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56" r:id="rId3"/>
    <p:sldId id="357" r:id="rId4"/>
    <p:sldId id="358" r:id="rId5"/>
    <p:sldId id="261" r:id="rId6"/>
    <p:sldId id="382" r:id="rId7"/>
    <p:sldId id="315" r:id="rId8"/>
    <p:sldId id="350" r:id="rId9"/>
    <p:sldId id="351" r:id="rId10"/>
    <p:sldId id="380" r:id="rId11"/>
    <p:sldId id="298" r:id="rId12"/>
    <p:sldId id="301" r:id="rId13"/>
    <p:sldId id="345" r:id="rId14"/>
    <p:sldId id="303" r:id="rId15"/>
    <p:sldId id="361" r:id="rId16"/>
    <p:sldId id="362" r:id="rId17"/>
    <p:sldId id="363" r:id="rId18"/>
    <p:sldId id="365" r:id="rId19"/>
    <p:sldId id="306" r:id="rId20"/>
    <p:sldId id="316" r:id="rId21"/>
    <p:sldId id="317" r:id="rId22"/>
    <p:sldId id="323" r:id="rId23"/>
    <p:sldId id="324" r:id="rId24"/>
    <p:sldId id="325" r:id="rId25"/>
    <p:sldId id="326" r:id="rId26"/>
    <p:sldId id="344" r:id="rId27"/>
    <p:sldId id="381" r:id="rId28"/>
    <p:sldId id="360" r:id="rId29"/>
    <p:sldId id="370" r:id="rId30"/>
    <p:sldId id="371" r:id="rId31"/>
    <p:sldId id="372" r:id="rId32"/>
    <p:sldId id="373" r:id="rId33"/>
    <p:sldId id="375" r:id="rId34"/>
    <p:sldId id="376" r:id="rId35"/>
    <p:sldId id="378" r:id="rId36"/>
    <p:sldId id="37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3" autoAdjust="0"/>
  </p:normalViewPr>
  <p:slideViewPr>
    <p:cSldViewPr snapToGrid="0">
      <p:cViewPr varScale="1">
        <p:scale>
          <a:sx n="106" d="100"/>
          <a:sy n="106" d="100"/>
        </p:scale>
        <p:origin x="84" y="416"/>
      </p:cViewPr>
      <p:guideLst/>
    </p:cSldViewPr>
  </p:slideViewPr>
  <p:outlineViewPr>
    <p:cViewPr>
      <p:scale>
        <a:sx n="33" d="100"/>
        <a:sy n="33" d="100"/>
      </p:scale>
      <p:origin x="0" y="-46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48"/>
    </p:cViewPr>
  </p:sorterViewPr>
  <p:notesViewPr>
    <p:cSldViewPr snapToGrid="0">
      <p:cViewPr varScale="1">
        <p:scale>
          <a:sx n="89" d="100"/>
          <a:sy n="89" d="100"/>
        </p:scale>
        <p:origin x="31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AS%20A\Documents\CDC\NAIIS%20Data\Prevalence%20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AS%20A\Documents\CDC\NAIIS%20Data\Prevalence%20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AS%20A\Documents\CDC\NAIIS%20Data\Prevalence%20graph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IAS%20A\Documents\CDC\NAIIS%20Data\Prevalence%20graph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ysClr val="windowText" lastClr="00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1838791890144186E-2"/>
                  <c:y val="-9.30238683114727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2.8215603484347065E-2"/>
                  <c:y val="-7.81578729687042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2.8215603484347065E-2"/>
                  <c:y val="-8.06355388591655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2.9423332952946187E-2"/>
                  <c:y val="-8.31132047496270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1.3722849861158659E-2"/>
                  <c:y val="-6.329187762593566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3.6806268781620576E-3"/>
                  <c:y val="-8.06355388591655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2.2176956141351983E-2"/>
                  <c:y val="-9.550153420193406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1.9761497204153919E-2"/>
                  <c:y val="-8.5590870640088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4.3782570656928754E-4"/>
                  <c:y val="-6.3291877625935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2.3580204648332003E-3"/>
                  <c:y val="-7.568020707824273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6D0E-4139-B9EF-896AC16BFD0A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1.2515120392559803E-2"/>
                  <c:y val="-8.5590870640088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6D0E-4139-B9EF-896AC16BFD0A}"/>
                </c:ext>
                <c:ext xmlns:c15="http://schemas.microsoft.com/office/drawing/2012/chart" uri="{CE6537A1-D6FC-4f65-9D91-7224C49458BB}"/>
              </c:extLst>
            </c:dLbl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Sheet3!$Q$3:$Q$13</c:f>
              <c:numCache>
                <c:formatCode>General</c:formatCode>
                <c:ptCount val="11"/>
                <c:pt idx="0">
                  <c:v>1991</c:v>
                </c:pt>
                <c:pt idx="1">
                  <c:v>1993</c:v>
                </c:pt>
                <c:pt idx="2">
                  <c:v>1996</c:v>
                </c:pt>
                <c:pt idx="3">
                  <c:v>1999</c:v>
                </c:pt>
                <c:pt idx="4">
                  <c:v>2001</c:v>
                </c:pt>
                <c:pt idx="5">
                  <c:v>2003</c:v>
                </c:pt>
                <c:pt idx="6">
                  <c:v>2005</c:v>
                </c:pt>
                <c:pt idx="7">
                  <c:v>2008</c:v>
                </c:pt>
                <c:pt idx="8">
                  <c:v>2010</c:v>
                </c:pt>
                <c:pt idx="9">
                  <c:v>2014</c:v>
                </c:pt>
                <c:pt idx="10">
                  <c:v>2018</c:v>
                </c:pt>
              </c:numCache>
            </c:numRef>
          </c:xVal>
          <c:yVal>
            <c:numRef>
              <c:f>Sheet3!$R$3:$R$13</c:f>
              <c:numCache>
                <c:formatCode>General</c:formatCode>
                <c:ptCount val="11"/>
                <c:pt idx="0">
                  <c:v>1.8</c:v>
                </c:pt>
                <c:pt idx="1">
                  <c:v>3.8</c:v>
                </c:pt>
                <c:pt idx="2">
                  <c:v>4.5</c:v>
                </c:pt>
                <c:pt idx="3">
                  <c:v>5.4</c:v>
                </c:pt>
                <c:pt idx="4">
                  <c:v>5.8</c:v>
                </c:pt>
                <c:pt idx="5">
                  <c:v>5</c:v>
                </c:pt>
                <c:pt idx="6">
                  <c:v>4.4000000000000004</c:v>
                </c:pt>
                <c:pt idx="7">
                  <c:v>4.5999999999999996</c:v>
                </c:pt>
                <c:pt idx="8">
                  <c:v>4.0999999999999996</c:v>
                </c:pt>
                <c:pt idx="9">
                  <c:v>3</c:v>
                </c:pt>
                <c:pt idx="10">
                  <c:v>1.4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6D0E-4139-B9EF-896AC16BFD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812495376"/>
        <c:axId val="1812498096"/>
      </c:scatterChart>
      <c:valAx>
        <c:axId val="181249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98096"/>
        <c:crosses val="autoZero"/>
        <c:crossBetween val="midCat"/>
      </c:valAx>
      <c:valAx>
        <c:axId val="18124980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HIV Prevalence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95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</c:f>
              <c:strCache>
                <c:ptCount val="1"/>
                <c:pt idx="0">
                  <c:v>Prevalence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Sheet3!$B$3:$B$39</c:f>
              <c:strCache>
                <c:ptCount val="37"/>
                <c:pt idx="0">
                  <c:v>Akwa Ibom</c:v>
                </c:pt>
                <c:pt idx="1">
                  <c:v>Benue</c:v>
                </c:pt>
                <c:pt idx="2">
                  <c:v>Rivers</c:v>
                </c:pt>
                <c:pt idx="3">
                  <c:v>Taraba</c:v>
                </c:pt>
                <c:pt idx="4">
                  <c:v>Anambra</c:v>
                </c:pt>
                <c:pt idx="5">
                  <c:v>Abia</c:v>
                </c:pt>
                <c:pt idx="6">
                  <c:v>Nasarawa</c:v>
                </c:pt>
                <c:pt idx="7">
                  <c:v>Enugu</c:v>
                </c:pt>
                <c:pt idx="8">
                  <c:v>Cross River</c:v>
                </c:pt>
                <c:pt idx="9">
                  <c:v>Edo</c:v>
                </c:pt>
                <c:pt idx="10">
                  <c:v>Delta</c:v>
                </c:pt>
                <c:pt idx="11">
                  <c:v>Bayelsa</c:v>
                </c:pt>
                <c:pt idx="12">
                  <c:v>Imo</c:v>
                </c:pt>
                <c:pt idx="13">
                  <c:v>Plateau</c:v>
                </c:pt>
                <c:pt idx="14">
                  <c:v>Ogun</c:v>
                </c:pt>
                <c:pt idx="15">
                  <c:v>Fct Abuja</c:v>
                </c:pt>
                <c:pt idx="16">
                  <c:v>Lagos</c:v>
                </c:pt>
                <c:pt idx="17">
                  <c:v>Gombe</c:v>
                </c:pt>
                <c:pt idx="18">
                  <c:v>Adamawa</c:v>
                </c:pt>
                <c:pt idx="19">
                  <c:v>Borno</c:v>
                </c:pt>
                <c:pt idx="20">
                  <c:v>Kaduna</c:v>
                </c:pt>
                <c:pt idx="21">
                  <c:v>Ondo</c:v>
                </c:pt>
                <c:pt idx="22">
                  <c:v>Kwara</c:v>
                </c:pt>
                <c:pt idx="23">
                  <c:v>Osun</c:v>
                </c:pt>
                <c:pt idx="24">
                  <c:v>Oyo</c:v>
                </c:pt>
                <c:pt idx="25">
                  <c:v>Kogi</c:v>
                </c:pt>
                <c:pt idx="26">
                  <c:v>Ebonyi</c:v>
                </c:pt>
                <c:pt idx="27">
                  <c:v>Ekiti</c:v>
                </c:pt>
                <c:pt idx="28">
                  <c:v>Niger</c:v>
                </c:pt>
                <c:pt idx="29">
                  <c:v>Kano</c:v>
                </c:pt>
                <c:pt idx="30">
                  <c:v>Kebbi</c:v>
                </c:pt>
                <c:pt idx="31">
                  <c:v>Bauchi</c:v>
                </c:pt>
                <c:pt idx="32">
                  <c:v>Zamfara</c:v>
                </c:pt>
                <c:pt idx="33">
                  <c:v>Sokoto</c:v>
                </c:pt>
                <c:pt idx="34">
                  <c:v>Yobe</c:v>
                </c:pt>
                <c:pt idx="35">
                  <c:v>Jigawa</c:v>
                </c:pt>
                <c:pt idx="36">
                  <c:v>Katsina</c:v>
                </c:pt>
              </c:strCache>
            </c:strRef>
          </c:cat>
          <c:val>
            <c:numRef>
              <c:f>Sheet3!$C$3:$C$39</c:f>
              <c:numCache>
                <c:formatCode>##0.0</c:formatCode>
                <c:ptCount val="37"/>
                <c:pt idx="0">
                  <c:v>5.5108647895940299</c:v>
                </c:pt>
                <c:pt idx="1">
                  <c:v>5.3108992116216296</c:v>
                </c:pt>
                <c:pt idx="2">
                  <c:v>3.83743297430832</c:v>
                </c:pt>
                <c:pt idx="3">
                  <c:v>2.8802772390490601</c:v>
                </c:pt>
                <c:pt idx="4">
                  <c:v>2.3838806620661401</c:v>
                </c:pt>
                <c:pt idx="5">
                  <c:v>2.05648836248122</c:v>
                </c:pt>
                <c:pt idx="6">
                  <c:v>2.0183059902902998</c:v>
                </c:pt>
                <c:pt idx="7">
                  <c:v>1.9817410087776199</c:v>
                </c:pt>
                <c:pt idx="8">
                  <c:v>1.9525806773640899</c:v>
                </c:pt>
                <c:pt idx="9">
                  <c:v>1.9464322147786799</c:v>
                </c:pt>
                <c:pt idx="10">
                  <c:v>1.8936463872110301</c:v>
                </c:pt>
                <c:pt idx="11">
                  <c:v>1.8765387751067</c:v>
                </c:pt>
                <c:pt idx="12">
                  <c:v>1.7893153509158399</c:v>
                </c:pt>
                <c:pt idx="13">
                  <c:v>1.6384444481535301</c:v>
                </c:pt>
                <c:pt idx="14">
                  <c:v>1.59937671034144</c:v>
                </c:pt>
                <c:pt idx="15">
                  <c:v>1.5735444424751599</c:v>
                </c:pt>
                <c:pt idx="16">
                  <c:v>1.4045752830964899</c:v>
                </c:pt>
                <c:pt idx="17">
                  <c:v>1.28061135376512</c:v>
                </c:pt>
                <c:pt idx="18">
                  <c:v>1.24747602536854</c:v>
                </c:pt>
                <c:pt idx="19">
                  <c:v>1.2107621035004501</c:v>
                </c:pt>
                <c:pt idx="20">
                  <c:v>1.10579976672957</c:v>
                </c:pt>
                <c:pt idx="21">
                  <c:v>1.0868595173331499</c:v>
                </c:pt>
                <c:pt idx="22">
                  <c:v>0.97043354684616001</c:v>
                </c:pt>
                <c:pt idx="23">
                  <c:v>0.94732610979337994</c:v>
                </c:pt>
                <c:pt idx="24">
                  <c:v>0.94714768265791005</c:v>
                </c:pt>
                <c:pt idx="25">
                  <c:v>0.91778191596059999</c:v>
                </c:pt>
                <c:pt idx="26">
                  <c:v>0.81464399956819999</c:v>
                </c:pt>
                <c:pt idx="27">
                  <c:v>0.78398894744654002</c:v>
                </c:pt>
                <c:pt idx="28">
                  <c:v>0.70971542071446003</c:v>
                </c:pt>
                <c:pt idx="29">
                  <c:v>0.59833849733009004</c:v>
                </c:pt>
                <c:pt idx="30">
                  <c:v>0.58597187896598002</c:v>
                </c:pt>
                <c:pt idx="31">
                  <c:v>0.50599337926829002</c:v>
                </c:pt>
                <c:pt idx="32">
                  <c:v>0.45462623623800003</c:v>
                </c:pt>
                <c:pt idx="33">
                  <c:v>0.40991706709658998</c:v>
                </c:pt>
                <c:pt idx="34">
                  <c:v>0.38392184516146999</c:v>
                </c:pt>
                <c:pt idx="35">
                  <c:v>0.34803461963273002</c:v>
                </c:pt>
                <c:pt idx="36">
                  <c:v>0.34443015276656003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B73-4A4B-BEF5-B915B438F94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2483952"/>
        <c:axId val="1812484496"/>
      </c:barChart>
      <c:catAx>
        <c:axId val="18124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84496"/>
        <c:crosses val="autoZero"/>
        <c:auto val="1"/>
        <c:lblAlgn val="ctr"/>
        <c:lblOffset val="100"/>
        <c:noMultiLvlLbl val="0"/>
      </c:catAx>
      <c:valAx>
        <c:axId val="181248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Prevalence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8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Sheet3!$K$1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Sheet3!$J$2:$J$7</c:f>
              <c:strCache>
                <c:ptCount val="6"/>
                <c:pt idx="0">
                  <c:v>NC</c:v>
                </c:pt>
                <c:pt idx="1">
                  <c:v>NE</c:v>
                </c:pt>
                <c:pt idx="2">
                  <c:v>NW</c:v>
                </c:pt>
                <c:pt idx="3">
                  <c:v>SE</c:v>
                </c:pt>
                <c:pt idx="4">
                  <c:v>SS</c:v>
                </c:pt>
                <c:pt idx="5">
                  <c:v>SW</c:v>
                </c:pt>
              </c:strCache>
            </c:strRef>
          </c:cat>
          <c:val>
            <c:numRef>
              <c:f>Sheet3!$K$2:$K$7</c:f>
              <c:numCache>
                <c:formatCode>General</c:formatCode>
                <c:ptCount val="6"/>
                <c:pt idx="0">
                  <c:v>2.8</c:v>
                </c:pt>
                <c:pt idx="1">
                  <c:v>1.3</c:v>
                </c:pt>
                <c:pt idx="2">
                  <c:v>0.7</c:v>
                </c:pt>
                <c:pt idx="3">
                  <c:v>2.2000000000000002</c:v>
                </c:pt>
                <c:pt idx="4">
                  <c:v>3.9</c:v>
                </c:pt>
                <c:pt idx="5">
                  <c:v>1.5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CD8-4182-BD82-92246001716C}"/>
            </c:ext>
          </c:extLst>
        </c:ser>
        <c:ser>
          <c:idx val="1"/>
          <c:order val="1"/>
          <c:tx>
            <c:strRef>
              <c:f>Sheet3!$L$1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Sheet3!$J$2:$J$7</c:f>
              <c:strCache>
                <c:ptCount val="6"/>
                <c:pt idx="0">
                  <c:v>NC</c:v>
                </c:pt>
                <c:pt idx="1">
                  <c:v>NE</c:v>
                </c:pt>
                <c:pt idx="2">
                  <c:v>NW</c:v>
                </c:pt>
                <c:pt idx="3">
                  <c:v>SE</c:v>
                </c:pt>
                <c:pt idx="4">
                  <c:v>SS</c:v>
                </c:pt>
                <c:pt idx="5">
                  <c:v>SW</c:v>
                </c:pt>
              </c:strCache>
            </c:strRef>
          </c:cat>
          <c:val>
            <c:numRef>
              <c:f>Sheet3!$L$2:$L$7</c:f>
              <c:numCache>
                <c:formatCode>General</c:formatCode>
                <c:ptCount val="6"/>
                <c:pt idx="0">
                  <c:v>1.4</c:v>
                </c:pt>
                <c:pt idx="1">
                  <c:v>0.9</c:v>
                </c:pt>
                <c:pt idx="2">
                  <c:v>0.4</c:v>
                </c:pt>
                <c:pt idx="3">
                  <c:v>1.5</c:v>
                </c:pt>
                <c:pt idx="4">
                  <c:v>2.2000000000000002</c:v>
                </c:pt>
                <c:pt idx="5">
                  <c:v>0.8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CD8-4182-BD82-92246001716C}"/>
            </c:ext>
          </c:extLst>
        </c:ser>
        <c:ser>
          <c:idx val="2"/>
          <c:order val="2"/>
          <c:tx>
            <c:strRef>
              <c:f>Sheet3!$M$1</c:f>
              <c:strCache>
                <c:ptCount val="1"/>
                <c:pt idx="0">
                  <c:v>Both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Sheet3!$J$2:$J$7</c:f>
              <c:strCache>
                <c:ptCount val="6"/>
                <c:pt idx="0">
                  <c:v>NC</c:v>
                </c:pt>
                <c:pt idx="1">
                  <c:v>NE</c:v>
                </c:pt>
                <c:pt idx="2">
                  <c:v>NW</c:v>
                </c:pt>
                <c:pt idx="3">
                  <c:v>SE</c:v>
                </c:pt>
                <c:pt idx="4">
                  <c:v>SS</c:v>
                </c:pt>
                <c:pt idx="5">
                  <c:v>SW</c:v>
                </c:pt>
              </c:strCache>
            </c:strRef>
          </c:cat>
          <c:val>
            <c:numRef>
              <c:f>Sheet3!$M$2:$M$7</c:f>
              <c:numCache>
                <c:formatCode>General</c:formatCode>
                <c:ptCount val="6"/>
                <c:pt idx="0">
                  <c:v>2.1</c:v>
                </c:pt>
                <c:pt idx="1">
                  <c:v>1.1000000000000001</c:v>
                </c:pt>
                <c:pt idx="2">
                  <c:v>0.6</c:v>
                </c:pt>
                <c:pt idx="3">
                  <c:v>1.9</c:v>
                </c:pt>
                <c:pt idx="4">
                  <c:v>3.1</c:v>
                </c:pt>
                <c:pt idx="5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CD8-4182-BD82-9224600171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2489936"/>
        <c:axId val="1812490480"/>
      </c:barChart>
      <c:catAx>
        <c:axId val="181248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90480"/>
        <c:crosses val="autoZero"/>
        <c:auto val="1"/>
        <c:lblAlgn val="ctr"/>
        <c:lblOffset val="100"/>
        <c:noMultiLvlLbl val="0"/>
      </c:catAx>
      <c:valAx>
        <c:axId val="181249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HIV Prevalence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8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'Sheet1 (2)'!$F$24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3.3838326484816293E-2"/>
                  <c:y val="2.34898435095527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3.2671487640512205E-2"/>
                  <c:y val="-4.6979687019105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3.383832648481629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3.500516532912021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4.6673553772160294E-2"/>
                  <c:y val="-8.612843123870624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7.001033065824043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8.867975216710438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0.1108496902088806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0.13418646709496085"/>
                  <c:y val="4.6979687019105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0.16802479357977704"/>
                  <c:y val="4.6979687019105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0.17035847126838508"/>
                  <c:y val="-4.306421561935312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0.12835227287344064"/>
                  <c:y val="2.34898435095525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0.12018440096331275"/>
                  <c:y val="4.697968701910535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D6C4-4FAB-A59F-F12CA818373A}"/>
                </c:ext>
                <c:ext xmlns:c15="http://schemas.microsoft.com/office/drawing/2012/chart" uri="{CE6537A1-D6FC-4f65-9D91-7224C49458BB}"/>
              </c:extLst>
            </c:dLbl>
            <c:numFmt formatCode="#,##0.00;[Red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(2)'!$E$25:$E$37</c:f>
              <c:strCache>
                <c:ptCount val="13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</c:strCache>
            </c:strRef>
          </c:cat>
          <c:val>
            <c:numRef>
              <c:f>'Sheet1 (2)'!$F$25:$F$37</c:f>
              <c:numCache>
                <c:formatCode>General</c:formatCode>
                <c:ptCount val="13"/>
                <c:pt idx="0">
                  <c:v>0.23799999999999999</c:v>
                </c:pt>
                <c:pt idx="1">
                  <c:v>0.14299999999999999</c:v>
                </c:pt>
                <c:pt idx="2">
                  <c:v>0.16300000000000001</c:v>
                </c:pt>
                <c:pt idx="3">
                  <c:v>0.158</c:v>
                </c:pt>
                <c:pt idx="4">
                  <c:v>0.37</c:v>
                </c:pt>
                <c:pt idx="5">
                  <c:v>0.71299999999999997</c:v>
                </c:pt>
                <c:pt idx="6">
                  <c:v>1.0189999999999999</c:v>
                </c:pt>
                <c:pt idx="7">
                  <c:v>1.405</c:v>
                </c:pt>
                <c:pt idx="8">
                  <c:v>1.73</c:v>
                </c:pt>
                <c:pt idx="9">
                  <c:v>2.214</c:v>
                </c:pt>
                <c:pt idx="10">
                  <c:v>2.2770000000000001</c:v>
                </c:pt>
                <c:pt idx="11">
                  <c:v>1.6259999999999999</c:v>
                </c:pt>
                <c:pt idx="12">
                  <c:v>1.452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D6C4-4FAB-A59F-F12CA818373A}"/>
            </c:ext>
          </c:extLst>
        </c:ser>
        <c:ser>
          <c:idx val="1"/>
          <c:order val="1"/>
          <c:tx>
            <c:strRef>
              <c:f>'Sheet1 (2)'!$G$24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4.2006198394944259E-2"/>
                  <c:y val="-9.39593740382111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3838326484816293E-2"/>
                  <c:y val="4.6979687019105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3.033780995190418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9672520706336249E-2"/>
                  <c:y val="-2.34898435095519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0.1120165290531847"/>
                  <c:y val="2.34898435095536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0.14002066131648092"/>
                  <c:y val="4.6981536613082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7152531011268907"/>
                  <c:y val="-7.0469530528658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2357014465494095"/>
                  <c:y val="-9.39593740382111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20186312006459325"/>
                  <c:y val="4.3064215619353121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2100309919747213"/>
                  <c:y val="-4.697968701910556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0.17852634317851312"/>
                  <c:y val="-2.348984350955278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0.17619266548990514"/>
                  <c:y val="-9.395937403821091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9-D6C4-4FAB-A59F-F12CA818373A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0.12251807865192081"/>
                  <c:y val="-7.0469530528658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D6C4-4FAB-A59F-F12CA818373A}"/>
                </c:ext>
                <c:ext xmlns:c15="http://schemas.microsoft.com/office/drawing/2012/chart" uri="{CE6537A1-D6FC-4f65-9D91-7224C49458BB}"/>
              </c:extLst>
            </c:dLbl>
            <c:numFmt formatCode="#,##0.00;[Red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(2)'!$E$25:$E$37</c:f>
              <c:strCache>
                <c:ptCount val="13"/>
                <c:pt idx="0">
                  <c:v>0-4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40-44</c:v>
                </c:pt>
                <c:pt idx="9">
                  <c:v>45-49</c:v>
                </c:pt>
                <c:pt idx="10">
                  <c:v>50-54</c:v>
                </c:pt>
                <c:pt idx="11">
                  <c:v>55-59</c:v>
                </c:pt>
                <c:pt idx="12">
                  <c:v>60-64</c:v>
                </c:pt>
              </c:strCache>
            </c:strRef>
          </c:cat>
          <c:val>
            <c:numRef>
              <c:f>'Sheet1 (2)'!$G$25:$G$37</c:f>
              <c:numCache>
                <c:formatCode>General</c:formatCode>
                <c:ptCount val="13"/>
                <c:pt idx="0">
                  <c:v>-0.33500000000000002</c:v>
                </c:pt>
                <c:pt idx="1">
                  <c:v>-0.16900000000000001</c:v>
                </c:pt>
                <c:pt idx="2">
                  <c:v>-0.14199999999999999</c:v>
                </c:pt>
                <c:pt idx="3">
                  <c:v>-0.32100000000000001</c:v>
                </c:pt>
                <c:pt idx="4">
                  <c:v>-1.32</c:v>
                </c:pt>
                <c:pt idx="5">
                  <c:v>-1.821</c:v>
                </c:pt>
                <c:pt idx="6">
                  <c:v>-2.2349999999999999</c:v>
                </c:pt>
                <c:pt idx="7">
                  <c:v>-3.2770000000000001</c:v>
                </c:pt>
                <c:pt idx="8">
                  <c:v>-2.7469999999999999</c:v>
                </c:pt>
                <c:pt idx="9">
                  <c:v>-2.86</c:v>
                </c:pt>
                <c:pt idx="10">
                  <c:v>-2.379</c:v>
                </c:pt>
                <c:pt idx="11">
                  <c:v>-2.407</c:v>
                </c:pt>
                <c:pt idx="12">
                  <c:v>-1.502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D6C4-4FAB-A59F-F12CA81837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1812493200"/>
        <c:axId val="1812497552"/>
      </c:barChart>
      <c:catAx>
        <c:axId val="18124932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Age (years)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97552"/>
        <c:crosses val="autoZero"/>
        <c:auto val="1"/>
        <c:lblAlgn val="ctr"/>
        <c:lblOffset val="100"/>
        <c:noMultiLvlLbl val="0"/>
      </c:catAx>
      <c:valAx>
        <c:axId val="181249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HIV Prevalence</a:t>
                </a:r>
                <a:endParaRPr 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;[Black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249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39952715912774633"/>
          <c:y val="1.8791874807642227E-2"/>
          <c:w val="0.21180169486398553"/>
          <c:h val="4.20913950969483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0.61129</cdr:x>
      <cdr:y>0.01649</cdr:y>
    </cdr:from>
    <cdr:to>
      <cdr:x>0.69288</cdr:x>
      <cdr:y>0.06347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50845" y="89130"/>
          <a:ext cx="9144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0.54771</cdr:x>
      <cdr:y>0.01816</cdr:y>
    </cdr:from>
    <cdr:to>
      <cdr:x>0.6293</cdr:x>
      <cdr:y>0.06601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138308" y="98201"/>
          <a:ext cx="914400" cy="2586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Male  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0.54739</cdr:x>
      <cdr:y>0.03597</cdr:y>
    </cdr:from>
    <cdr:to>
      <cdr:x>0.55147</cdr:x>
      <cdr:y>0.04932</cdr:y>
    </cdr:to>
    <cdr:sp macro="" textlink="">
      <cdr:nvSpPr>
        <cdr:cNvPr id="4" name="Rectangle 3"/>
        <cdr:cNvSpPr/>
      </cdr:nvSpPr>
      <cdr:spPr>
        <a:xfrm xmlns:a="http://schemas.openxmlformats.org/drawingml/2006/main" flipH="1">
          <a:off x="6134700" y="194453"/>
          <a:ext cx="45719" cy="7218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39B5-8881-44D2-889E-60DCE9952B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C7B5B-2531-4E20-A806-7EBBD0D95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r>
              <a:rPr lang="en-US" baseline="0" dirty="0" smtClean="0"/>
              <a:t> is NAIIS and what makes it different from other surveys?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2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18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2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 the changes relative</a:t>
            </a:r>
            <a:r>
              <a:rPr lang="en-US" baseline="0" dirty="0" smtClean="0"/>
              <a:t> to the last survey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</a:t>
            </a:r>
            <a:r>
              <a:rPr lang="en-US" baseline="0" dirty="0" smtClean="0"/>
              <a:t> any glaring features on this graph.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Geopolitical zones differences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Sex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can you see? 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need for tailored interventions.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0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Franklin Gothic Medium" panose="020B0603020102020204" pitchFamily="34" charset="0"/>
              </a:rPr>
              <a:t>Breast feeding</a:t>
            </a:r>
          </a:p>
          <a:p>
            <a:pPr marL="0" indent="0">
              <a:buNone/>
            </a:pPr>
            <a:endParaRPr lang="en-US" sz="2200" b="1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Franklin Gothic Medium" panose="020B0603020102020204" pitchFamily="34" charset="0"/>
              </a:rPr>
              <a:t>Cost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Franklin Gothic Medium" panose="020B0603020102020204" pitchFamily="34" charset="0"/>
              </a:rPr>
              <a:t>Ignorance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Franklin Gothic Medium" panose="020B0603020102020204" pitchFamily="34" charset="0"/>
              </a:rPr>
              <a:t>Stigma and family pressure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Franklin Gothic Medium" panose="020B0603020102020204" pitchFamily="34" charset="0"/>
              </a:rPr>
              <a:t>Clean water argument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Franklin Gothic Medium" panose="020B0603020102020204" pitchFamily="34" charset="0"/>
              </a:rPr>
              <a:t>Anti Retroviral drugs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7B5B-2531-4E20-A806-7EBBD0D950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9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1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1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6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7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6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7EEEEE-1503-480E-91CD-3B2DEDBC292C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3D2FE1-1B43-4D90-98DE-FEA2290D71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34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10680"/>
          </a:xfrm>
        </p:spPr>
        <p:txBody>
          <a:bodyPr>
            <a:normAutofit/>
          </a:bodyPr>
          <a:lstStyle/>
          <a:p>
            <a:pPr algn="ctr"/>
            <a:r>
              <a:rPr lang="en-US" alt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Epidemiology of HIV/AIDS and STDs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85511"/>
            <a:ext cx="10058400" cy="1213109"/>
          </a:xfrm>
        </p:spPr>
        <p:txBody>
          <a:bodyPr/>
          <a:lstStyle/>
          <a:p>
            <a:endParaRPr lang="en-US" dirty="0" smtClean="0">
              <a:latin typeface="Franklin Gothic Medium" panose="020B060302010202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Dr Prosper Okonkwo</a:t>
            </a:r>
            <a:endParaRPr 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2999"/>
            <a:ext cx="10058400" cy="59435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Global Picture: </a:t>
            </a:r>
            <a:r>
              <a:rPr lang="en-GB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38 </a:t>
            </a:r>
            <a:r>
              <a:rPr lang="en-GB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million living with </a:t>
            </a:r>
            <a:r>
              <a:rPr lang="en-GB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HIV-2020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7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04" y="1737360"/>
            <a:ext cx="8404058" cy="456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929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Current Epidemiology (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2020</a:t>
            </a:r>
            <a:r>
              <a:rPr lang="en-US" sz="40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)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174" y="1789153"/>
            <a:ext cx="9946506" cy="452742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38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illi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on p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g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b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y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ere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ng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 HIV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1.7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illi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on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 bec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me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y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f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c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ted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 HIV.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81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%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f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 p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 l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ng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 HIV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k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h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H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IV.</a:t>
            </a:r>
          </a:p>
          <a:p>
            <a:pPr marL="0" indent="0">
              <a:buNone/>
            </a:pPr>
            <a:endParaRPr lang="en-US" sz="2600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26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illi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on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ere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acc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ss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ng a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et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ral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ra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y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67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%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f</a:t>
            </a:r>
            <a:r>
              <a:rPr lang="en-US" sz="2600" spc="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 p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li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ng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 HIV</a:t>
            </a:r>
            <a:r>
              <a:rPr lang="en-US" sz="2600" spc="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2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ere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acc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ss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g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HIV 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re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spc="-1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me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nt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2600" spc="-5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Amo</a:t>
            </a:r>
            <a:r>
              <a:rPr lang="en-US" sz="2600" spc="-1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g</a:t>
            </a:r>
            <a:r>
              <a:rPr lang="en-US" sz="2600" spc="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acc</a:t>
            </a:r>
            <a:r>
              <a:rPr lang="en-US" sz="2600" spc="-2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ss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ng 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re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a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me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n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,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three 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o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u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t</a:t>
            </a:r>
            <a:r>
              <a:rPr lang="en-US" sz="2600" spc="-1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o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f</a:t>
            </a:r>
            <a:r>
              <a:rPr lang="en-US" sz="2600" spc="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1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f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spc="-1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</a:t>
            </a:r>
            <a:r>
              <a:rPr lang="en-US" sz="2600" spc="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(</a:t>
            </a:r>
            <a:r>
              <a:rPr lang="en-US" sz="2600" spc="-5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60</a:t>
            </a: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%) </a:t>
            </a:r>
            <a:r>
              <a:rPr lang="en-US" sz="2600" spc="-2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w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ere</a:t>
            </a:r>
            <a:r>
              <a:rPr lang="en-US" sz="2600" spc="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spc="-1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v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i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ra</a:t>
            </a:r>
            <a:r>
              <a:rPr lang="en-US" sz="2600" spc="-1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spc="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l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y</a:t>
            </a:r>
            <a:r>
              <a:rPr lang="en-US" sz="2600" spc="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su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pre</a:t>
            </a:r>
            <a:r>
              <a:rPr lang="en-US" sz="2600" spc="-1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se</a:t>
            </a:r>
            <a:r>
              <a:rPr lang="en-US" sz="2600" spc="-5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d</a:t>
            </a:r>
            <a:r>
              <a:rPr lang="en-US" sz="2600" dirty="0">
                <a:solidFill>
                  <a:schemeClr val="tx1"/>
                </a:solidFill>
                <a:latin typeface="Franklin Gothic Medium" panose="020B0603020102020204" pitchFamily="34" charset="0"/>
                <a:cs typeface="Arial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endParaRPr lang="en-US" sz="2600" dirty="0" smtClean="0">
              <a:solidFill>
                <a:schemeClr val="tx1"/>
              </a:solidFill>
              <a:latin typeface="Franklin Gothic Medium" panose="020B060302010202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76 million cumulative infected with HIV since the start of the epidemic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9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Epidemiology-Nigeria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Franklin Gothic Medium" panose="020B0603020102020204" pitchFamily="34" charset="0"/>
              </a:rPr>
              <a:t>                                         </a:t>
            </a:r>
            <a:endParaRPr lang="en-US" sz="2400" dirty="0">
              <a:solidFill>
                <a:srgbClr val="FF0000"/>
              </a:solidFill>
              <a:latin typeface="Franklin Gothic Medium" panose="020B0603020102020204" pitchFamily="34" charset="0"/>
            </a:endParaRPr>
          </a:p>
          <a:p>
            <a:pPr marL="411480" indent="-411480"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dirty="0">
              <a:latin typeface="Franklin Gothic Medium" panose="020B0603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00523"/>
              </p:ext>
            </p:extLst>
          </p:nvPr>
        </p:nvGraphicFramePr>
        <p:xfrm>
          <a:off x="1215191" y="1737363"/>
          <a:ext cx="9940491" cy="45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777"/>
                <a:gridCol w="6112043"/>
                <a:gridCol w="2769671"/>
              </a:tblGrid>
              <a:tr h="57165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HIV</a:t>
                      </a:r>
                      <a:r>
                        <a:rPr lang="en-US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Estimates 2019 (Source- UNAIDS)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Indicators</a:t>
                      </a:r>
                      <a:r>
                        <a:rPr lang="en-US" b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Numbers or %</a:t>
                      </a:r>
                      <a:endParaRPr lang="en-US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1.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Nigerians living with HIV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1,800,000</a:t>
                      </a:r>
                      <a:endParaRPr lang="en-US" dirty="0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annual new infections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100,000</a:t>
                      </a:r>
                      <a:endParaRPr lang="en-US" dirty="0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Anti Retroviral Drugs (ART)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1,141,064*</a:t>
                      </a:r>
                      <a:endParaRPr lang="en-US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Knowing their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73%</a:t>
                      </a:r>
                      <a:endParaRPr lang="en-US" dirty="0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HIV Patients on 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65%</a:t>
                      </a:r>
                      <a:endParaRPr lang="en-US" dirty="0"/>
                    </a:p>
                  </a:txBody>
                  <a:tcPr/>
                </a:tc>
              </a:tr>
              <a:tr h="571650">
                <a:tc>
                  <a:txBody>
                    <a:bodyPr/>
                    <a:lstStyle/>
                    <a:p>
                      <a:r>
                        <a:rPr lang="en-US" dirty="0" smtClean="0"/>
                        <a:t>6.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of HIV patients who are virally</a:t>
                      </a:r>
                      <a:r>
                        <a:rPr lang="en-US" baseline="0" dirty="0" smtClean="0"/>
                        <a:t> suppressed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Nigeria HIV Prevalence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275008"/>
          <a:ext cx="10515600" cy="512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353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523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 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Prevalence 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 Nigeria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1750595"/>
            <a:ext cx="11261558" cy="4523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HIV prevalence is dropping in the general </a:t>
            </a:r>
            <a:r>
              <a:rPr lang="en-GB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population at 1.4%, </a:t>
            </a:r>
            <a:r>
              <a:rPr lang="en-GB" sz="2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but still high among key </a:t>
            </a:r>
            <a:r>
              <a:rPr lang="en-GB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populations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5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MSM -22.9</a:t>
            </a:r>
            <a:r>
              <a:rPr lang="en-GB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Sex Workers</a:t>
            </a:r>
            <a:endParaRPr lang="en-GB" sz="21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Brothel based </a:t>
            </a:r>
            <a:r>
              <a:rPr lang="en-GB" sz="17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- </a:t>
            </a:r>
            <a:r>
              <a:rPr lang="en-GB" sz="17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19.4%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7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Non brothel based </a:t>
            </a:r>
            <a:r>
              <a:rPr lang="en-GB" sz="17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- </a:t>
            </a:r>
            <a:r>
              <a:rPr lang="en-GB" sz="17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8.6%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1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PWID-3.4</a:t>
            </a:r>
            <a:r>
              <a:rPr lang="en-GB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%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1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endParaRPr lang="en-GB" altLang="en-US" sz="2400" dirty="0">
              <a:latin typeface="Franklin Gothic Medium" panose="020B0603020102020204" pitchFamily="34" charset="0"/>
            </a:endParaRPr>
          </a:p>
          <a:p>
            <a:pPr marL="411480" indent="-411480"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50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66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HIV Prevalence by States (NAIIS 2018)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76518" y="1149016"/>
          <a:ext cx="11204620" cy="502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2637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29" y="195944"/>
            <a:ext cx="11517085" cy="100179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HIV Prevalence by Geopolitical Zones (NAIIS 2018)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18186" y="1326524"/>
          <a:ext cx="10735614" cy="4972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731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HIV Prevalence by Age and Sex (NAIIS 2018)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23987"/>
              </p:ext>
            </p:extLst>
          </p:nvPr>
        </p:nvGraphicFramePr>
        <p:xfrm>
          <a:off x="515155" y="1159100"/>
          <a:ext cx="11207153" cy="540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4134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173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 Prevalence Trend- Urban vs. 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Rural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1737360"/>
            <a:ext cx="11261558" cy="46393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GB" sz="2800" dirty="0" smtClean="0"/>
          </a:p>
          <a:p>
            <a:pPr>
              <a:buFont typeface="Wingdings" panose="05000000000000000000" pitchFamily="2" charset="2"/>
              <a:buChar char="q"/>
            </a:pPr>
            <a:endParaRPr lang="en-GB" sz="2800" dirty="0"/>
          </a:p>
          <a:p>
            <a:pPr>
              <a:buFont typeface="Wingdings" panose="05000000000000000000" pitchFamily="2" charset="2"/>
              <a:buChar char="q"/>
            </a:pPr>
            <a:endParaRPr lang="en-GB" sz="28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 smtClean="0">
              <a:latin typeface="Franklin Gothic Medium" panose="020B0603020102020204" pitchFamily="34" charset="0"/>
            </a:endParaRPr>
          </a:p>
          <a:p>
            <a:endParaRPr lang="en-GB" altLang="en-US" sz="2400" dirty="0">
              <a:latin typeface="Franklin Gothic Medium" panose="020B0603020102020204" pitchFamily="34" charset="0"/>
            </a:endParaRPr>
          </a:p>
          <a:p>
            <a:pPr marL="411480" indent="-411480"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GB" alt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alt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alt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dirty="0">
              <a:latin typeface="Franklin Gothic Medium" panose="020B06030201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737360"/>
            <a:ext cx="9601196" cy="45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58" y="553453"/>
            <a:ext cx="10722142" cy="8722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 Transmission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7437" y="1528011"/>
            <a:ext cx="10608243" cy="49630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Sexual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Vaginal (99% of sexual transmission)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Anal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Oral sex</a:t>
            </a: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Parenterally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transfusion </a:t>
            </a: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of infected blood/blood products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Donated organs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Unsterilized needles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Outline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8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Introduction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Epidemiology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Natural </a:t>
            </a:r>
            <a:r>
              <a:rPr lang="en-US" sz="2600" b="1" dirty="0"/>
              <a:t>History 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Transmission</a:t>
            </a:r>
            <a:endParaRPr lang="en-US" sz="2600" dirty="0"/>
          </a:p>
          <a:p>
            <a:pPr marL="0" indent="0">
              <a:buNone/>
            </a:pPr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Predisposing </a:t>
            </a:r>
            <a:r>
              <a:rPr lang="en-US" sz="2600" b="1" dirty="0"/>
              <a:t>Factors (Drivers of Infection</a:t>
            </a:r>
            <a:r>
              <a:rPr lang="en-US" sz="2600" b="1" dirty="0" smtClean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Impact of HIV </a:t>
            </a:r>
            <a:r>
              <a:rPr lang="en-US" sz="2600" b="1" dirty="0" smtClean="0"/>
              <a:t>Infection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Management of HIV </a:t>
            </a:r>
            <a:r>
              <a:rPr lang="en-US" sz="2600" b="1" dirty="0" smtClean="0"/>
              <a:t>Infection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Prevention of HIV and STDs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58" y="553453"/>
            <a:ext cx="10722142" cy="872289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 Transmission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7437" y="1726533"/>
            <a:ext cx="10608243" cy="45960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GB" altLang="en-US" sz="2800" dirty="0" smtClean="0"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Perinatally- </a:t>
            </a:r>
            <a:r>
              <a:rPr lang="en-US" sz="28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Mother to Child Transmission (MTCT) occurs: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During pregnancy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Labor and delivery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Breastfeeding</a:t>
            </a:r>
            <a:endParaRPr lang="en-US" sz="2800" b="1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prstClr val="black"/>
                </a:solidFill>
                <a:latin typeface="Franklin Gothic Medium" panose="020B0603020102020204" pitchFamily="34" charset="0"/>
              </a:rPr>
              <a:t>Occupational </a:t>
            </a:r>
            <a:r>
              <a:rPr lang="en-US" sz="2800" b="1" dirty="0">
                <a:solidFill>
                  <a:prstClr val="black"/>
                </a:solidFill>
                <a:latin typeface="Franklin Gothic Medium" panose="020B0603020102020204" pitchFamily="34" charset="0"/>
              </a:rPr>
              <a:t>Transmission</a:t>
            </a:r>
            <a:endParaRPr lang="en-US" sz="2800" dirty="0">
              <a:solidFill>
                <a:prstClr val="black"/>
              </a:solidFill>
              <a:latin typeface="Franklin Gothic Medium" panose="020B0603020102020204" pitchFamily="34" charset="0"/>
            </a:endParaRP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Health care workers</a:t>
            </a:r>
          </a:p>
          <a:p>
            <a:pPr lvl="1" defTabSz="1002914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prstClr val="black"/>
                </a:solidFill>
                <a:latin typeface="Franklin Gothic Medium" panose="020B0603020102020204" pitchFamily="34" charset="0"/>
              </a:rPr>
              <a:t>Laboratory staff</a:t>
            </a:r>
          </a:p>
          <a:p>
            <a:pPr>
              <a:buFont typeface="Wingdings" panose="05000000000000000000" pitchFamily="2" charset="2"/>
              <a:buChar char="q"/>
            </a:pPr>
            <a:endParaRPr lang="en-GB" altLang="en-US" sz="2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Perinatal 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Transmission** 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 smtClean="0">
                <a:latin typeface="Franklin Gothic Medium" panose="020B0603020102020204" pitchFamily="34" charset="0"/>
              </a:rPr>
              <a:t>Perinatal </a:t>
            </a:r>
            <a:r>
              <a:rPr lang="en-US" sz="2200" b="1" dirty="0">
                <a:latin typeface="Franklin Gothic Medium" panose="020B0603020102020204" pitchFamily="34" charset="0"/>
              </a:rPr>
              <a:t>transmission accounts  for about 90% of pediatric </a:t>
            </a:r>
            <a:r>
              <a:rPr lang="en-US" sz="2200" b="1" dirty="0" smtClean="0">
                <a:latin typeface="Franklin Gothic Medium" panose="020B0603020102020204" pitchFamily="34" charset="0"/>
              </a:rPr>
              <a:t>infections</a:t>
            </a:r>
          </a:p>
          <a:p>
            <a:pPr marL="0" indent="0">
              <a:buNone/>
            </a:pPr>
            <a:endParaRPr lang="en-US" sz="2200" b="1" dirty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Franklin Gothic Medium" panose="020B0603020102020204" pitchFamily="34" charset="0"/>
              </a:rPr>
              <a:t>20% in </a:t>
            </a:r>
            <a:r>
              <a:rPr lang="en-US" b="1" dirty="0" smtClean="0">
                <a:latin typeface="Franklin Gothic Medium" panose="020B0603020102020204" pitchFamily="34" charset="0"/>
              </a:rPr>
              <a:t>utero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Franklin Gothic Medium" panose="020B0603020102020204" pitchFamily="34" charset="0"/>
              </a:rPr>
              <a:t>60-65% at </a:t>
            </a:r>
            <a:r>
              <a:rPr lang="en-US" b="1" dirty="0" smtClean="0">
                <a:latin typeface="Franklin Gothic Medium" panose="020B0603020102020204" pitchFamily="34" charset="0"/>
              </a:rPr>
              <a:t>delivery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Franklin Gothic Medium" panose="020B0603020102020204" pitchFamily="34" charset="0"/>
              </a:rPr>
              <a:t>12-15% via breast </a:t>
            </a:r>
            <a:r>
              <a:rPr lang="en-US" b="1" dirty="0" smtClean="0">
                <a:latin typeface="Franklin Gothic Medium" panose="020B0603020102020204" pitchFamily="34" charset="0"/>
              </a:rPr>
              <a:t>milk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b="1" dirty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>
                <a:latin typeface="Franklin Gothic Medium" panose="020B0603020102020204" pitchFamily="34" charset="0"/>
              </a:rPr>
              <a:t>25-40% transmission in the absence of intervention in SSA.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254875" y="1768475"/>
            <a:ext cx="4937125" cy="44799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 smtClean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4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0077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Drivers of HIV Epidemic in Nigeria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96453"/>
            <a:ext cx="10058400" cy="462614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Low personal risk perception.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Multiple concurrent sexual partnership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Transactional and intergenerational sex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Sexual </a:t>
            </a:r>
            <a:r>
              <a:rPr lang="en-US" sz="2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transmission among key populations (MSM, Brothel based FSW and Non-brothel based FSW</a:t>
            </a:r>
            <a:r>
              <a:rPr lang="en-US" sz="25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5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Sexually transmitted diseases (genital ulcers and Non-ulcerative STIs)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2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06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Drivers of HIV Epidemic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236" y="1792705"/>
            <a:ext cx="9922443" cy="45238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Poor health care delivery system.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3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Stigma and </a:t>
            </a:r>
            <a:r>
              <a:rPr lang="en-US" sz="23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discrimination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Socio-economic </a:t>
            </a:r>
            <a:r>
              <a:rPr lang="en-US" sz="23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factors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3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Cultural factors</a:t>
            </a:r>
            <a:r>
              <a:rPr lang="en-US" sz="23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:</a:t>
            </a:r>
            <a:endParaRPr lang="en-US" sz="23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Early marriage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Widowhood rite and widow inheritance</a:t>
            </a:r>
          </a:p>
          <a:p>
            <a:pPr lvl="1"/>
            <a:r>
              <a:rPr lang="en-US" sz="21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Polygamy, polyandry and concubinage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55031"/>
            <a:ext cx="10058400" cy="6136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Management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8642"/>
            <a:ext cx="10058400" cy="44877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2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Diagnosis</a:t>
            </a:r>
            <a:endParaRPr lang="en-US" sz="2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Clinical (Staging no longer very useful-Test and Treat)</a:t>
            </a:r>
            <a:endParaRPr lang="en-US" sz="22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/>
            <a:r>
              <a:rPr lang="en-US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Laboratory</a:t>
            </a:r>
            <a:endParaRPr lang="en-US" sz="22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Prevention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Care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Laboratory monitoring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Opportunistic Infections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Treatment 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(Pre/Post exposure prophylaxis, ART Therapy, TasP)</a:t>
            </a:r>
            <a:endParaRPr lang="en-US" sz="2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33123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Prevention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142" y="1750595"/>
            <a:ext cx="9958538" cy="4559968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Combination </a:t>
            </a:r>
            <a:r>
              <a:rPr lang="en-US" sz="2200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prevention</a:t>
            </a:r>
            <a:r>
              <a:rPr lang="en-US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.  </a:t>
            </a:r>
            <a:r>
              <a:rPr lang="en-GB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Simultaneous employment of different approaches and intervention types for prevention of HIV infection. Minimum Prevention Package intervention </a:t>
            </a:r>
            <a:r>
              <a:rPr lang="en-GB" sz="2200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(MPPI) </a:t>
            </a:r>
            <a:r>
              <a:rPr lang="en-GB" sz="22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combines a set of </a:t>
            </a:r>
            <a:r>
              <a:rPr lang="en-GB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approaches</a:t>
            </a:r>
          </a:p>
          <a:p>
            <a:endParaRPr lang="en-GB" sz="28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Biomedical </a:t>
            </a:r>
            <a:r>
              <a:rPr lang="en-GB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approach (Clinic and community based approaches to reduce exposure and risk of transmission and infection. Examples)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Behavioural </a:t>
            </a:r>
            <a:r>
              <a:rPr lang="en-GB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approach (Behaviour Change Communication). Gap between knowledge and behaviour is a challenge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Structural approach. </a:t>
            </a:r>
            <a:r>
              <a:rPr lang="en-GB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Targets social</a:t>
            </a:r>
            <a:r>
              <a:rPr lang="en-GB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, legal, political and economic factors that increase vulnerability to </a:t>
            </a:r>
            <a:r>
              <a:rPr lang="en-GB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HIV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Best Results achieved when all the methods are combined in some measure</a:t>
            </a:r>
            <a:endParaRPr lang="en-US" sz="22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328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Global Impact of HIV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078" y="1750595"/>
            <a:ext cx="9982602" cy="45599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Franklin Gothic Medium" panose="020B0603020102020204" pitchFamily="34" charset="0"/>
              </a:rPr>
              <a:t>Negative economic Impact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5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Franklin Gothic Medium" panose="020B0603020102020204" pitchFamily="34" charset="0"/>
              </a:rPr>
              <a:t>Impact on health systems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Franklin Gothic Medium" panose="020B0603020102020204" pitchFamily="34" charset="0"/>
              </a:rPr>
              <a:t> Reversal of gains of childhood survival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Franklin Gothic Medium" panose="020B0603020102020204" pitchFamily="34" charset="0"/>
              </a:rPr>
              <a:t>Increasing Orphan Population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500" dirty="0" smtClean="0">
                <a:latin typeface="Franklin Gothic Medium" panose="020B0603020102020204" pitchFamily="34" charset="0"/>
              </a:rPr>
              <a:t>Decreasing life Expectancy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9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Sexually Transmitted Infections/Diseases 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35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Definitions and Overview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3159" y="1720515"/>
            <a:ext cx="9952522" cy="457801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600" dirty="0" smtClean="0">
                <a:latin typeface="Franklin Gothic Medium" panose="020B0603020102020204" pitchFamily="34" charset="0"/>
              </a:rPr>
              <a:t>A sexually transmitted infection (STI) is an infection that can be contacted by having sex.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76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600" dirty="0">
                <a:latin typeface="Franklin Gothic Medium" panose="020B0603020102020204" pitchFamily="34" charset="0"/>
              </a:rPr>
              <a:t>Sexually transmitted diseases (STDs) are a group of infectious or communicable diseases in which the primary mode of transmission is through sexual </a:t>
            </a:r>
            <a:r>
              <a:rPr lang="en-US" sz="7600" dirty="0" smtClean="0">
                <a:latin typeface="Franklin Gothic Medium" panose="020B0603020102020204" pitchFamily="34" charset="0"/>
              </a:rPr>
              <a:t>contact.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76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600" dirty="0" smtClean="0">
                <a:latin typeface="Franklin Gothic Medium" panose="020B0603020102020204" pitchFamily="34" charset="0"/>
              </a:rPr>
              <a:t>As highlighted earlier, the emphasis now is more on infections, since infected people can transmit the infective agents, even before overt signs and symptoms of disease manifest.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7600" dirty="0" smtClean="0">
              <a:latin typeface="Franklin Gothic Medium" panose="020B0603020102020204" pitchFamily="34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600" dirty="0" smtClean="0">
                <a:latin typeface="Franklin Gothic Medium" panose="020B0603020102020204" pitchFamily="34" charset="0"/>
              </a:rPr>
              <a:t>Although </a:t>
            </a:r>
            <a:r>
              <a:rPr lang="en-US" sz="7600" dirty="0">
                <a:latin typeface="Franklin Gothic Medium" panose="020B0603020102020204" pitchFamily="34" charset="0"/>
              </a:rPr>
              <a:t>all </a:t>
            </a:r>
            <a:r>
              <a:rPr lang="en-US" sz="76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STDs</a:t>
            </a:r>
            <a:r>
              <a:rPr lang="en-US" sz="7600" dirty="0" smtClean="0">
                <a:latin typeface="Franklin Gothic Medium" panose="020B0603020102020204" pitchFamily="34" charset="0"/>
              </a:rPr>
              <a:t> </a:t>
            </a:r>
            <a:r>
              <a:rPr lang="en-US" sz="7600" dirty="0">
                <a:latin typeface="Franklin Gothic Medium" panose="020B0603020102020204" pitchFamily="34" charset="0"/>
              </a:rPr>
              <a:t>are preceded by STIs, not all STIs result in the development of STDs. </a:t>
            </a:r>
            <a:endParaRPr lang="en-US" sz="7600" dirty="0" smtClean="0">
              <a:latin typeface="Franklin Gothic Medium" panose="020B0603020102020204" pitchFamily="34" charset="0"/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dirty="0" smtClean="0">
                <a:latin typeface="Franklin Gothic Medium" panose="020B0603020102020204" pitchFamily="34" charset="0"/>
              </a:rPr>
              <a:t>For instance, about 90% of women who are infected with human papillomavirus (HPV) clear their infections within two years. Only a few others go on to develop cancer of the cervix</a:t>
            </a:r>
            <a:endParaRPr lang="en-US" sz="7200" dirty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dirty="0">
              <a:latin typeface="Franklin Gothic Medium" panose="020B0603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D425-C79C-4B6A-930A-268304D8B48A}" type="datetime1">
              <a:rPr lang="en-US" smtClean="0"/>
              <a:t>2/12/2021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D2FE1-1B43-4D90-98DE-FEA2290D71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Classification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111" y="1737360"/>
            <a:ext cx="9970568" cy="4567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Etiologically ( by type of causative agent)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By type of lesions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By route of Transmission* </a:t>
            </a:r>
            <a:endParaRPr lang="en-US" sz="22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5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2" y="1737360"/>
            <a:ext cx="10000648" cy="458523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clear how many people were infected with HIV or developed AIDS before the early 1980s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1981,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 of very rare lung diseases were found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young previously healthy gay men in Los Angeles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the same time,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unusually severe among a group of men in New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York were reported.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Later same year,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cases of these lung diseases were reported among people who inject drugs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end of that year,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270 cases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severe immune deficiency among gay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 were reported,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leading to more than 120 deaths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Studies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that sexual, blood transfusion and injecting drugs as routes of transmission.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Classification by Causative Organisms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0674"/>
            <a:ext cx="10058400" cy="452988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Bacterial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Gonorrhea</a:t>
            </a:r>
            <a:endParaRPr lang="en-US" sz="1900" dirty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Chlamydia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Syphilis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Medium" panose="020B0603020102020204" pitchFamily="34" charset="0"/>
              </a:rPr>
              <a:t>Viral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Franklin Gothic Medium" panose="020B0603020102020204" pitchFamily="34" charset="0"/>
              </a:rPr>
              <a:t>HIV/AIDS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Franklin Gothic Medium" panose="020B0603020102020204" pitchFamily="34" charset="0"/>
              </a:rPr>
              <a:t>Genital Herpes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Franklin Gothic Medium" panose="020B0603020102020204" pitchFamily="34" charset="0"/>
              </a:rPr>
              <a:t>Human Papilloma Virus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latin typeface="Franklin Gothic Medium" panose="020B0603020102020204" pitchFamily="34" charset="0"/>
              </a:rPr>
              <a:t>Viral Hepatitis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Zika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Parasitic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Trichomoniasis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Fungal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 smtClean="0">
                <a:latin typeface="Franklin Gothic Medium" panose="020B0603020102020204" pitchFamily="34" charset="0"/>
              </a:rPr>
              <a:t>Candidiasis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Classification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0674"/>
            <a:ext cx="10058400" cy="4481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By type of Lesions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Ulcers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Warts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Cancers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By routes of transmission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Vaginal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Anal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Oral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Blood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Skin contact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Epidemiology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432" y="1737361"/>
            <a:ext cx="10229248" cy="4573202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Global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majority of STIs have no symptoms or only mild symptoms that may not be recognized </a:t>
            </a: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as STIs.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STIs such as </a:t>
            </a: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Herpes Simplex Virus syphilis </a:t>
            </a: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can increase the risk of HIV acquisition</a:t>
            </a: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some cases, STIs can have serious reproductive health consequences beyond the immediate impact of the infection itself (e.g., infertility or mother-to-child transmission</a:t>
            </a: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Drug resistance, especially for </a:t>
            </a:r>
            <a:r>
              <a:rPr lang="en-US" sz="20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gonorrhea, </a:t>
            </a:r>
            <a:r>
              <a:rPr lang="en-US" sz="2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is a major threat to reducing the impact of STIs worldwide.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Epidemiology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 typeface="Wingdings" panose="05000000000000000000" pitchFamily="2" charset="2"/>
              <a:buChar char="§"/>
            </a:pPr>
            <a:endParaRPr lang="en-US" sz="1900" dirty="0" smtClean="0"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900" dirty="0" smtClean="0"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900" dirty="0"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Franklin Gothic Medium" panose="020B0603020102020204" pitchFamily="34" charset="0"/>
              </a:rPr>
              <a:t>Many </a:t>
            </a:r>
            <a:r>
              <a:rPr lang="en-US" sz="2000" dirty="0">
                <a:latin typeface="Franklin Gothic Medium" panose="020B0603020102020204" pitchFamily="34" charset="0"/>
              </a:rPr>
              <a:t>STIs—including chlamydia, gonorrhea, primarily hepatitis B, HIV, and syphilis—can also be transmitted from mother to child during pregnancy and childbirth</a:t>
            </a:r>
            <a:r>
              <a:rPr lang="en-US" sz="2000" dirty="0" smtClean="0">
                <a:latin typeface="Franklin Gothic Medium" panose="020B060302010202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000" dirty="0">
              <a:latin typeface="Franklin Gothic Medium" panose="020B06030201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>
                <a:latin typeface="Franklin Gothic Medium" panose="020B0603020102020204" pitchFamily="34" charset="0"/>
              </a:rPr>
              <a:t>Common symptoms of STIs include vaginal discharge, urethral discharge or burning in men, genital ulcers, and abdominal pain.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Common STIs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627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 There are many STIs, but only a few of the more common ones are listed below.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Chlamydia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Gonorrhea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Syphilis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Genital Herpes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Trichonomiasis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Human papilloma Virus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Viral Hepatitis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Bacterial vaginosis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HIV/AIDS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>
                <a:latin typeface="Franklin Gothic Medium" panose="020B0603020102020204" pitchFamily="34" charset="0"/>
              </a:rPr>
              <a:t>Zika*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Franklin Gothic Medium" panose="020B06030201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General Principles of Management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0674"/>
            <a:ext cx="10058400" cy="4499810"/>
          </a:xfrm>
        </p:spPr>
        <p:txBody>
          <a:bodyPr/>
          <a:lstStyle/>
          <a:p>
            <a:pPr marL="0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Prevention</a:t>
            </a:r>
            <a:r>
              <a:rPr lang="en-US" dirty="0" smtClean="0">
                <a:latin typeface="Franklin Gothic Medium" panose="020B06030201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Franklin Gothic Medium" panose="020B0603020102020204" pitchFamily="34" charset="0"/>
              </a:rPr>
              <a:t>Tailored Counseling and behavioral approaches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Franklin Gothic Medium" panose="020B0603020102020204" pitchFamily="34" charset="0"/>
              </a:rPr>
              <a:t>Barrier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High index of suspicion/early diagnosis. Useful, particularly in asymptomatic cases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Prompt Treatment – symptomatic and definitive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Responsible use of antibiotics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Vaccines. </a:t>
            </a:r>
            <a:r>
              <a:rPr lang="en-US" sz="2200" dirty="0" err="1" smtClean="0">
                <a:latin typeface="Franklin Gothic Medium" panose="020B0603020102020204" pitchFamily="34" charset="0"/>
              </a:rPr>
              <a:t>Hep</a:t>
            </a:r>
            <a:r>
              <a:rPr lang="en-US" sz="2200" dirty="0" smtClean="0">
                <a:latin typeface="Franklin Gothic Medium" panose="020B0603020102020204" pitchFamily="34" charset="0"/>
              </a:rPr>
              <a:t> B and HPV and few others still in the pipeline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Franklin Gothic Medium" panose="020B0603020102020204" pitchFamily="34" charset="0"/>
              </a:rPr>
              <a:t>Vaginal microbicide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Summary Issues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687504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Many infections are asymptomatic, but very infective.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Common Symptoms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While most are sexually contacted, some can be acquired by other means. E.g. blood transfusion.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Antibiotics useful, but should not be abused.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Reproductive Health outcomes negatively affected by STIs/STDs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6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Franklin Gothic Medium" panose="020B0603020102020204" pitchFamily="34" charset="0"/>
              </a:rPr>
              <a:t>STIs are strong determinants to HIV infections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80574"/>
            <a:ext cx="10058400" cy="756786"/>
          </a:xfrm>
        </p:spPr>
        <p:txBody>
          <a:bodyPr/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236" y="1737360"/>
            <a:ext cx="9922443" cy="4621329"/>
          </a:xfrm>
        </p:spPr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CDC first used the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 AIDS to describe the 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disease in 1982.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Later AIDS was reported amongst female partners of positive men, suggesting it could be passed on through heterosexual routes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virus that caused AIDS was discovered in France in 1983, first called Lymphadenopathy-Associated Virus (LAV) and later in 1986, Human Immunodeficiency Virus (HIV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Mother to Child transmission was also recognized as a route for infecting unborn children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Casual contacts, food, air and water were excluded as usual routes of transmission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the years, increasingly more sensitive and effective reagents and drugs have been developed, making diagnosis easier, and AIDS now regarded as a chronic disease</a:t>
            </a:r>
            <a:endParaRPr lang="en-US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5343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Introduction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225" y="1738564"/>
            <a:ext cx="10690059" cy="454793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The 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Human Immunodeficiency Virus (HIV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) </a:t>
            </a:r>
            <a:r>
              <a:rPr lang="en-US" sz="2400" b="1" i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{INFECTION} 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is the cause of the </a:t>
            </a:r>
            <a:r>
              <a:rPr lang="en-US" sz="24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spectrum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of disease known </a:t>
            </a:r>
            <a:r>
              <a:rPr lang="en-US" sz="2400">
                <a:solidFill>
                  <a:schemeClr val="tx1"/>
                </a:solidFill>
                <a:latin typeface="Franklin Gothic Medium" panose="020B0603020102020204" pitchFamily="34" charset="0"/>
              </a:rPr>
              <a:t>as </a:t>
            </a:r>
            <a:r>
              <a:rPr lang="en-US" sz="2400" u="sng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AIDS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. </a:t>
            </a:r>
            <a:r>
              <a:rPr lang="en-US" sz="2400" b="1" i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{DISEASE}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HIV is 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of the 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retrovirus 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class of viruses that 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primarily infects components of the human immune system such as CD4</a:t>
            </a:r>
            <a:r>
              <a:rPr lang="en-US" sz="2400" baseline="30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T cells, macrophages and dendritic cells. It directly and indirectly destroys CD4</a:t>
            </a:r>
            <a:r>
              <a:rPr lang="en-US" sz="2400" baseline="300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+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T 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cells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Two types of HIV have been characterized: HIV-1 and HIV-2. </a:t>
            </a:r>
            <a:endParaRPr lang="en-US" sz="24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HIV-1 </a:t>
            </a:r>
            <a:r>
              <a:rPr lang="en-US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is the predominant and first described virus</a:t>
            </a:r>
            <a:r>
              <a:rPr lang="en-US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In contrast, HIV 2 is mostly found in West Africa and </a:t>
            </a:r>
            <a:r>
              <a:rPr lang="en-GB" sz="2400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accounts </a:t>
            </a:r>
            <a:r>
              <a:rPr lang="en-GB" sz="24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for less than 1% of infections worldwide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6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672389"/>
            <a:ext cx="9601196" cy="61361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Brief History-Nigeria</a:t>
            </a:r>
            <a:endParaRPr lang="en-US" sz="3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236" y="2286000"/>
            <a:ext cx="9663361" cy="404261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The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first two cases in Nigeria were diagnosed in Lagos in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1985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One of the first two cases was a young female teenager aged 13 years from one of the West African Countries </a:t>
            </a:r>
            <a:endParaRPr lang="en-GB" sz="2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The Nigerian public received the news of the presence of AIDS in the country with doubt and disbelief. </a:t>
            </a:r>
            <a:endParaRPr lang="en-GB" sz="24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AIDS was then perceived as the disease of a distant land which had no place in Nigerian society as the first case was from a foreigner.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336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Important Definitions</a:t>
            </a:r>
            <a:endParaRPr lang="en-US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37359"/>
            <a:ext cx="10355580" cy="4591251"/>
          </a:xfrm>
        </p:spPr>
        <p:txBody>
          <a:bodyPr>
            <a:normAutofit fontScale="92500" lnSpcReduction="10000"/>
          </a:bodyPr>
          <a:lstStyle/>
          <a:p>
            <a:pPr lvl="0" defTabSz="1002914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Window </a:t>
            </a:r>
            <a:r>
              <a:rPr lang="en-US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period.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Time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between when a person is infected with HIV  and when antibody test is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positive</a:t>
            </a:r>
          </a:p>
          <a:p>
            <a:pPr lvl="0" defTabSz="1002914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0" lvl="0" indent="0" defTabSz="1002914">
              <a:buNone/>
            </a:pP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Antibodies usually develop in infected people between 4 to 6 weeks but may take as long as 3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months to be detectable. Retest if high index of suspicion</a:t>
            </a:r>
          </a:p>
          <a:p>
            <a:pPr marL="0" lvl="0" indent="0" defTabSz="1002914">
              <a:buNone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Asymptomatic HIV </a:t>
            </a:r>
            <a:r>
              <a:rPr lang="en-US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infection. 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Occurs in a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person who is HIV infected but looks and feels healthy </a:t>
            </a:r>
            <a:endParaRPr lang="en-US" dirty="0" smtClean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Symptomatic HIV </a:t>
            </a:r>
            <a:r>
              <a:rPr lang="en-US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infection.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Occurs in a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person  who has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developed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physical signs of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HIV</a:t>
            </a:r>
          </a:p>
          <a:p>
            <a:pPr lvl="0" defTabSz="1002914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lvl="0" defTabSz="1002914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latin typeface="Franklin Gothic Medium" panose="020B0603020102020204" pitchFamily="34" charset="0"/>
              </a:rPr>
              <a:t>Opportunistic </a:t>
            </a:r>
            <a:r>
              <a:rPr lang="en-US" b="1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infections.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 Illnesses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caused by a germ that might not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otherwise cause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illness in a healthy person, but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will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Franklin Gothic Medium" panose="020B0603020102020204" pitchFamily="34" charset="0"/>
              </a:rPr>
              <a:t>persons </a:t>
            </a:r>
            <a:r>
              <a:rPr lang="en-US" dirty="0">
                <a:solidFill>
                  <a:schemeClr val="tx1"/>
                </a:solidFill>
                <a:latin typeface="Franklin Gothic Medium" panose="020B0603020102020204" pitchFamily="34" charset="0"/>
              </a:rPr>
              <a:t>with weakened immune system</a:t>
            </a:r>
          </a:p>
        </p:txBody>
      </p:sp>
    </p:spTree>
    <p:extLst>
      <p:ext uri="{BB962C8B-B14F-4D97-AF65-F5344CB8AC3E}">
        <p14:creationId xmlns:p14="http://schemas.microsoft.com/office/powerpoint/2010/main" val="13022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-17661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Natural History of 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HIV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50596"/>
            <a:ext cx="10058400" cy="4559968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200" dirty="0">
                <a:latin typeface="Franklin Gothic Medium" panose="020B0603020102020204" pitchFamily="34" charset="0"/>
              </a:rPr>
              <a:t>Natural history relates to the possible course a disease would take if no interventions like treatment are </a:t>
            </a:r>
            <a:r>
              <a:rPr lang="en-US" sz="2200" dirty="0" smtClean="0">
                <a:latin typeface="Franklin Gothic Medium" panose="020B0603020102020204" pitchFamily="34" charset="0"/>
              </a:rPr>
              <a:t>instituted</a:t>
            </a:r>
          </a:p>
          <a:p>
            <a:pPr marL="0" indent="0" fontAlgn="base">
              <a:lnSpc>
                <a:spcPct val="80000"/>
              </a:lnSpc>
              <a:spcAft>
                <a:spcPct val="0"/>
              </a:spcAft>
              <a:buNone/>
            </a:pPr>
            <a:r>
              <a:rPr lang="en-US" sz="2200" dirty="0" smtClean="0">
                <a:latin typeface="Franklin Gothic Medium" panose="020B0603020102020204" pitchFamily="34" charset="0"/>
              </a:rPr>
              <a:t> </a:t>
            </a:r>
            <a:endParaRPr lang="en-GB" altLang="en-US" sz="22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2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Virus </a:t>
            </a:r>
            <a:r>
              <a:rPr lang="en-GB" altLang="en-US" sz="2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can be transmitted during </a:t>
            </a:r>
            <a:r>
              <a:rPr lang="en-GB" altLang="en-US" sz="2200" b="1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each</a:t>
            </a:r>
            <a:r>
              <a:rPr lang="en-GB" altLang="en-US" sz="2200" dirty="0">
                <a:solidFill>
                  <a:srgbClr val="000000"/>
                </a:solidFill>
                <a:latin typeface="Franklin Gothic Medium" panose="020B0603020102020204" pitchFamily="34" charset="0"/>
              </a:rPr>
              <a:t> </a:t>
            </a:r>
            <a:r>
              <a:rPr lang="en-GB" altLang="en-US" sz="22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stage</a:t>
            </a:r>
          </a:p>
          <a:p>
            <a:pPr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6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Seroconversion. Infection with HIV and antibody development 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Asymptomatic. No signs yet of HIV. Immune system controls virus production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Symptomatic. Physical signs of HIV infection with some immune suppression</a:t>
            </a: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GB" altLang="en-US" sz="2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lvl="1" fontAlgn="base">
              <a:lnSpc>
                <a:spcPct val="8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GB" altLang="en-US" sz="20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AIDS. Opportunistic infections and end stage disease.</a:t>
            </a:r>
            <a:endParaRPr lang="en-GB" altLang="en-US" sz="20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fontAlgn="base">
              <a:lnSpc>
                <a:spcPct val="80000"/>
              </a:lnSpc>
              <a:spcAft>
                <a:spcPct val="0"/>
              </a:spcAft>
              <a:buClr>
                <a:srgbClr val="333399"/>
              </a:buClr>
              <a:buFont typeface="Wingdings" panose="05000000000000000000" pitchFamily="2" charset="2"/>
              <a:buChar char="§"/>
            </a:pPr>
            <a:endParaRPr lang="en-GB" altLang="en-US" sz="2800" b="1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3085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Medium" panose="020B0603020102020204" pitchFamily="34" charset="0"/>
              </a:rPr>
              <a:t>Natural History of HIV</a:t>
            </a:r>
            <a:endParaRPr lang="en-US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80674"/>
            <a:ext cx="10058400" cy="4565984"/>
          </a:xfrm>
        </p:spPr>
        <p:txBody>
          <a:bodyPr>
            <a:normAutofit lnSpcReduction="10000"/>
          </a:bodyPr>
          <a:lstStyle/>
          <a:p>
            <a:pPr marL="227013" lvl="0" indent="-227013" fontAlgn="base">
              <a:lnSpc>
                <a:spcPct val="130000"/>
              </a:lnSpc>
              <a:spcAft>
                <a:spcPct val="0"/>
              </a:spcAft>
              <a:buFontTx/>
              <a:buChar char="•"/>
            </a:pPr>
            <a:endParaRPr lang="en-GB" altLang="en-US" sz="2800" b="1" dirty="0" smtClean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marL="227013" lvl="0" indent="-227013" fontAlgn="base">
              <a:lnSpc>
                <a:spcPct val="130000"/>
              </a:lnSpc>
              <a:spcAft>
                <a:spcPct val="0"/>
              </a:spcAft>
              <a:buFontTx/>
              <a:buChar char="•"/>
            </a:pPr>
            <a:r>
              <a:rPr lang="en-GB" altLang="en-US" sz="2800" b="1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Immune Suppression</a:t>
            </a:r>
          </a:p>
          <a:p>
            <a:pPr marL="0" lvl="0" indent="0" fontAlgn="base">
              <a:lnSpc>
                <a:spcPct val="130000"/>
              </a:lnSpc>
              <a:spcAft>
                <a:spcPct val="0"/>
              </a:spcAft>
              <a:buNone/>
            </a:pPr>
            <a:endParaRPr lang="en-GB" altLang="en-US" sz="2800" b="1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marL="519621" lvl="1" indent="-227013" fontAlgn="base">
              <a:lnSpc>
                <a:spcPct val="130000"/>
              </a:lnSpc>
              <a:spcAft>
                <a:spcPct val="0"/>
              </a:spcAft>
              <a:buFontTx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The Virus attacks white blood cells (CD4 cells) that are protective</a:t>
            </a:r>
          </a:p>
          <a:p>
            <a:pPr marL="292608" lvl="1" indent="0" fontAlgn="base">
              <a:lnSpc>
                <a:spcPct val="130000"/>
              </a:lnSpc>
              <a:spcAft>
                <a:spcPct val="0"/>
              </a:spcAft>
              <a:buNone/>
            </a:pPr>
            <a:endParaRPr lang="en-GB" altLang="en-US" sz="26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marL="519621" lvl="1" indent="-227013" fontAlgn="base">
              <a:lnSpc>
                <a:spcPct val="130000"/>
              </a:lnSpc>
              <a:spcAft>
                <a:spcPct val="0"/>
              </a:spcAft>
              <a:buFontTx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Over time, the body looses its immune defence system</a:t>
            </a:r>
          </a:p>
          <a:p>
            <a:pPr marL="292608" lvl="1" indent="0" fontAlgn="base">
              <a:lnSpc>
                <a:spcPct val="130000"/>
              </a:lnSpc>
              <a:spcAft>
                <a:spcPct val="0"/>
              </a:spcAft>
              <a:buNone/>
            </a:pPr>
            <a:endParaRPr lang="en-GB" altLang="en-US" sz="26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  <a:p>
            <a:pPr marL="519621" lvl="1" indent="-227013" fontAlgn="base">
              <a:lnSpc>
                <a:spcPct val="130000"/>
              </a:lnSpc>
              <a:spcAft>
                <a:spcPct val="0"/>
              </a:spcAft>
              <a:buFontTx/>
              <a:buChar char="•"/>
            </a:pPr>
            <a:r>
              <a:rPr lang="en-GB" altLang="en-US" sz="2600" dirty="0" smtClean="0">
                <a:solidFill>
                  <a:srgbClr val="000000"/>
                </a:solidFill>
                <a:latin typeface="Franklin Gothic Medium" panose="020B0603020102020204" pitchFamily="34" charset="0"/>
              </a:rPr>
              <a:t>Opportunistic Infections then occur</a:t>
            </a:r>
            <a:endParaRPr lang="en-GB" altLang="en-US" sz="2600" dirty="0">
              <a:solidFill>
                <a:srgbClr val="000000"/>
              </a:solidFill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4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1770</TotalTime>
  <Words>1772</Words>
  <Application>Microsoft Office PowerPoint</Application>
  <PresentationFormat>Widescreen</PresentationFormat>
  <Paragraphs>423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Franklin Gothic Book</vt:lpstr>
      <vt:lpstr>Franklin Gothic Medium</vt:lpstr>
      <vt:lpstr>Garamond</vt:lpstr>
      <vt:lpstr>Wingdings</vt:lpstr>
      <vt:lpstr>Retrospect</vt:lpstr>
      <vt:lpstr>Epidemiology of HIV/AIDS and STDs</vt:lpstr>
      <vt:lpstr>Outline </vt:lpstr>
      <vt:lpstr>Introduction </vt:lpstr>
      <vt:lpstr>Introduction </vt:lpstr>
      <vt:lpstr>Introduction</vt:lpstr>
      <vt:lpstr>Brief History-Nigeria</vt:lpstr>
      <vt:lpstr>Important Definitions</vt:lpstr>
      <vt:lpstr>Natural History of HIV</vt:lpstr>
      <vt:lpstr>Natural History of HIV</vt:lpstr>
      <vt:lpstr>Global Picture: 38 million living with HIV-2020</vt:lpstr>
      <vt:lpstr>Current Epidemiology (2020)</vt:lpstr>
      <vt:lpstr>Epidemiology-Nigeria</vt:lpstr>
      <vt:lpstr>Nigeria HIV Prevalence</vt:lpstr>
      <vt:lpstr>HIV Prevalence in Nigeria</vt:lpstr>
      <vt:lpstr>HIV Prevalence by States (NAIIS 2018)</vt:lpstr>
      <vt:lpstr>HIV Prevalence by Geopolitical Zones (NAIIS 2018)</vt:lpstr>
      <vt:lpstr>HIV Prevalence by Age and Sex (NAIIS 2018)</vt:lpstr>
      <vt:lpstr>HIV Prevalence Trend- Urban vs. Rural</vt:lpstr>
      <vt:lpstr>HIV Transmission</vt:lpstr>
      <vt:lpstr>HIV Transmission</vt:lpstr>
      <vt:lpstr>Perinatal Transmission** </vt:lpstr>
      <vt:lpstr>Drivers of HIV Epidemic in Nigeria </vt:lpstr>
      <vt:lpstr>Drivers of HIV Epidemic</vt:lpstr>
      <vt:lpstr>Management</vt:lpstr>
      <vt:lpstr>Prevention </vt:lpstr>
      <vt:lpstr>Global Impact of HIV</vt:lpstr>
      <vt:lpstr>Sexually Transmitted Infections/Diseases </vt:lpstr>
      <vt:lpstr>Definitions and Overview </vt:lpstr>
      <vt:lpstr>Classification </vt:lpstr>
      <vt:lpstr>Classification by Causative Organisms</vt:lpstr>
      <vt:lpstr>Classification</vt:lpstr>
      <vt:lpstr>Epidemiology </vt:lpstr>
      <vt:lpstr>Epidemiology </vt:lpstr>
      <vt:lpstr>Common STIs </vt:lpstr>
      <vt:lpstr>General Principles of Management</vt:lpstr>
      <vt:lpstr>Summary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OF HEALTHCARE</dc:title>
  <dc:creator>Editor</dc:creator>
  <cp:lastModifiedBy>PROSPER</cp:lastModifiedBy>
  <cp:revision>131</cp:revision>
  <dcterms:created xsi:type="dcterms:W3CDTF">2018-06-01T09:49:55Z</dcterms:created>
  <dcterms:modified xsi:type="dcterms:W3CDTF">2021-02-12T10:51:49Z</dcterms:modified>
</cp:coreProperties>
</file>