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C2DD92-6D4C-4709-BE02-443339AE0848}" type="datetimeFigureOut">
              <a:rPr lang="en-GB" smtClean="0"/>
              <a:t>17/05/2020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99E466-703D-4730-AB72-044F955AF1B0}" type="slidenum">
              <a:rPr lang="en-GB" smtClean="0"/>
              <a:t>‹#›</a:t>
            </a:fld>
            <a:endParaRPr lang="en-GB"/>
          </a:p>
        </p:txBody>
      </p:sp>
    </p:spTree>
    <p:extLst>
      <p:ext uri="{BB962C8B-B14F-4D97-AF65-F5344CB8AC3E}">
        <p14:creationId xmlns:p14="http://schemas.microsoft.com/office/powerpoint/2010/main" val="389659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ln/>
        </p:spPr>
        <p:txBody>
          <a:bodyPr/>
          <a:lstStyle/>
          <a:p>
            <a:endParaRPr lang="en-US"/>
          </a:p>
        </p:txBody>
      </p:sp>
      <p:sp>
        <p:nvSpPr>
          <p:cNvPr id="4301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180468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bwMode="auto">
          <a:xfrm>
            <a:off x="827690" y="4345781"/>
            <a:ext cx="5202621" cy="3857625"/>
          </a:xfrm>
          <a:prstGeom prst="rect">
            <a:avLst/>
          </a:prstGeom>
          <a:noFill/>
          <a:ln w="12700">
            <a:miter lim="800000"/>
            <a:headEnd/>
            <a:tailEnd/>
          </a:ln>
        </p:spPr>
        <p:txBody>
          <a:bodyPr lIns="90487" tIns="44450" rIns="90487" bIns="44450">
            <a:prstTxWarp prst="textNoShape">
              <a:avLst/>
            </a:prstTxWarp>
          </a:bodyPr>
          <a:lstStyle/>
          <a:p>
            <a:endParaRPr lang="en-US"/>
          </a:p>
        </p:txBody>
      </p:sp>
      <p:sp>
        <p:nvSpPr>
          <p:cNvPr id="131075" name="Rectangle 3"/>
          <p:cNvSpPr>
            <a:spLocks noGrp="1" noRot="1" noChangeAspect="1" noChangeArrowheads="1"/>
          </p:cNvSpPr>
          <p:nvPr>
            <p:ph type="sldImg"/>
          </p:nvPr>
        </p:nvSpPr>
        <p:spPr bwMode="auto">
          <a:xfrm>
            <a:off x="584200" y="798513"/>
            <a:ext cx="5689600" cy="3201987"/>
          </a:xfrm>
          <a:prstGeom prst="rect">
            <a:avLst/>
          </a:prstGeom>
          <a:noFill/>
          <a:ln w="12700" cap="flat">
            <a:solidFill>
              <a:schemeClr val="tx1"/>
            </a:solidFill>
            <a:miter lim="800000"/>
            <a:headEnd/>
            <a:tailEnd/>
          </a:ln>
        </p:spPr>
      </p:sp>
    </p:spTree>
    <p:extLst>
      <p:ext uri="{BB962C8B-B14F-4D97-AF65-F5344CB8AC3E}">
        <p14:creationId xmlns:p14="http://schemas.microsoft.com/office/powerpoint/2010/main" val="115857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ln/>
        </p:spPr>
        <p:txBody>
          <a:bodyPr/>
          <a:lstStyle/>
          <a:p>
            <a:endParaRPr lang="en-US"/>
          </a:p>
        </p:txBody>
      </p:sp>
      <p:sp>
        <p:nvSpPr>
          <p:cNvPr id="6349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62708895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3BE110B-D158-455A-BC1E-FB430861EFA4}" type="datetime1">
              <a:rPr lang="en-GB" smtClean="0"/>
              <a:t>17/05/2020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291C821-D051-45CC-9B4D-44BC021E492D}" type="slidenum">
              <a:rPr lang="en-GB" smtClean="0"/>
              <a:t>‹#›</a:t>
            </a:fld>
            <a:endParaRPr lang="en-GB"/>
          </a:p>
        </p:txBody>
      </p:sp>
    </p:spTree>
    <p:extLst>
      <p:ext uri="{BB962C8B-B14F-4D97-AF65-F5344CB8AC3E}">
        <p14:creationId xmlns:p14="http://schemas.microsoft.com/office/powerpoint/2010/main" val="1045044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D8A6D0-6213-44FF-A653-076B58149169}" type="datetime1">
              <a:rPr lang="en-GB" smtClean="0"/>
              <a:t>17/05/2020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91C821-D051-45CC-9B4D-44BC021E492D}" type="slidenum">
              <a:rPr lang="en-GB" smtClean="0"/>
              <a:t>‹#›</a:t>
            </a:fld>
            <a:endParaRPr lang="en-GB"/>
          </a:p>
        </p:txBody>
      </p:sp>
    </p:spTree>
    <p:extLst>
      <p:ext uri="{BB962C8B-B14F-4D97-AF65-F5344CB8AC3E}">
        <p14:creationId xmlns:p14="http://schemas.microsoft.com/office/powerpoint/2010/main" val="841200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B92EB9-8936-4215-A3CA-D329429F6013}" type="datetime1">
              <a:rPr lang="en-GB" smtClean="0"/>
              <a:t>17/05/2020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91C821-D051-45CC-9B4D-44BC021E492D}" type="slidenum">
              <a:rPr lang="en-GB" smtClean="0"/>
              <a:t>‹#›</a:t>
            </a:fld>
            <a:endParaRPr lang="en-GB"/>
          </a:p>
        </p:txBody>
      </p:sp>
    </p:spTree>
    <p:extLst>
      <p:ext uri="{BB962C8B-B14F-4D97-AF65-F5344CB8AC3E}">
        <p14:creationId xmlns:p14="http://schemas.microsoft.com/office/powerpoint/2010/main" val="3783900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04CB27-81A1-4BBB-ABAF-3A6790A42223}" type="datetime1">
              <a:rPr lang="en-GB" smtClean="0"/>
              <a:t>17/05/2020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91C821-D051-45CC-9B4D-44BC021E492D}" type="slidenum">
              <a:rPr lang="en-GB" smtClean="0"/>
              <a:t>‹#›</a:t>
            </a:fld>
            <a:endParaRPr lang="en-GB"/>
          </a:p>
        </p:txBody>
      </p:sp>
    </p:spTree>
    <p:extLst>
      <p:ext uri="{BB962C8B-B14F-4D97-AF65-F5344CB8AC3E}">
        <p14:creationId xmlns:p14="http://schemas.microsoft.com/office/powerpoint/2010/main" val="212838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A636DCB0-555C-49CD-BCB5-7F2E7C3F62CB}" type="datetime1">
              <a:rPr lang="en-GB" smtClean="0"/>
              <a:t>17/05/2020</a:t>
            </a:fld>
            <a:endParaRPr lang="en-GB"/>
          </a:p>
        </p:txBody>
      </p:sp>
      <p:sp>
        <p:nvSpPr>
          <p:cNvPr id="5" name="Footer Placeholder 4"/>
          <p:cNvSpPr>
            <a:spLocks noGrp="1"/>
          </p:cNvSpPr>
          <p:nvPr>
            <p:ph type="ftr" sz="quarter" idx="11"/>
          </p:nvPr>
        </p:nvSpPr>
        <p:spPr>
          <a:xfrm>
            <a:off x="2182708" y="6272784"/>
            <a:ext cx="6327648" cy="365125"/>
          </a:xfrm>
        </p:spPr>
        <p:txBody>
          <a:bodyPr/>
          <a:lstStyle/>
          <a:p>
            <a:endParaRPr lang="en-GB"/>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291C821-D051-45CC-9B4D-44BC021E492D}" type="slidenum">
              <a:rPr lang="en-GB" smtClean="0"/>
              <a:t>‹#›</a:t>
            </a:fld>
            <a:endParaRPr lang="en-GB"/>
          </a:p>
        </p:txBody>
      </p:sp>
    </p:spTree>
    <p:extLst>
      <p:ext uri="{BB962C8B-B14F-4D97-AF65-F5344CB8AC3E}">
        <p14:creationId xmlns:p14="http://schemas.microsoft.com/office/powerpoint/2010/main" val="1775662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76FEA7-56DA-4BCA-8811-25F03C3DBDAD}" type="datetime1">
              <a:rPr lang="en-GB" smtClean="0"/>
              <a:t>17/05/2020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291C821-D051-45CC-9B4D-44BC021E492D}" type="slidenum">
              <a:rPr lang="en-GB" smtClean="0"/>
              <a:t>‹#›</a:t>
            </a:fld>
            <a:endParaRPr lang="en-GB"/>
          </a:p>
        </p:txBody>
      </p:sp>
    </p:spTree>
    <p:extLst>
      <p:ext uri="{BB962C8B-B14F-4D97-AF65-F5344CB8AC3E}">
        <p14:creationId xmlns:p14="http://schemas.microsoft.com/office/powerpoint/2010/main" val="156305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08F2D0-1905-4637-B3E2-162459D3B501}" type="datetime1">
              <a:rPr lang="en-GB" smtClean="0"/>
              <a:t>17/05/2020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291C821-D051-45CC-9B4D-44BC021E492D}" type="slidenum">
              <a:rPr lang="en-GB" smtClean="0"/>
              <a:t>‹#›</a:t>
            </a:fld>
            <a:endParaRPr lang="en-GB"/>
          </a:p>
        </p:txBody>
      </p:sp>
    </p:spTree>
    <p:extLst>
      <p:ext uri="{BB962C8B-B14F-4D97-AF65-F5344CB8AC3E}">
        <p14:creationId xmlns:p14="http://schemas.microsoft.com/office/powerpoint/2010/main" val="3319904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A109704-084E-496B-84B2-98A68DE67B9B}" type="datetime1">
              <a:rPr lang="en-GB" smtClean="0"/>
              <a:t>17/05/2020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291C821-D051-45CC-9B4D-44BC021E492D}" type="slidenum">
              <a:rPr lang="en-GB" smtClean="0"/>
              <a:t>‹#›</a:t>
            </a:fld>
            <a:endParaRPr lang="en-GB"/>
          </a:p>
        </p:txBody>
      </p:sp>
    </p:spTree>
    <p:extLst>
      <p:ext uri="{BB962C8B-B14F-4D97-AF65-F5344CB8AC3E}">
        <p14:creationId xmlns:p14="http://schemas.microsoft.com/office/powerpoint/2010/main" val="1795368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253FEC-9145-431E-833E-C9545869E333}" type="datetime1">
              <a:rPr lang="en-GB" smtClean="0"/>
              <a:t>17/05/2020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291C821-D051-45CC-9B4D-44BC021E492D}" type="slidenum">
              <a:rPr lang="en-GB" smtClean="0"/>
              <a:t>‹#›</a:t>
            </a:fld>
            <a:endParaRPr lang="en-GB"/>
          </a:p>
        </p:txBody>
      </p:sp>
    </p:spTree>
    <p:extLst>
      <p:ext uri="{BB962C8B-B14F-4D97-AF65-F5344CB8AC3E}">
        <p14:creationId xmlns:p14="http://schemas.microsoft.com/office/powerpoint/2010/main" val="3147878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40F50C9-16C1-41E8-917E-EC5DE72F0697}" type="datetime1">
              <a:rPr lang="en-GB" smtClean="0"/>
              <a:t>17/05/2020</a:t>
            </a:fld>
            <a:endParaRPr lang="en-GB"/>
          </a:p>
        </p:txBody>
      </p:sp>
      <p:sp>
        <p:nvSpPr>
          <p:cNvPr id="6" name="Footer Placeholder 5"/>
          <p:cNvSpPr>
            <a:spLocks noGrp="1"/>
          </p:cNvSpPr>
          <p:nvPr>
            <p:ph type="ftr" sz="quarter" idx="11"/>
          </p:nvPr>
        </p:nvSpPr>
        <p:spPr/>
        <p:txBody>
          <a:bodyPr/>
          <a:lstStyle/>
          <a:p>
            <a:endParaRPr lang="en-GB"/>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291C821-D051-45CC-9B4D-44BC021E492D}" type="slidenum">
              <a:rPr lang="en-GB" smtClean="0"/>
              <a:t>‹#›</a:t>
            </a:fld>
            <a:endParaRPr lang="en-GB"/>
          </a:p>
        </p:txBody>
      </p:sp>
    </p:spTree>
    <p:extLst>
      <p:ext uri="{BB962C8B-B14F-4D97-AF65-F5344CB8AC3E}">
        <p14:creationId xmlns:p14="http://schemas.microsoft.com/office/powerpoint/2010/main" val="2353041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687C089-D19C-47A9-A0A1-C538B837D587}" type="datetime1">
              <a:rPr lang="en-GB" smtClean="0"/>
              <a:t>17/05/2020</a:t>
            </a:fld>
            <a:endParaRPr lang="en-GB"/>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291C821-D051-45CC-9B4D-44BC021E492D}" type="slidenum">
              <a:rPr lang="en-GB" smtClean="0"/>
              <a:t>‹#›</a:t>
            </a:fld>
            <a:endParaRPr lang="en-GB"/>
          </a:p>
        </p:txBody>
      </p:sp>
    </p:spTree>
    <p:extLst>
      <p:ext uri="{BB962C8B-B14F-4D97-AF65-F5344CB8AC3E}">
        <p14:creationId xmlns:p14="http://schemas.microsoft.com/office/powerpoint/2010/main" val="1349719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62C3E91-9C36-42D1-BEF3-D9D7D962B4BD}" type="datetime1">
              <a:rPr lang="en-GB" smtClean="0"/>
              <a:t>17/05/2020</a:t>
            </a:fld>
            <a:endParaRPr lang="en-GB"/>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GB"/>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291C821-D051-45CC-9B4D-44BC021E492D}" type="slidenum">
              <a:rPr lang="en-GB" smtClean="0"/>
              <a:t>‹#›</a:t>
            </a:fld>
            <a:endParaRPr lang="en-GB"/>
          </a:p>
        </p:txBody>
      </p:sp>
    </p:spTree>
    <p:extLst>
      <p:ext uri="{BB962C8B-B14F-4D97-AF65-F5344CB8AC3E}">
        <p14:creationId xmlns:p14="http://schemas.microsoft.com/office/powerpoint/2010/main" val="17454314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d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Software Engineering II</a:t>
            </a:r>
            <a:endParaRPr lang="en-GB" dirty="0"/>
          </a:p>
        </p:txBody>
      </p:sp>
      <p:sp>
        <p:nvSpPr>
          <p:cNvPr id="3" name="Subtitle 2"/>
          <p:cNvSpPr>
            <a:spLocks noGrp="1"/>
          </p:cNvSpPr>
          <p:nvPr>
            <p:ph type="subTitle" idx="1"/>
          </p:nvPr>
        </p:nvSpPr>
        <p:spPr/>
        <p:txBody>
          <a:bodyPr/>
          <a:lstStyle/>
          <a:p>
            <a:r>
              <a:rPr lang="en-US" dirty="0"/>
              <a:t>Design and Implementation</a:t>
            </a:r>
            <a:endParaRPr lang="en-GB" dirty="0"/>
          </a:p>
        </p:txBody>
      </p:sp>
      <p:sp>
        <p:nvSpPr>
          <p:cNvPr id="5" name="Slide Number Placeholder 4"/>
          <p:cNvSpPr>
            <a:spLocks noGrp="1"/>
          </p:cNvSpPr>
          <p:nvPr>
            <p:ph type="sldNum" sz="quarter" idx="12"/>
          </p:nvPr>
        </p:nvSpPr>
        <p:spPr/>
        <p:txBody>
          <a:bodyPr/>
          <a:lstStyle/>
          <a:p>
            <a:fld id="{C291C821-D051-45CC-9B4D-44BC021E492D}" type="slidenum">
              <a:rPr lang="en-GB" smtClean="0"/>
              <a:t>1</a:t>
            </a:fld>
            <a:endParaRPr lang="en-GB"/>
          </a:p>
        </p:txBody>
      </p:sp>
    </p:spTree>
    <p:extLst>
      <p:ext uri="{BB962C8B-B14F-4D97-AF65-F5344CB8AC3E}">
        <p14:creationId xmlns:p14="http://schemas.microsoft.com/office/powerpoint/2010/main" val="3591432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System context for the weather station</a:t>
            </a:r>
            <a:r>
              <a:rPr lang="en-GB" sz="2400" dirty="0"/>
              <a:t> </a:t>
            </a:r>
            <a:endParaRPr lang="en-US" sz="2400" dirty="0"/>
          </a:p>
        </p:txBody>
      </p:sp>
      <p:pic>
        <p:nvPicPr>
          <p:cNvPr id="4" name="Content Placeholder 3" descr="7.1 WeatherStatContex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3566" r="-3566"/>
              <a:stretch>
                <a:fillRect/>
              </a:stretch>
            </p:blipFill>
          </mc:Choice>
          <mc:Fallback>
            <p:blipFill>
              <a:blip r:embed="rId3"/>
              <a:srcRect l="-3566" r="-3566"/>
              <a:stretch>
                <a:fillRect/>
              </a:stretch>
            </p:blipFill>
          </mc:Fallback>
        </mc:AlternateContent>
        <p:spPr>
          <a:xfrm>
            <a:off x="3136713" y="2172297"/>
            <a:ext cx="5629266" cy="3095879"/>
          </a:xfrm>
        </p:spPr>
      </p:pic>
      <p:sp>
        <p:nvSpPr>
          <p:cNvPr id="5" name="Slide Number Placeholder 4"/>
          <p:cNvSpPr>
            <a:spLocks noGrp="1"/>
          </p:cNvSpPr>
          <p:nvPr>
            <p:ph type="sldNum" sz="quarter" idx="12"/>
          </p:nvPr>
        </p:nvSpPr>
        <p:spPr/>
        <p:txBody>
          <a:bodyPr/>
          <a:lstStyle/>
          <a:p>
            <a:fld id="{EC83099C-5FA5-B04A-B819-64718E2A253A}" type="slidenum">
              <a:rPr lang="en-US" smtClean="0"/>
              <a:pPr/>
              <a:t>10</a:t>
            </a:fld>
            <a:endParaRPr lang="en-US"/>
          </a:p>
        </p:txBody>
      </p:sp>
    </p:spTree>
    <p:extLst>
      <p:ext uri="{BB962C8B-B14F-4D97-AF65-F5344CB8AC3E}">
        <p14:creationId xmlns:p14="http://schemas.microsoft.com/office/powerpoint/2010/main" val="2771204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Weather station use cases</a:t>
            </a:r>
            <a:r>
              <a:rPr lang="en-GB" dirty="0"/>
              <a:t> </a:t>
            </a:r>
            <a:endParaRPr lang="en-US" dirty="0"/>
          </a:p>
        </p:txBody>
      </p:sp>
      <p:pic>
        <p:nvPicPr>
          <p:cNvPr id="4" name="Content Placeholder 3" descr="7.2 WS-UseCases.eps"/>
          <p:cNvPicPr>
            <a:picLocks noGrp="1" noChangeAspect="1"/>
          </p:cNvPicPr>
          <p:nvPr>
            <p:ph idx="1"/>
          </p:nvPr>
        </p:nvPicPr>
        <p:blipFill>
          <a:blip r:embed="rId2"/>
          <a:stretch>
            <a:fillRect/>
          </a:stretch>
        </p:blipFill>
        <p:spPr>
          <a:xfrm>
            <a:off x="5184889" y="2806867"/>
            <a:ext cx="1828571" cy="2679365"/>
          </a:xfrm>
        </p:spPr>
      </p:pic>
      <p:sp>
        <p:nvSpPr>
          <p:cNvPr id="5" name="Slide Number Placeholder 4"/>
          <p:cNvSpPr>
            <a:spLocks noGrp="1"/>
          </p:cNvSpPr>
          <p:nvPr>
            <p:ph type="sldNum" sz="quarter" idx="12"/>
          </p:nvPr>
        </p:nvSpPr>
        <p:spPr/>
        <p:txBody>
          <a:bodyPr/>
          <a:lstStyle/>
          <a:p>
            <a:fld id="{EC83099C-5FA5-B04A-B819-64718E2A253A}" type="slidenum">
              <a:rPr lang="en-US" smtClean="0"/>
              <a:pPr/>
              <a:t>11</a:t>
            </a:fld>
            <a:endParaRPr lang="en-US"/>
          </a:p>
        </p:txBody>
      </p:sp>
    </p:spTree>
    <p:extLst>
      <p:ext uri="{BB962C8B-B14F-4D97-AF65-F5344CB8AC3E}">
        <p14:creationId xmlns:p14="http://schemas.microsoft.com/office/powerpoint/2010/main" val="2943709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description—Report weather</a:t>
            </a:r>
            <a:r>
              <a:rPr lang="en-GB" dirty="0"/>
              <a:t> </a:t>
            </a:r>
            <a:endParaRPr lang="en-US" dirty="0"/>
          </a:p>
        </p:txBody>
      </p:sp>
      <p:graphicFrame>
        <p:nvGraphicFramePr>
          <p:cNvPr id="5" name="Content Placeholder 4"/>
          <p:cNvGraphicFramePr>
            <a:graphicFrameLocks noGrp="1"/>
          </p:cNvGraphicFramePr>
          <p:nvPr>
            <p:ph idx="1"/>
          </p:nvPr>
        </p:nvGraphicFramePr>
        <p:xfrm>
          <a:off x="1981200" y="1661727"/>
          <a:ext cx="8229600" cy="4927600"/>
        </p:xfrm>
        <a:graphic>
          <a:graphicData uri="http://schemas.openxmlformats.org/drawingml/2006/table">
            <a:tbl>
              <a:tblPr firstRow="1" bandRow="1">
                <a:tableStyleId>{5C22544A-7EE6-4342-B048-85BDC9FD1C3A}</a:tableStyleId>
              </a:tblPr>
              <a:tblGrid>
                <a:gridCol w="1556034">
                  <a:extLst>
                    <a:ext uri="{9D8B030D-6E8A-4147-A177-3AD203B41FA5}">
                      <a16:colId xmlns:a16="http://schemas.microsoft.com/office/drawing/2014/main" val="20000"/>
                    </a:ext>
                  </a:extLst>
                </a:gridCol>
                <a:gridCol w="6673566">
                  <a:extLst>
                    <a:ext uri="{9D8B030D-6E8A-4147-A177-3AD203B41FA5}">
                      <a16:colId xmlns:a16="http://schemas.microsoft.com/office/drawing/2014/main" val="20001"/>
                    </a:ext>
                  </a:extLst>
                </a:gridCol>
              </a:tblGrid>
              <a:tr h="370840">
                <a:tc>
                  <a:txBody>
                    <a:bodyPr/>
                    <a:lstStyle/>
                    <a:p>
                      <a:r>
                        <a:rPr lang="en-US" sz="1600" dirty="0"/>
                        <a:t>System</a:t>
                      </a:r>
                    </a:p>
                  </a:txBody>
                  <a:tcPr/>
                </a:tc>
                <a:tc>
                  <a:txBody>
                    <a:bodyPr/>
                    <a:lstStyle/>
                    <a:p>
                      <a:r>
                        <a:rPr lang="en-US" sz="1600" dirty="0"/>
                        <a:t>Weather station</a:t>
                      </a:r>
                    </a:p>
                  </a:txBody>
                  <a:tcPr/>
                </a:tc>
                <a:extLst>
                  <a:ext uri="{0D108BD9-81ED-4DB2-BD59-A6C34878D82A}">
                    <a16:rowId xmlns:a16="http://schemas.microsoft.com/office/drawing/2014/main" val="10000"/>
                  </a:ext>
                </a:extLst>
              </a:tr>
              <a:tr h="370840">
                <a:tc>
                  <a:txBody>
                    <a:bodyPr/>
                    <a:lstStyle/>
                    <a:p>
                      <a:r>
                        <a:rPr lang="en-US" sz="1600" dirty="0"/>
                        <a:t>Use case</a:t>
                      </a:r>
                    </a:p>
                  </a:txBody>
                  <a:tcPr/>
                </a:tc>
                <a:tc>
                  <a:txBody>
                    <a:bodyPr/>
                    <a:lstStyle/>
                    <a:p>
                      <a:r>
                        <a:rPr lang="en-US" sz="1600" dirty="0"/>
                        <a:t>Report weather</a:t>
                      </a:r>
                    </a:p>
                  </a:txBody>
                  <a:tcPr/>
                </a:tc>
                <a:extLst>
                  <a:ext uri="{0D108BD9-81ED-4DB2-BD59-A6C34878D82A}">
                    <a16:rowId xmlns:a16="http://schemas.microsoft.com/office/drawing/2014/main" val="10001"/>
                  </a:ext>
                </a:extLst>
              </a:tr>
              <a:tr h="370840">
                <a:tc>
                  <a:txBody>
                    <a:bodyPr/>
                    <a:lstStyle/>
                    <a:p>
                      <a:r>
                        <a:rPr lang="en-US" sz="1600" dirty="0"/>
                        <a:t>Actors</a:t>
                      </a:r>
                    </a:p>
                  </a:txBody>
                  <a:tcPr/>
                </a:tc>
                <a:tc>
                  <a:txBody>
                    <a:bodyPr/>
                    <a:lstStyle/>
                    <a:p>
                      <a:r>
                        <a:rPr lang="en-US" sz="1600" kern="1200" dirty="0">
                          <a:solidFill>
                            <a:schemeClr val="dk1"/>
                          </a:solidFill>
                          <a:latin typeface="+mn-lt"/>
                          <a:ea typeface="+mn-ea"/>
                          <a:cs typeface="+mn-cs"/>
                        </a:rPr>
                        <a:t>Weather information system, Weather station</a:t>
                      </a:r>
                      <a:r>
                        <a:rPr lang="en-GB" sz="1600" dirty="0"/>
                        <a:t> </a:t>
                      </a:r>
                      <a:endParaRPr lang="en-US" sz="1600" dirty="0"/>
                    </a:p>
                  </a:txBody>
                  <a:tcPr/>
                </a:tc>
                <a:extLst>
                  <a:ext uri="{0D108BD9-81ED-4DB2-BD59-A6C34878D82A}">
                    <a16:rowId xmlns:a16="http://schemas.microsoft.com/office/drawing/2014/main" val="10002"/>
                  </a:ext>
                </a:extLst>
              </a:tr>
              <a:tr h="370840">
                <a:tc>
                  <a:txBody>
                    <a:bodyPr/>
                    <a:lstStyle/>
                    <a:p>
                      <a:r>
                        <a:rPr lang="en-US" sz="1600" dirty="0"/>
                        <a:t>Description</a:t>
                      </a:r>
                    </a:p>
                  </a:txBody>
                  <a:tcPr/>
                </a:tc>
                <a:tc>
                  <a:txBody>
                    <a:bodyPr/>
                    <a:lstStyle/>
                    <a:p>
                      <a:r>
                        <a:rPr lang="en-US" sz="1600" kern="1200" dirty="0">
                          <a:solidFill>
                            <a:schemeClr val="dk1"/>
                          </a:solidFill>
                          <a:latin typeface="+mn-lt"/>
                          <a:ea typeface="+mn-ea"/>
                          <a:cs typeface="+mn-cs"/>
                        </a:rPr>
                        <a:t>The weather station sends a summary of the weather data that has been collected from the instruments in the collection period to the weather information system. The data sent are the maximum, minimum, and average ground and air temperatures; the maximum, minimum, and average air pressures; the maximum, minimum, and average wind speeds; the total rainfall; and the wind direction as sampled at five-minute intervals.</a:t>
                      </a:r>
                      <a:r>
                        <a:rPr lang="en-GB" sz="1600" dirty="0"/>
                        <a:t> </a:t>
                      </a:r>
                      <a:endParaRPr lang="en-US" sz="1600" dirty="0"/>
                    </a:p>
                  </a:txBody>
                  <a:tcPr/>
                </a:tc>
                <a:extLst>
                  <a:ext uri="{0D108BD9-81ED-4DB2-BD59-A6C34878D82A}">
                    <a16:rowId xmlns:a16="http://schemas.microsoft.com/office/drawing/2014/main" val="10003"/>
                  </a:ext>
                </a:extLst>
              </a:tr>
              <a:tr h="370840">
                <a:tc>
                  <a:txBody>
                    <a:bodyPr/>
                    <a:lstStyle/>
                    <a:p>
                      <a:r>
                        <a:rPr lang="en-US" sz="1600" dirty="0"/>
                        <a:t>Stimulus</a:t>
                      </a:r>
                    </a:p>
                  </a:txBody>
                  <a:tcPr/>
                </a:tc>
                <a:tc>
                  <a:txBody>
                    <a:bodyPr/>
                    <a:lstStyle/>
                    <a:p>
                      <a:r>
                        <a:rPr lang="en-US" sz="1600" kern="1200" dirty="0">
                          <a:solidFill>
                            <a:schemeClr val="dk1"/>
                          </a:solidFill>
                          <a:latin typeface="+mn-lt"/>
                          <a:ea typeface="+mn-ea"/>
                          <a:cs typeface="+mn-cs"/>
                        </a:rPr>
                        <a:t>The weather information system establishes a satellite communication link with the weather station and requests transmission of the data.</a:t>
                      </a:r>
                      <a:r>
                        <a:rPr lang="en-GB" sz="1600" dirty="0"/>
                        <a:t> </a:t>
                      </a:r>
                      <a:endParaRPr lang="en-US" sz="1600" dirty="0"/>
                    </a:p>
                  </a:txBody>
                  <a:tcPr/>
                </a:tc>
                <a:extLst>
                  <a:ext uri="{0D108BD9-81ED-4DB2-BD59-A6C34878D82A}">
                    <a16:rowId xmlns:a16="http://schemas.microsoft.com/office/drawing/2014/main" val="10004"/>
                  </a:ext>
                </a:extLst>
              </a:tr>
              <a:tr h="370840">
                <a:tc>
                  <a:txBody>
                    <a:bodyPr/>
                    <a:lstStyle/>
                    <a:p>
                      <a:r>
                        <a:rPr lang="en-US" sz="1600" dirty="0"/>
                        <a:t>Response</a:t>
                      </a:r>
                    </a:p>
                  </a:txBody>
                  <a:tcPr/>
                </a:tc>
                <a:tc>
                  <a:txBody>
                    <a:bodyPr/>
                    <a:lstStyle/>
                    <a:p>
                      <a:r>
                        <a:rPr lang="en-US" sz="1600" kern="1200" dirty="0">
                          <a:solidFill>
                            <a:schemeClr val="dk1"/>
                          </a:solidFill>
                          <a:latin typeface="+mn-lt"/>
                          <a:ea typeface="+mn-ea"/>
                          <a:cs typeface="+mn-cs"/>
                        </a:rPr>
                        <a:t>The summarized data is sent to the weather information system.</a:t>
                      </a:r>
                      <a:r>
                        <a:rPr lang="en-GB" sz="1600" dirty="0"/>
                        <a:t> </a:t>
                      </a:r>
                      <a:endParaRPr lang="en-US" sz="1600" dirty="0"/>
                    </a:p>
                  </a:txBody>
                  <a:tcPr/>
                </a:tc>
                <a:extLst>
                  <a:ext uri="{0D108BD9-81ED-4DB2-BD59-A6C34878D82A}">
                    <a16:rowId xmlns:a16="http://schemas.microsoft.com/office/drawing/2014/main" val="10005"/>
                  </a:ext>
                </a:extLst>
              </a:tr>
              <a:tr h="370840">
                <a:tc>
                  <a:txBody>
                    <a:bodyPr/>
                    <a:lstStyle/>
                    <a:p>
                      <a:r>
                        <a:rPr lang="en-US" sz="1600" dirty="0"/>
                        <a:t>Comments</a:t>
                      </a:r>
                    </a:p>
                  </a:txBody>
                  <a:tcPr/>
                </a:tc>
                <a:tc>
                  <a:txBody>
                    <a:bodyPr/>
                    <a:lstStyle/>
                    <a:p>
                      <a:r>
                        <a:rPr lang="en-US" sz="1600" kern="1200" dirty="0">
                          <a:solidFill>
                            <a:schemeClr val="dk1"/>
                          </a:solidFill>
                          <a:latin typeface="+mn-lt"/>
                          <a:ea typeface="+mn-ea"/>
                          <a:cs typeface="+mn-cs"/>
                        </a:rPr>
                        <a:t>Weather stations are usually asked to report once per hour but this frequency may differ from one station to another and may be modified in the future.</a:t>
                      </a:r>
                      <a:r>
                        <a:rPr lang="en-GB" sz="1600" dirty="0"/>
                        <a:t> </a:t>
                      </a:r>
                      <a:endParaRPr lang="en-US" sz="1600" dirty="0"/>
                    </a:p>
                  </a:txBody>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EC83099C-5FA5-B04A-B819-64718E2A253A}" type="slidenum">
              <a:rPr lang="en-US" smtClean="0"/>
              <a:pPr/>
              <a:t>12</a:t>
            </a:fld>
            <a:endParaRPr lang="en-US"/>
          </a:p>
        </p:txBody>
      </p:sp>
    </p:spTree>
    <p:extLst>
      <p:ext uri="{BB962C8B-B14F-4D97-AF65-F5344CB8AC3E}">
        <p14:creationId xmlns:p14="http://schemas.microsoft.com/office/powerpoint/2010/main" val="1283241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GB"/>
              <a:t>Architectural design</a:t>
            </a:r>
          </a:p>
        </p:txBody>
      </p:sp>
      <p:sp>
        <p:nvSpPr>
          <p:cNvPr id="120835" name="Rectangle 3"/>
          <p:cNvSpPr>
            <a:spLocks noGrp="1" noChangeArrowheads="1"/>
          </p:cNvSpPr>
          <p:nvPr>
            <p:ph idx="1"/>
          </p:nvPr>
        </p:nvSpPr>
        <p:spPr/>
        <p:txBody>
          <a:bodyPr/>
          <a:lstStyle/>
          <a:p>
            <a:r>
              <a:rPr lang="en-GB" sz="2400" dirty="0"/>
              <a:t>Once interactions between the system and its environment have been understood, you use this information for designing the system architecture.</a:t>
            </a:r>
          </a:p>
          <a:p>
            <a:r>
              <a:rPr lang="en-US" dirty="0"/>
              <a:t>You identify the major components that make up the system and their interactions, and then may organize the components using an architectural pattern such as a layered or client-server model. </a:t>
            </a:r>
          </a:p>
          <a:p>
            <a:r>
              <a:rPr lang="en-US" dirty="0"/>
              <a:t>The weather station is composed of independent subsystems that communicate by broadcasting messages on a common infrastructure.</a:t>
            </a:r>
            <a:endParaRPr lang="en-GB" sz="24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13</a:t>
            </a:fld>
            <a:endParaRPr lang="en-US"/>
          </a:p>
        </p:txBody>
      </p:sp>
    </p:spTree>
    <p:extLst>
      <p:ext uri="{BB962C8B-B14F-4D97-AF65-F5344CB8AC3E}">
        <p14:creationId xmlns:p14="http://schemas.microsoft.com/office/powerpoint/2010/main" val="2348442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High-level architecture of the weather station</a:t>
            </a:r>
            <a:r>
              <a:rPr lang="en-GB" dirty="0"/>
              <a:t> </a:t>
            </a:r>
            <a:endParaRPr lang="en-US" dirty="0"/>
          </a:p>
        </p:txBody>
      </p:sp>
      <p:pic>
        <p:nvPicPr>
          <p:cNvPr id="4" name="Content Placeholder 3" descr="7.4 WS-Architecture.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6491" b="-16491"/>
              <a:stretch>
                <a:fillRect/>
              </a:stretch>
            </p:blipFill>
          </mc:Choice>
          <mc:Fallback>
            <p:blipFill>
              <a:blip r:embed="rId3"/>
              <a:srcRect t="-16491" b="-16491"/>
              <a:stretch>
                <a:fillRect/>
              </a:stretch>
            </p:blipFill>
          </mc:Fallback>
        </mc:AlternateContent>
        <p:spPr>
          <a:xfrm>
            <a:off x="2793493" y="1737504"/>
            <a:ext cx="6647491" cy="3655864"/>
          </a:xfrm>
        </p:spPr>
      </p:pic>
      <p:sp>
        <p:nvSpPr>
          <p:cNvPr id="5" name="Slide Number Placeholder 4"/>
          <p:cNvSpPr>
            <a:spLocks noGrp="1"/>
          </p:cNvSpPr>
          <p:nvPr>
            <p:ph type="sldNum" sz="quarter" idx="12"/>
          </p:nvPr>
        </p:nvSpPr>
        <p:spPr/>
        <p:txBody>
          <a:bodyPr/>
          <a:lstStyle/>
          <a:p>
            <a:fld id="{EC83099C-5FA5-B04A-B819-64718E2A253A}" type="slidenum">
              <a:rPr lang="en-US" smtClean="0"/>
              <a:pPr/>
              <a:t>14</a:t>
            </a:fld>
            <a:endParaRPr lang="en-US"/>
          </a:p>
        </p:txBody>
      </p:sp>
    </p:spTree>
    <p:extLst>
      <p:ext uri="{BB962C8B-B14F-4D97-AF65-F5344CB8AC3E}">
        <p14:creationId xmlns:p14="http://schemas.microsoft.com/office/powerpoint/2010/main" val="1941303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of data collection system</a:t>
            </a:r>
            <a:r>
              <a:rPr lang="en-GB" dirty="0"/>
              <a:t> </a:t>
            </a:r>
            <a:endParaRPr lang="en-US" dirty="0"/>
          </a:p>
        </p:txBody>
      </p:sp>
      <p:pic>
        <p:nvPicPr>
          <p:cNvPr id="4" name="Content Placeholder 3" descr="7.5 DataCollection.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9317" r="-9317"/>
              <a:stretch>
                <a:fillRect/>
              </a:stretch>
            </p:blipFill>
          </mc:Choice>
          <mc:Fallback>
            <p:blipFill>
              <a:blip r:embed="rId3"/>
              <a:srcRect l="-9317" r="-9317"/>
              <a:stretch>
                <a:fillRect/>
              </a:stretch>
            </p:blipFill>
          </mc:Fallback>
        </mc:AlternateContent>
        <p:spPr>
          <a:xfrm>
            <a:off x="3262562" y="2023552"/>
            <a:ext cx="5835199" cy="3209135"/>
          </a:xfrm>
        </p:spPr>
      </p:pic>
      <p:sp>
        <p:nvSpPr>
          <p:cNvPr id="5" name="Slide Number Placeholder 4"/>
          <p:cNvSpPr>
            <a:spLocks noGrp="1"/>
          </p:cNvSpPr>
          <p:nvPr>
            <p:ph type="sldNum" sz="quarter" idx="12"/>
          </p:nvPr>
        </p:nvSpPr>
        <p:spPr/>
        <p:txBody>
          <a:bodyPr/>
          <a:lstStyle/>
          <a:p>
            <a:fld id="{EC83099C-5FA5-B04A-B819-64718E2A253A}" type="slidenum">
              <a:rPr lang="en-US" smtClean="0"/>
              <a:pPr/>
              <a:t>15</a:t>
            </a:fld>
            <a:endParaRPr lang="en-US"/>
          </a:p>
        </p:txBody>
      </p:sp>
    </p:spTree>
    <p:extLst>
      <p:ext uri="{BB962C8B-B14F-4D97-AF65-F5344CB8AC3E}">
        <p14:creationId xmlns:p14="http://schemas.microsoft.com/office/powerpoint/2010/main" val="159364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vert="horz" lIns="90840" tIns="44623" rIns="90840" bIns="44623" rtlCol="0" anchor="ctr">
            <a:normAutofit/>
          </a:bodyPr>
          <a:lstStyle/>
          <a:p>
            <a:r>
              <a:rPr lang="en-GB" dirty="0"/>
              <a:t>Object class identification</a:t>
            </a:r>
          </a:p>
        </p:txBody>
      </p:sp>
      <p:sp>
        <p:nvSpPr>
          <p:cNvPr id="41987" name="Rectangle 3"/>
          <p:cNvSpPr>
            <a:spLocks noGrp="1" noChangeArrowheads="1"/>
          </p:cNvSpPr>
          <p:nvPr>
            <p:ph idx="1"/>
          </p:nvPr>
        </p:nvSpPr>
        <p:spPr>
          <a:xfrm>
            <a:off x="1981200" y="1624013"/>
            <a:ext cx="8229600" cy="4525963"/>
          </a:xfrm>
          <a:noFill/>
          <a:ln/>
        </p:spPr>
        <p:txBody>
          <a:bodyPr vert="horz" lIns="90840" tIns="44623" rIns="90840" bIns="44623" rtlCol="0">
            <a:normAutofit/>
          </a:bodyPr>
          <a:lstStyle/>
          <a:p>
            <a:r>
              <a:rPr lang="en-GB" dirty="0"/>
              <a:t>Identifying object classes </a:t>
            </a:r>
            <a:r>
              <a:rPr lang="en-GB"/>
              <a:t>is often </a:t>
            </a:r>
            <a:r>
              <a:rPr lang="en-GB" dirty="0"/>
              <a:t>a difficult part of object oriented design.</a:t>
            </a:r>
          </a:p>
          <a:p>
            <a:r>
              <a:rPr lang="en-GB" dirty="0"/>
              <a:t>There is no 'magic formula' for object identification. It relies on the skill, experience </a:t>
            </a:r>
            <a:br>
              <a:rPr lang="en-GB" dirty="0"/>
            </a:br>
            <a:r>
              <a:rPr lang="en-GB" dirty="0"/>
              <a:t>and domain knowledge of system designers.</a:t>
            </a:r>
          </a:p>
          <a:p>
            <a:r>
              <a:rPr lang="en-GB" dirty="0"/>
              <a:t>Object identification is an iterative process. You are unlikely to get it right first time.</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16</a:t>
            </a:fld>
            <a:endParaRPr lang="en-US"/>
          </a:p>
        </p:txBody>
      </p:sp>
    </p:spTree>
    <p:extLst>
      <p:ext uri="{BB962C8B-B14F-4D97-AF65-F5344CB8AC3E}">
        <p14:creationId xmlns:p14="http://schemas.microsoft.com/office/powerpoint/2010/main" val="308978979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vert="horz" lIns="90840" tIns="44623" rIns="90840" bIns="44623" rtlCol="0" anchor="ctr">
            <a:normAutofit/>
          </a:bodyPr>
          <a:lstStyle/>
          <a:p>
            <a:r>
              <a:rPr lang="en-GB"/>
              <a:t>Approaches to identification</a:t>
            </a:r>
          </a:p>
        </p:txBody>
      </p:sp>
      <p:sp>
        <p:nvSpPr>
          <p:cNvPr id="44035" name="Rectangle 3"/>
          <p:cNvSpPr>
            <a:spLocks noGrp="1" noChangeArrowheads="1"/>
          </p:cNvSpPr>
          <p:nvPr>
            <p:ph idx="1"/>
          </p:nvPr>
        </p:nvSpPr>
        <p:spPr>
          <a:noFill/>
          <a:ln/>
        </p:spPr>
        <p:txBody>
          <a:bodyPr vert="horz" lIns="90840" tIns="44623" rIns="90840" bIns="44623" rtlCol="0">
            <a:normAutofit/>
          </a:bodyPr>
          <a:lstStyle/>
          <a:p>
            <a:r>
              <a:rPr lang="en-GB" sz="2400" dirty="0"/>
              <a:t>Use a grammatical approach based on a natural language description of the system (used in Hood OOD method).</a:t>
            </a:r>
          </a:p>
          <a:p>
            <a:r>
              <a:rPr lang="en-GB" sz="2400" dirty="0"/>
              <a:t>Base the identification on tangible things in the application domain.</a:t>
            </a:r>
          </a:p>
          <a:p>
            <a:r>
              <a:rPr lang="en-GB" sz="2400" dirty="0"/>
              <a:t>Use a behavioural approach and identify objects based on what participates in what behaviour.</a:t>
            </a:r>
          </a:p>
          <a:p>
            <a:r>
              <a:rPr lang="en-GB" sz="2400" dirty="0"/>
              <a:t>Use a scenario-based analysis.  The objects, attributes and methods in each scenario are identified.</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17</a:t>
            </a:fld>
            <a:endParaRPr lang="en-US"/>
          </a:p>
        </p:txBody>
      </p:sp>
    </p:spTree>
    <p:extLst>
      <p:ext uri="{BB962C8B-B14F-4D97-AF65-F5344CB8AC3E}">
        <p14:creationId xmlns:p14="http://schemas.microsoft.com/office/powerpoint/2010/main" val="267293827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noFill/>
          <a:ln/>
        </p:spPr>
        <p:txBody>
          <a:bodyPr vert="horz" lIns="90840" tIns="44623" rIns="90840" bIns="44623" rtlCol="0" anchor="ctr">
            <a:normAutofit/>
          </a:bodyPr>
          <a:lstStyle/>
          <a:p>
            <a:r>
              <a:rPr lang="en-GB"/>
              <a:t>Weather station description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18</a:t>
            </a:fld>
            <a:endParaRPr lang="en-US"/>
          </a:p>
        </p:txBody>
      </p:sp>
      <p:sp>
        <p:nvSpPr>
          <p:cNvPr id="130051" name="Rectangle 3"/>
          <p:cNvSpPr>
            <a:spLocks noChangeArrowheads="1"/>
          </p:cNvSpPr>
          <p:nvPr/>
        </p:nvSpPr>
        <p:spPr bwMode="auto">
          <a:xfrm>
            <a:off x="1873251" y="1962151"/>
            <a:ext cx="8353425" cy="4060435"/>
          </a:xfrm>
          <a:prstGeom prst="rect">
            <a:avLst/>
          </a:prstGeom>
          <a:noFill/>
          <a:ln w="12700">
            <a:noFill/>
            <a:miter lim="800000"/>
            <a:headEnd/>
            <a:tailEnd/>
          </a:ln>
          <a:effectLst/>
        </p:spPr>
        <p:txBody>
          <a:bodyPr lIns="90840" tIns="44623" rIns="90840" bIns="44623">
            <a:prstTxWarp prst="textNoShape">
              <a:avLst/>
            </a:prstTxWarp>
            <a:spAutoFit/>
          </a:bodyPr>
          <a:lstStyle/>
          <a:p>
            <a:pPr defTabSz="917575"/>
            <a:r>
              <a:rPr lang="en-GB" sz="2400" dirty="0"/>
              <a:t>A </a:t>
            </a:r>
            <a:r>
              <a:rPr lang="en-GB" sz="2400" dirty="0">
                <a:solidFill>
                  <a:schemeClr val="accent1"/>
                </a:solidFill>
              </a:rPr>
              <a:t>weather station</a:t>
            </a:r>
            <a:r>
              <a:rPr lang="en-GB" sz="2400" dirty="0"/>
              <a:t> is a package of software controlled instruments which collects data, performs some data processing and transmits this data for further processing. The instruments include air and ground thermometers, an anemometer, a wind vane, a barometer and a rain gauge. Data is collected periodically. </a:t>
            </a:r>
          </a:p>
          <a:p>
            <a:pPr defTabSz="917575"/>
            <a:endParaRPr lang="en-GB" sz="2400" dirty="0"/>
          </a:p>
          <a:p>
            <a:pPr defTabSz="917575"/>
            <a:r>
              <a:rPr lang="en-GB" sz="2400" dirty="0"/>
              <a:t>When a command is issued to transmit the weather data, the weather station processes and summarises the collected data. The summarised data is transmitted to the mapping computer when a request is received.</a:t>
            </a:r>
          </a:p>
          <a:p>
            <a:pPr algn="ctr" defTabSz="917575"/>
            <a:endParaRPr lang="en-GB" dirty="0"/>
          </a:p>
        </p:txBody>
      </p:sp>
    </p:spTree>
    <p:extLst>
      <p:ext uri="{BB962C8B-B14F-4D97-AF65-F5344CB8AC3E}">
        <p14:creationId xmlns:p14="http://schemas.microsoft.com/office/powerpoint/2010/main" val="105294111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GB"/>
              <a:t>Weather station object classes</a:t>
            </a:r>
          </a:p>
        </p:txBody>
      </p:sp>
      <p:sp>
        <p:nvSpPr>
          <p:cNvPr id="121859" name="Rectangle 3"/>
          <p:cNvSpPr>
            <a:spLocks noGrp="1" noChangeArrowheads="1"/>
          </p:cNvSpPr>
          <p:nvPr>
            <p:ph idx="1"/>
          </p:nvPr>
        </p:nvSpPr>
        <p:spPr/>
        <p:txBody>
          <a:bodyPr/>
          <a:lstStyle/>
          <a:p>
            <a:r>
              <a:rPr lang="en-GB" sz="2400" dirty="0"/>
              <a:t>Object class identification in the weather station system may be based </a:t>
            </a:r>
            <a:r>
              <a:rPr lang="en-GB" dirty="0"/>
              <a:t>on the tangible hardware and data in the system:</a:t>
            </a:r>
          </a:p>
          <a:p>
            <a:pPr lvl="1"/>
            <a:r>
              <a:rPr lang="en-GB" sz="2000" dirty="0"/>
              <a:t>Ground thermometer, Anemometer, Barometer</a:t>
            </a:r>
          </a:p>
          <a:p>
            <a:pPr lvl="2"/>
            <a:r>
              <a:rPr lang="en-GB" sz="1800" dirty="0"/>
              <a:t>Application domain objects that are ‘hardware’ objects related to the instruments in the system.</a:t>
            </a:r>
          </a:p>
          <a:p>
            <a:pPr lvl="1"/>
            <a:r>
              <a:rPr lang="en-GB" sz="2000" dirty="0"/>
              <a:t>Weather station</a:t>
            </a:r>
          </a:p>
          <a:p>
            <a:pPr lvl="2"/>
            <a:r>
              <a:rPr lang="en-GB" sz="1800" dirty="0"/>
              <a:t>The basic interface of the weather station to its environment. It therefore reflects the interactions identified in the use-case model.</a:t>
            </a:r>
          </a:p>
          <a:p>
            <a:pPr lvl="1"/>
            <a:r>
              <a:rPr lang="en-GB" sz="2000" dirty="0"/>
              <a:t>Weather data</a:t>
            </a:r>
          </a:p>
          <a:p>
            <a:pPr lvl="2"/>
            <a:r>
              <a:rPr lang="en-GB" sz="1800" dirty="0"/>
              <a:t>Encapsulates the summarized data from the instruments.</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19</a:t>
            </a:fld>
            <a:endParaRPr lang="en-US"/>
          </a:p>
        </p:txBody>
      </p:sp>
    </p:spTree>
    <p:extLst>
      <p:ext uri="{BB962C8B-B14F-4D97-AF65-F5344CB8AC3E}">
        <p14:creationId xmlns:p14="http://schemas.microsoft.com/office/powerpoint/2010/main" val="1802456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err="1" smtClean="0"/>
              <a:t>Wk</a:t>
            </a:r>
            <a:r>
              <a:rPr lang="en-US" sz="2400" dirty="0" smtClean="0"/>
              <a:t> 1 - Design </a:t>
            </a:r>
            <a:r>
              <a:rPr lang="en-US" sz="2400" dirty="0"/>
              <a:t>and Implementation</a:t>
            </a:r>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a:t>
            </a:fld>
            <a:endParaRPr lang="en-US"/>
          </a:p>
        </p:txBody>
      </p:sp>
    </p:spTree>
    <p:extLst>
      <p:ext uri="{BB962C8B-B14F-4D97-AF65-F5344CB8AC3E}">
        <p14:creationId xmlns:p14="http://schemas.microsoft.com/office/powerpoint/2010/main" val="3386237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object classes</a:t>
            </a:r>
            <a:r>
              <a:rPr lang="en-GB" dirty="0"/>
              <a:t> </a:t>
            </a:r>
            <a:endParaRPr lang="en-US" dirty="0"/>
          </a:p>
        </p:txBody>
      </p:sp>
      <p:pic>
        <p:nvPicPr>
          <p:cNvPr id="4" name="Content Placeholder 3" descr="7.6 WeatherStatObjs.eps"/>
          <p:cNvPicPr>
            <a:picLocks noGrp="1" noChangeAspect="1"/>
          </p:cNvPicPr>
          <p:nvPr>
            <p:ph idx="1"/>
          </p:nvPr>
        </p:nvPicPr>
        <p:blipFill>
          <a:blip r:embed="rId2"/>
          <a:stretch>
            <a:fillRect/>
          </a:stretch>
        </p:blipFill>
        <p:spPr>
          <a:xfrm>
            <a:off x="4505524" y="2813216"/>
            <a:ext cx="3187301" cy="2666667"/>
          </a:xfrm>
        </p:spPr>
      </p:pic>
      <p:sp>
        <p:nvSpPr>
          <p:cNvPr id="5" name="Slide Number Placeholder 4"/>
          <p:cNvSpPr>
            <a:spLocks noGrp="1"/>
          </p:cNvSpPr>
          <p:nvPr>
            <p:ph type="sldNum" sz="quarter" idx="12"/>
          </p:nvPr>
        </p:nvSpPr>
        <p:spPr/>
        <p:txBody>
          <a:bodyPr/>
          <a:lstStyle/>
          <a:p>
            <a:fld id="{EC83099C-5FA5-B04A-B819-64718E2A253A}" type="slidenum">
              <a:rPr lang="en-US" smtClean="0"/>
              <a:pPr/>
              <a:t>20</a:t>
            </a:fld>
            <a:endParaRPr lang="en-US"/>
          </a:p>
        </p:txBody>
      </p:sp>
    </p:spTree>
    <p:extLst>
      <p:ext uri="{BB962C8B-B14F-4D97-AF65-F5344CB8AC3E}">
        <p14:creationId xmlns:p14="http://schemas.microsoft.com/office/powerpoint/2010/main" val="3800523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n-GB"/>
              <a:t>Design models</a:t>
            </a:r>
          </a:p>
        </p:txBody>
      </p:sp>
      <p:sp>
        <p:nvSpPr>
          <p:cNvPr id="61445" name="Rectangle 5"/>
          <p:cNvSpPr>
            <a:spLocks noGrp="1" noChangeArrowheads="1"/>
          </p:cNvSpPr>
          <p:nvPr>
            <p:ph idx="1"/>
          </p:nvPr>
        </p:nvSpPr>
        <p:spPr/>
        <p:txBody>
          <a:bodyPr/>
          <a:lstStyle/>
          <a:p>
            <a:r>
              <a:rPr lang="en-GB" dirty="0"/>
              <a:t>Design models show the objects and object classes and relationships between these entities.</a:t>
            </a:r>
          </a:p>
          <a:p>
            <a:r>
              <a:rPr lang="en-GB" dirty="0"/>
              <a:t>Static models describe the static structure of the system in terms of object classes and relationships.</a:t>
            </a:r>
          </a:p>
          <a:p>
            <a:r>
              <a:rPr lang="en-GB" dirty="0"/>
              <a:t>Dynamic models describe the dynamic interactions between objects.</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21</a:t>
            </a:fld>
            <a:endParaRPr lang="en-US"/>
          </a:p>
        </p:txBody>
      </p:sp>
    </p:spTree>
    <p:extLst>
      <p:ext uri="{BB962C8B-B14F-4D97-AF65-F5344CB8AC3E}">
        <p14:creationId xmlns:p14="http://schemas.microsoft.com/office/powerpoint/2010/main" val="20414596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vert="horz" lIns="90840" tIns="44623" rIns="90840" bIns="44623" rtlCol="0" anchor="ctr">
            <a:normAutofit/>
          </a:bodyPr>
          <a:lstStyle/>
          <a:p>
            <a:r>
              <a:rPr lang="en-GB"/>
              <a:t>Examples of design models</a:t>
            </a:r>
          </a:p>
        </p:txBody>
      </p:sp>
      <p:sp>
        <p:nvSpPr>
          <p:cNvPr id="62467" name="Rectangle 3"/>
          <p:cNvSpPr>
            <a:spLocks noGrp="1" noChangeArrowheads="1"/>
          </p:cNvSpPr>
          <p:nvPr>
            <p:ph idx="1"/>
          </p:nvPr>
        </p:nvSpPr>
        <p:spPr>
          <a:xfrm>
            <a:off x="1069848" y="2121408"/>
            <a:ext cx="10058400" cy="4050792"/>
          </a:xfrm>
          <a:noFill/>
          <a:ln/>
        </p:spPr>
        <p:txBody>
          <a:bodyPr vert="horz" lIns="90840" tIns="44623" rIns="90840" bIns="44623" rtlCol="0">
            <a:normAutofit/>
          </a:bodyPr>
          <a:lstStyle/>
          <a:p>
            <a:r>
              <a:rPr lang="en-GB" sz="2400" dirty="0"/>
              <a:t>Subsystem models that show logical groupings of objects into coherent subsystems.</a:t>
            </a:r>
          </a:p>
          <a:p>
            <a:r>
              <a:rPr lang="en-GB" sz="2400" dirty="0"/>
              <a:t>Sequence models that show the sequence of object interactions.</a:t>
            </a:r>
          </a:p>
          <a:p>
            <a:r>
              <a:rPr lang="en-GB" sz="2400" dirty="0"/>
              <a:t>State machine models that show how individual objects change their state in response to events.</a:t>
            </a:r>
          </a:p>
          <a:p>
            <a:r>
              <a:rPr lang="en-GB" sz="2400" dirty="0"/>
              <a:t>Other models include use-case models, aggregation models, generalisation models, etc.</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22</a:t>
            </a:fld>
            <a:endParaRPr lang="en-US"/>
          </a:p>
        </p:txBody>
      </p:sp>
    </p:spTree>
    <p:extLst>
      <p:ext uri="{BB962C8B-B14F-4D97-AF65-F5344CB8AC3E}">
        <p14:creationId xmlns:p14="http://schemas.microsoft.com/office/powerpoint/2010/main" val="17293739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GB"/>
              <a:t>Subsystem models</a:t>
            </a:r>
          </a:p>
        </p:txBody>
      </p:sp>
      <p:sp>
        <p:nvSpPr>
          <p:cNvPr id="122883" name="Rectangle 3"/>
          <p:cNvSpPr>
            <a:spLocks noGrp="1" noChangeArrowheads="1"/>
          </p:cNvSpPr>
          <p:nvPr>
            <p:ph idx="1"/>
          </p:nvPr>
        </p:nvSpPr>
        <p:spPr/>
        <p:txBody>
          <a:bodyPr/>
          <a:lstStyle/>
          <a:p>
            <a:r>
              <a:rPr lang="en-GB"/>
              <a:t>Shows how the design is organised into logically related groups of objects.</a:t>
            </a:r>
          </a:p>
          <a:p>
            <a:r>
              <a:rPr lang="en-GB"/>
              <a:t>In the UML, these are shown using packages - an encapsulation construct. This is a logical model. The actual organisation of objects in the system may be different.</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23</a:t>
            </a:fld>
            <a:endParaRPr lang="en-US"/>
          </a:p>
        </p:txBody>
      </p:sp>
    </p:spTree>
    <p:extLst>
      <p:ext uri="{BB962C8B-B14F-4D97-AF65-F5344CB8AC3E}">
        <p14:creationId xmlns:p14="http://schemas.microsoft.com/office/powerpoint/2010/main" val="3957336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GB"/>
              <a:t>Sequence models</a:t>
            </a:r>
          </a:p>
        </p:txBody>
      </p:sp>
      <p:sp>
        <p:nvSpPr>
          <p:cNvPr id="123907" name="Rectangle 3"/>
          <p:cNvSpPr>
            <a:spLocks noGrp="1" noChangeArrowheads="1"/>
          </p:cNvSpPr>
          <p:nvPr>
            <p:ph idx="1"/>
          </p:nvPr>
        </p:nvSpPr>
        <p:spPr/>
        <p:txBody>
          <a:bodyPr/>
          <a:lstStyle/>
          <a:p>
            <a:pPr>
              <a:lnSpc>
                <a:spcPct val="90000"/>
              </a:lnSpc>
            </a:pPr>
            <a:r>
              <a:rPr lang="en-GB" dirty="0"/>
              <a:t>Sequence models show the sequence of object interactions that take place</a:t>
            </a:r>
          </a:p>
          <a:p>
            <a:pPr lvl="1">
              <a:lnSpc>
                <a:spcPct val="90000"/>
              </a:lnSpc>
            </a:pPr>
            <a:r>
              <a:rPr lang="en-GB" dirty="0" smtClean="0"/>
              <a:t>Objects are arranged horizontally across the top;</a:t>
            </a:r>
            <a:endParaRPr lang="en-GB" dirty="0"/>
          </a:p>
          <a:p>
            <a:pPr lvl="1">
              <a:lnSpc>
                <a:spcPct val="90000"/>
              </a:lnSpc>
            </a:pPr>
            <a:r>
              <a:rPr lang="en-GB" dirty="0"/>
              <a:t>Time is represented vertically so models are read top to bottom;</a:t>
            </a:r>
          </a:p>
          <a:p>
            <a:pPr lvl="1">
              <a:lnSpc>
                <a:spcPct val="90000"/>
              </a:lnSpc>
            </a:pPr>
            <a:r>
              <a:rPr lang="en-GB" dirty="0"/>
              <a:t>Interactions are represented by labelled arrows, Different styles of arrow represent different types of interaction;</a:t>
            </a:r>
          </a:p>
          <a:p>
            <a:pPr lvl="1">
              <a:lnSpc>
                <a:spcPct val="90000"/>
              </a:lnSpc>
            </a:pPr>
            <a:r>
              <a:rPr lang="en-GB" dirty="0"/>
              <a:t>A thin rectangle in an object lifeline represents the time when the object is the controlling object in the system.</a:t>
            </a:r>
            <a:endParaRPr lang="en-GB" sz="20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24</a:t>
            </a:fld>
            <a:endParaRPr lang="en-US"/>
          </a:p>
        </p:txBody>
      </p:sp>
    </p:spTree>
    <p:extLst>
      <p:ext uri="{BB962C8B-B14F-4D97-AF65-F5344CB8AC3E}">
        <p14:creationId xmlns:p14="http://schemas.microsoft.com/office/powerpoint/2010/main" val="3053942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 describing data collection</a:t>
            </a:r>
            <a:r>
              <a:rPr lang="en-GB" dirty="0"/>
              <a:t> </a:t>
            </a:r>
            <a:endParaRPr lang="en-US" dirty="0"/>
          </a:p>
        </p:txBody>
      </p:sp>
      <p:pic>
        <p:nvPicPr>
          <p:cNvPr id="4" name="Content Placeholder 3" descr="7.7 WS-SeqDiagram.eps"/>
          <p:cNvPicPr>
            <a:picLocks noGrp="1" noChangeAspect="1"/>
          </p:cNvPicPr>
          <p:nvPr>
            <p:ph idx="1"/>
          </p:nvPr>
        </p:nvPicPr>
        <p:blipFill>
          <a:blip r:embed="rId2"/>
          <a:stretch>
            <a:fillRect/>
          </a:stretch>
        </p:blipFill>
        <p:spPr>
          <a:xfrm>
            <a:off x="3781715" y="2749724"/>
            <a:ext cx="4634920" cy="2793651"/>
          </a:xfrm>
        </p:spPr>
      </p:pic>
      <p:sp>
        <p:nvSpPr>
          <p:cNvPr id="5" name="Slide Number Placeholder 4"/>
          <p:cNvSpPr>
            <a:spLocks noGrp="1"/>
          </p:cNvSpPr>
          <p:nvPr>
            <p:ph type="sldNum" sz="quarter" idx="12"/>
          </p:nvPr>
        </p:nvSpPr>
        <p:spPr/>
        <p:txBody>
          <a:bodyPr/>
          <a:lstStyle/>
          <a:p>
            <a:fld id="{EC83099C-5FA5-B04A-B819-64718E2A253A}" type="slidenum">
              <a:rPr lang="en-US" smtClean="0"/>
              <a:pPr/>
              <a:t>25</a:t>
            </a:fld>
            <a:endParaRPr lang="en-US"/>
          </a:p>
        </p:txBody>
      </p:sp>
    </p:spTree>
    <p:extLst>
      <p:ext uri="{BB962C8B-B14F-4D97-AF65-F5344CB8AC3E}">
        <p14:creationId xmlns:p14="http://schemas.microsoft.com/office/powerpoint/2010/main" val="2236075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dirty="0"/>
              <a:t>State diagrams</a:t>
            </a:r>
          </a:p>
        </p:txBody>
      </p:sp>
      <p:sp>
        <p:nvSpPr>
          <p:cNvPr id="124931" name="Rectangle 3"/>
          <p:cNvSpPr>
            <a:spLocks noGrp="1" noChangeArrowheads="1"/>
          </p:cNvSpPr>
          <p:nvPr>
            <p:ph idx="1"/>
          </p:nvPr>
        </p:nvSpPr>
        <p:spPr/>
        <p:txBody>
          <a:bodyPr/>
          <a:lstStyle/>
          <a:p>
            <a:pPr>
              <a:lnSpc>
                <a:spcPct val="90000"/>
              </a:lnSpc>
            </a:pPr>
            <a:r>
              <a:rPr lang="en-GB" sz="2400" dirty="0"/>
              <a:t>State </a:t>
            </a:r>
            <a:r>
              <a:rPr lang="en-GB" dirty="0"/>
              <a:t>diagrams are used to s</a:t>
            </a:r>
            <a:r>
              <a:rPr lang="en-GB" sz="2400" dirty="0"/>
              <a:t>how how objects respond to different service requests and the state transitions triggered by these requests.</a:t>
            </a:r>
          </a:p>
          <a:p>
            <a:pPr>
              <a:lnSpc>
                <a:spcPct val="90000"/>
              </a:lnSpc>
            </a:pPr>
            <a:r>
              <a:rPr lang="en-US" dirty="0"/>
              <a:t>State diagrams are useful high-level models of a system or an object’s run-time behavior. </a:t>
            </a:r>
          </a:p>
          <a:p>
            <a:pPr>
              <a:lnSpc>
                <a:spcPct val="90000"/>
              </a:lnSpc>
            </a:pPr>
            <a:r>
              <a:rPr lang="en-US" dirty="0"/>
              <a:t>You don’t usually need a state diagram for all of the objects in the system. Many of the objects in a system are relatively simple and a state model adds unnecessary detail to the design.</a:t>
            </a:r>
            <a:endParaRPr lang="en-GB" dirty="0"/>
          </a:p>
          <a:p>
            <a:pPr>
              <a:lnSpc>
                <a:spcPct val="90000"/>
              </a:lnSpc>
            </a:pPr>
            <a:endParaRPr lang="en-GB" sz="24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26</a:t>
            </a:fld>
            <a:endParaRPr lang="en-US"/>
          </a:p>
        </p:txBody>
      </p:sp>
    </p:spTree>
    <p:extLst>
      <p:ext uri="{BB962C8B-B14F-4D97-AF65-F5344CB8AC3E}">
        <p14:creationId xmlns:p14="http://schemas.microsoft.com/office/powerpoint/2010/main" val="2647415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state diagram</a:t>
            </a:r>
            <a:r>
              <a:rPr lang="en-GB" dirty="0"/>
              <a:t> </a:t>
            </a:r>
            <a:endParaRPr lang="en-US" dirty="0"/>
          </a:p>
        </p:txBody>
      </p:sp>
      <p:pic>
        <p:nvPicPr>
          <p:cNvPr id="4" name="Content Placeholder 3" descr="7.8 WS-StateModel.eps"/>
          <p:cNvPicPr>
            <a:picLocks noGrp="1" noChangeAspect="1"/>
          </p:cNvPicPr>
          <p:nvPr>
            <p:ph idx="1"/>
          </p:nvPr>
        </p:nvPicPr>
        <p:blipFill>
          <a:blip r:embed="rId2"/>
          <a:stretch>
            <a:fillRect/>
          </a:stretch>
        </p:blipFill>
        <p:spPr>
          <a:xfrm>
            <a:off x="3622984" y="2660836"/>
            <a:ext cx="4952381" cy="2971428"/>
          </a:xfrm>
        </p:spPr>
      </p:pic>
      <p:sp>
        <p:nvSpPr>
          <p:cNvPr id="5" name="Slide Number Placeholder 4"/>
          <p:cNvSpPr>
            <a:spLocks noGrp="1"/>
          </p:cNvSpPr>
          <p:nvPr>
            <p:ph type="sldNum" sz="quarter" idx="12"/>
          </p:nvPr>
        </p:nvSpPr>
        <p:spPr/>
        <p:txBody>
          <a:bodyPr/>
          <a:lstStyle/>
          <a:p>
            <a:fld id="{EC83099C-5FA5-B04A-B819-64718E2A253A}" type="slidenum">
              <a:rPr lang="en-US" smtClean="0"/>
              <a:pPr/>
              <a:t>27</a:t>
            </a:fld>
            <a:endParaRPr lang="en-US"/>
          </a:p>
        </p:txBody>
      </p:sp>
    </p:spTree>
    <p:extLst>
      <p:ext uri="{BB962C8B-B14F-4D97-AF65-F5344CB8AC3E}">
        <p14:creationId xmlns:p14="http://schemas.microsoft.com/office/powerpoint/2010/main" val="4144760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GB" dirty="0"/>
              <a:t>Interface specification</a:t>
            </a:r>
          </a:p>
        </p:txBody>
      </p:sp>
      <p:sp>
        <p:nvSpPr>
          <p:cNvPr id="116739" name="Rectangle 3"/>
          <p:cNvSpPr>
            <a:spLocks noGrp="1" noChangeArrowheads="1"/>
          </p:cNvSpPr>
          <p:nvPr>
            <p:ph idx="1"/>
          </p:nvPr>
        </p:nvSpPr>
        <p:spPr/>
        <p:txBody>
          <a:bodyPr/>
          <a:lstStyle/>
          <a:p>
            <a:r>
              <a:rPr lang="en-GB" sz="2400" dirty="0"/>
              <a:t>Object interfaces have to be specified so that the objects and other components can be designed in parallel.</a:t>
            </a:r>
          </a:p>
          <a:p>
            <a:r>
              <a:rPr lang="en-GB" sz="2400" dirty="0"/>
              <a:t>Designers should avoid designing the interface representation but should hide this in the object itself.</a:t>
            </a:r>
          </a:p>
          <a:p>
            <a:r>
              <a:rPr lang="en-GB" sz="2400" dirty="0"/>
              <a:t>Objects may have several interfaces which are viewpoints on the methods provided.</a:t>
            </a:r>
          </a:p>
          <a:p>
            <a:r>
              <a:rPr lang="en-GB" sz="2400" dirty="0"/>
              <a:t>The UML uses class diagrams  for interface specification but Java may also be used.</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28</a:t>
            </a:fld>
            <a:endParaRPr lang="en-US"/>
          </a:p>
        </p:txBody>
      </p:sp>
    </p:spTree>
    <p:extLst>
      <p:ext uri="{BB962C8B-B14F-4D97-AF65-F5344CB8AC3E}">
        <p14:creationId xmlns:p14="http://schemas.microsoft.com/office/powerpoint/2010/main" val="13126840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interfaces</a:t>
            </a:r>
            <a:r>
              <a:rPr lang="en-GB" dirty="0"/>
              <a:t> </a:t>
            </a:r>
            <a:endParaRPr lang="en-US" dirty="0"/>
          </a:p>
        </p:txBody>
      </p:sp>
      <p:pic>
        <p:nvPicPr>
          <p:cNvPr id="4" name="Content Placeholder 3" descr="7.9 Interface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45645" b="-45645"/>
              <a:stretch>
                <a:fillRect/>
              </a:stretch>
            </p:blipFill>
          </mc:Choice>
          <mc:Fallback>
            <p:blipFill>
              <a:blip r:embed="rId3"/>
              <a:srcRect t="-45645" b="-45645"/>
              <a:stretch>
                <a:fillRect/>
              </a:stretch>
            </p:blipFill>
          </mc:Fallback>
        </mc:AlternateContent>
        <p:spPr>
          <a:xfrm>
            <a:off x="2667643" y="1600201"/>
            <a:ext cx="6739016" cy="3706199"/>
          </a:xfrm>
        </p:spPr>
      </p:pic>
      <p:sp>
        <p:nvSpPr>
          <p:cNvPr id="5" name="Slide Number Placeholder 4"/>
          <p:cNvSpPr>
            <a:spLocks noGrp="1"/>
          </p:cNvSpPr>
          <p:nvPr>
            <p:ph type="sldNum" sz="quarter" idx="12"/>
          </p:nvPr>
        </p:nvSpPr>
        <p:spPr/>
        <p:txBody>
          <a:bodyPr/>
          <a:lstStyle/>
          <a:p>
            <a:fld id="{EC83099C-5FA5-B04A-B819-64718E2A253A}" type="slidenum">
              <a:rPr lang="en-US" smtClean="0"/>
              <a:pPr/>
              <a:t>29</a:t>
            </a:fld>
            <a:endParaRPr lang="en-US"/>
          </a:p>
        </p:txBody>
      </p:sp>
    </p:spTree>
    <p:extLst>
      <p:ext uri="{BB962C8B-B14F-4D97-AF65-F5344CB8AC3E}">
        <p14:creationId xmlns:p14="http://schemas.microsoft.com/office/powerpoint/2010/main" val="682266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Object-oriented design using the UML</a:t>
            </a:r>
            <a:endParaRPr lang="en-GB" dirty="0"/>
          </a:p>
          <a:p>
            <a:r>
              <a:rPr lang="en-US" dirty="0"/>
              <a:t>Design patterns</a:t>
            </a:r>
            <a:endParaRPr lang="en-GB" dirty="0"/>
          </a:p>
          <a:p>
            <a:r>
              <a:rPr lang="en-US" dirty="0"/>
              <a:t>Implementation issues</a:t>
            </a:r>
            <a:endParaRPr lang="en-GB" dirty="0"/>
          </a:p>
          <a:p>
            <a:r>
              <a:rPr lang="en-US" dirty="0"/>
              <a:t>Open source development</a:t>
            </a:r>
            <a:r>
              <a:rPr lang="en-GB" dirty="0"/>
              <a:t>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a:t>
            </a:fld>
            <a:endParaRPr lang="en-US"/>
          </a:p>
        </p:txBody>
      </p:sp>
    </p:spTree>
    <p:extLst>
      <p:ext uri="{BB962C8B-B14F-4D97-AF65-F5344CB8AC3E}">
        <p14:creationId xmlns:p14="http://schemas.microsoft.com/office/powerpoint/2010/main" val="7477886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Software design and implementation are inter-leaved activities. The level of detail in the design depends on the type of system and whether you are using a plan-driven or agile approach.</a:t>
            </a:r>
            <a:endParaRPr lang="en-GB" sz="2000" dirty="0"/>
          </a:p>
          <a:p>
            <a:r>
              <a:rPr lang="en-US" sz="2000" dirty="0"/>
              <a:t>The process of object-oriented design includes activities to design the system architecture, identify objects in the system, describe the design using different object models and document the component interfaces.</a:t>
            </a:r>
            <a:endParaRPr lang="en-GB" sz="2000" dirty="0"/>
          </a:p>
          <a:p>
            <a:r>
              <a:rPr lang="en-US" sz="2000" dirty="0"/>
              <a:t>A range of different models may be produced during an object-oriented design process. These include static models (class models, generalization models, association models) and dynamic models (sequence models, state machine models).</a:t>
            </a:r>
            <a:endParaRPr lang="en-GB" sz="2000" dirty="0"/>
          </a:p>
          <a:p>
            <a:r>
              <a:rPr lang="en-US" sz="2000" dirty="0"/>
              <a:t>Component interfaces must be defined precisely so that other objects can use them. A UML interface stereotype may be used to define interfaces.</a:t>
            </a:r>
            <a:endParaRPr lang="en-GB" sz="2000"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30</a:t>
            </a:fld>
            <a:endParaRPr lang="en-US"/>
          </a:p>
        </p:txBody>
      </p:sp>
    </p:spTree>
    <p:extLst>
      <p:ext uri="{BB962C8B-B14F-4D97-AF65-F5344CB8AC3E}">
        <p14:creationId xmlns:p14="http://schemas.microsoft.com/office/powerpoint/2010/main" val="3992519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and implementation</a:t>
            </a:r>
          </a:p>
        </p:txBody>
      </p:sp>
      <p:sp>
        <p:nvSpPr>
          <p:cNvPr id="3" name="Content Placeholder 2"/>
          <p:cNvSpPr>
            <a:spLocks noGrp="1"/>
          </p:cNvSpPr>
          <p:nvPr>
            <p:ph idx="1"/>
          </p:nvPr>
        </p:nvSpPr>
        <p:spPr/>
        <p:txBody>
          <a:bodyPr/>
          <a:lstStyle/>
          <a:p>
            <a:r>
              <a:rPr lang="en-US" dirty="0"/>
              <a:t>Software design and implementation is the stage in the software engineering process at which an executable software system is developed. </a:t>
            </a:r>
          </a:p>
          <a:p>
            <a:r>
              <a:rPr lang="en-US" dirty="0"/>
              <a:t>Software design and implementation activities are invariably inter-leaved. </a:t>
            </a:r>
          </a:p>
          <a:p>
            <a:pPr lvl="1"/>
            <a:r>
              <a:rPr lang="en-US" dirty="0"/>
              <a:t>Software design is a creative activity in which you identify software components and their relationships, based on a customer’s requirements. </a:t>
            </a:r>
          </a:p>
          <a:p>
            <a:pPr lvl="1"/>
            <a:r>
              <a:rPr lang="en-US" dirty="0"/>
              <a:t>Implementation is the process of realizing the design as a program.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a:t>
            </a:fld>
            <a:endParaRPr lang="en-US"/>
          </a:p>
        </p:txBody>
      </p:sp>
    </p:spTree>
    <p:extLst>
      <p:ext uri="{BB962C8B-B14F-4D97-AF65-F5344CB8AC3E}">
        <p14:creationId xmlns:p14="http://schemas.microsoft.com/office/powerpoint/2010/main" val="3943199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or buy</a:t>
            </a:r>
          </a:p>
        </p:txBody>
      </p:sp>
      <p:sp>
        <p:nvSpPr>
          <p:cNvPr id="3" name="Content Placeholder 2"/>
          <p:cNvSpPr>
            <a:spLocks noGrp="1"/>
          </p:cNvSpPr>
          <p:nvPr>
            <p:ph idx="1"/>
          </p:nvPr>
        </p:nvSpPr>
        <p:spPr/>
        <p:txBody>
          <a:bodyPr/>
          <a:lstStyle/>
          <a:p>
            <a:r>
              <a:rPr lang="en-US" dirty="0"/>
              <a:t>In a wide range of domains, it is now possible to buy off-the-shelf systems (COTS) that can be adapted and tailored to the users’ requirements. </a:t>
            </a:r>
          </a:p>
          <a:p>
            <a:pPr lvl="1"/>
            <a:r>
              <a:rPr lang="en-US" dirty="0"/>
              <a:t>For example, if you want to implement a medical records system, you can buy a package that is already used in hospitals. It can be cheaper and faster to use this approach rather than developing a system in a conventional programming language.</a:t>
            </a:r>
            <a:endParaRPr lang="en-GB" dirty="0"/>
          </a:p>
          <a:p>
            <a:r>
              <a:rPr lang="en-US" dirty="0"/>
              <a:t>When you develop an application in this way, the design process becomes concerned with how to use the configuration features of that system to deliver the system requirements.</a:t>
            </a:r>
            <a:r>
              <a:rPr lang="en-GB" dirty="0"/>
              <a:t>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a:t>
            </a:fld>
            <a:endParaRPr lang="en-US"/>
          </a:p>
        </p:txBody>
      </p:sp>
    </p:spTree>
    <p:extLst>
      <p:ext uri="{BB962C8B-B14F-4D97-AF65-F5344CB8AC3E}">
        <p14:creationId xmlns:p14="http://schemas.microsoft.com/office/powerpoint/2010/main" val="342985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2193926" y="306389"/>
            <a:ext cx="8093075" cy="917575"/>
          </a:xfrm>
        </p:spPr>
        <p:txBody>
          <a:bodyPr>
            <a:normAutofit fontScale="90000"/>
          </a:bodyPr>
          <a:lstStyle/>
          <a:p>
            <a:r>
              <a:rPr lang="en-US"/>
              <a:t>An object-oriented design process</a:t>
            </a:r>
          </a:p>
        </p:txBody>
      </p:sp>
      <p:sp>
        <p:nvSpPr>
          <p:cNvPr id="126979" name="Rectangle 3"/>
          <p:cNvSpPr>
            <a:spLocks noGrp="1" noChangeArrowheads="1"/>
          </p:cNvSpPr>
          <p:nvPr>
            <p:ph idx="1"/>
          </p:nvPr>
        </p:nvSpPr>
        <p:spPr/>
        <p:txBody>
          <a:bodyPr/>
          <a:lstStyle/>
          <a:p>
            <a:pPr>
              <a:lnSpc>
                <a:spcPct val="90000"/>
              </a:lnSpc>
            </a:pPr>
            <a:r>
              <a:rPr lang="en-US" dirty="0"/>
              <a:t>Structured object-oriented design processes involve developing a number of different system models.</a:t>
            </a:r>
          </a:p>
          <a:p>
            <a:pPr>
              <a:lnSpc>
                <a:spcPct val="90000"/>
              </a:lnSpc>
            </a:pPr>
            <a:r>
              <a:rPr lang="en-US" dirty="0"/>
              <a:t>They require a lot of effort for development and maintenance of these models and, for small systems, this may not be cost-effective.</a:t>
            </a:r>
          </a:p>
          <a:p>
            <a:pPr>
              <a:lnSpc>
                <a:spcPct val="90000"/>
              </a:lnSpc>
            </a:pPr>
            <a:r>
              <a:rPr lang="en-US" dirty="0"/>
              <a:t>However, for large systems developed by different groups design models are an important communication mechanism.</a:t>
            </a:r>
          </a:p>
        </p:txBody>
      </p:sp>
      <p:sp>
        <p:nvSpPr>
          <p:cNvPr id="4" name="Slide Number Placeholder 3"/>
          <p:cNvSpPr>
            <a:spLocks noGrp="1"/>
          </p:cNvSpPr>
          <p:nvPr>
            <p:ph type="sldNum" sz="quarter" idx="12"/>
          </p:nvPr>
        </p:nvSpPr>
        <p:spPr/>
        <p:txBody>
          <a:bodyPr/>
          <a:lstStyle/>
          <a:p>
            <a:fld id="{EC83099C-5FA5-B04A-B819-64718E2A253A}" type="slidenum">
              <a:rPr lang="en-US" smtClean="0"/>
              <a:pPr/>
              <a:t>6</a:t>
            </a:fld>
            <a:endParaRPr lang="en-US"/>
          </a:p>
        </p:txBody>
      </p:sp>
    </p:spTree>
    <p:extLst>
      <p:ext uri="{BB962C8B-B14F-4D97-AF65-F5344CB8AC3E}">
        <p14:creationId xmlns:p14="http://schemas.microsoft.com/office/powerpoint/2010/main" val="4136141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GB" dirty="0"/>
              <a:t>Process stages</a:t>
            </a:r>
          </a:p>
        </p:txBody>
      </p:sp>
      <p:sp>
        <p:nvSpPr>
          <p:cNvPr id="107523" name="Rectangle 3"/>
          <p:cNvSpPr>
            <a:spLocks noGrp="1" noChangeArrowheads="1"/>
          </p:cNvSpPr>
          <p:nvPr>
            <p:ph idx="1"/>
          </p:nvPr>
        </p:nvSpPr>
        <p:spPr/>
        <p:txBody>
          <a:bodyPr/>
          <a:lstStyle/>
          <a:p>
            <a:r>
              <a:rPr lang="en-GB" dirty="0"/>
              <a:t>There are a variety of different object-oriented design processes that depend on the organization using the process.</a:t>
            </a:r>
          </a:p>
          <a:p>
            <a:r>
              <a:rPr lang="en-GB" dirty="0"/>
              <a:t>Common activities in these processes include:</a:t>
            </a:r>
          </a:p>
          <a:p>
            <a:pPr lvl="1"/>
            <a:r>
              <a:rPr lang="en-GB" dirty="0"/>
              <a:t>Define the context and modes of use of the system;</a:t>
            </a:r>
          </a:p>
          <a:p>
            <a:pPr lvl="1"/>
            <a:r>
              <a:rPr lang="en-GB" dirty="0"/>
              <a:t>Design the system architecture;</a:t>
            </a:r>
          </a:p>
          <a:p>
            <a:pPr lvl="1"/>
            <a:r>
              <a:rPr lang="en-GB" dirty="0"/>
              <a:t>Identify the principal system objects;</a:t>
            </a:r>
          </a:p>
          <a:p>
            <a:pPr lvl="1"/>
            <a:r>
              <a:rPr lang="en-GB" dirty="0"/>
              <a:t>Develop design models;</a:t>
            </a:r>
          </a:p>
          <a:p>
            <a:pPr lvl="1"/>
            <a:r>
              <a:rPr lang="en-GB" dirty="0"/>
              <a:t>Specify object interfaces.</a:t>
            </a:r>
          </a:p>
          <a:p>
            <a:r>
              <a:rPr lang="en-GB" dirty="0"/>
              <a:t>Process illustrated here using a design for a wilderness weather station.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7</a:t>
            </a:fld>
            <a:endParaRPr lang="en-US"/>
          </a:p>
        </p:txBody>
      </p:sp>
    </p:spTree>
    <p:extLst>
      <p:ext uri="{BB962C8B-B14F-4D97-AF65-F5344CB8AC3E}">
        <p14:creationId xmlns:p14="http://schemas.microsoft.com/office/powerpoint/2010/main" val="930499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System context and interactions</a:t>
            </a:r>
            <a:endParaRPr lang="en-US" dirty="0"/>
          </a:p>
        </p:txBody>
      </p:sp>
      <p:sp>
        <p:nvSpPr>
          <p:cNvPr id="3" name="Content Placeholder 2"/>
          <p:cNvSpPr>
            <a:spLocks noGrp="1"/>
          </p:cNvSpPr>
          <p:nvPr>
            <p:ph idx="1"/>
          </p:nvPr>
        </p:nvSpPr>
        <p:spPr/>
        <p:txBody>
          <a:bodyPr/>
          <a:lstStyle/>
          <a:p>
            <a:r>
              <a:rPr lang="en-US" dirty="0"/>
              <a:t>Understanding  the relationships between the software that is being designed and its external environment is essential for deciding how to provide the required system functionality and how to structure the system to communicate with its environment. </a:t>
            </a:r>
          </a:p>
          <a:p>
            <a:r>
              <a:rPr lang="en-US" dirty="0"/>
              <a:t>Understanding of the context also lets you establish the boundaries of the system. Setting the system boundaries helps you decide what features are implemented in the system being designed and what features are in other associated systems.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8</a:t>
            </a:fld>
            <a:endParaRPr lang="en-US"/>
          </a:p>
        </p:txBody>
      </p:sp>
    </p:spTree>
    <p:extLst>
      <p:ext uri="{BB962C8B-B14F-4D97-AF65-F5344CB8AC3E}">
        <p14:creationId xmlns:p14="http://schemas.microsoft.com/office/powerpoint/2010/main" val="2929761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and interaction models</a:t>
            </a:r>
          </a:p>
        </p:txBody>
      </p:sp>
      <p:sp>
        <p:nvSpPr>
          <p:cNvPr id="3" name="Content Placeholder 2"/>
          <p:cNvSpPr>
            <a:spLocks noGrp="1"/>
          </p:cNvSpPr>
          <p:nvPr>
            <p:ph idx="1"/>
          </p:nvPr>
        </p:nvSpPr>
        <p:spPr/>
        <p:txBody>
          <a:bodyPr/>
          <a:lstStyle/>
          <a:p>
            <a:r>
              <a:rPr lang="en-US" dirty="0"/>
              <a:t>A system context model is a structural model that demonstrates the other systems in the environment of the system being developed.</a:t>
            </a:r>
            <a:endParaRPr lang="en-GB" dirty="0"/>
          </a:p>
          <a:p>
            <a:r>
              <a:rPr lang="en-US" dirty="0"/>
              <a:t>An interaction model is a dynamic model that shows how the system interacts with its environment as it is used.</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9</a:t>
            </a:fld>
            <a:endParaRPr lang="en-US"/>
          </a:p>
        </p:txBody>
      </p:sp>
    </p:spTree>
    <p:extLst>
      <p:ext uri="{BB962C8B-B14F-4D97-AF65-F5344CB8AC3E}">
        <p14:creationId xmlns:p14="http://schemas.microsoft.com/office/powerpoint/2010/main" val="42158507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28431</TotalTime>
  <Words>1516</Words>
  <Application>Microsoft Office PowerPoint</Application>
  <PresentationFormat>Widescreen</PresentationFormat>
  <Paragraphs>146</Paragraphs>
  <Slides>30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Calibri</vt:lpstr>
      <vt:lpstr>Rockwell</vt:lpstr>
      <vt:lpstr>Rockwell Condensed</vt:lpstr>
      <vt:lpstr>Wingdings</vt:lpstr>
      <vt:lpstr>Wood Type</vt:lpstr>
      <vt:lpstr>Software Engineering II</vt:lpstr>
      <vt:lpstr>Wk 1 - Design and Implementation</vt:lpstr>
      <vt:lpstr>Topics covered</vt:lpstr>
      <vt:lpstr>Design and implementation</vt:lpstr>
      <vt:lpstr>Build or buy</vt:lpstr>
      <vt:lpstr>An object-oriented design process</vt:lpstr>
      <vt:lpstr>Process stages</vt:lpstr>
      <vt:lpstr>System context and interactions</vt:lpstr>
      <vt:lpstr>Context and interaction models</vt:lpstr>
      <vt:lpstr>System context for the weather station </vt:lpstr>
      <vt:lpstr>Weather station use cases </vt:lpstr>
      <vt:lpstr>Use case description—Report weather </vt:lpstr>
      <vt:lpstr>Architectural design</vt:lpstr>
      <vt:lpstr>High-level architecture of the weather station </vt:lpstr>
      <vt:lpstr>Architecture of data collection system </vt:lpstr>
      <vt:lpstr>Object class identification</vt:lpstr>
      <vt:lpstr>Approaches to identification</vt:lpstr>
      <vt:lpstr>Weather station description</vt:lpstr>
      <vt:lpstr>Weather station object classes</vt:lpstr>
      <vt:lpstr>Weather station object classes </vt:lpstr>
      <vt:lpstr>Design models</vt:lpstr>
      <vt:lpstr>Examples of design models</vt:lpstr>
      <vt:lpstr>Subsystem models</vt:lpstr>
      <vt:lpstr>Sequence models</vt:lpstr>
      <vt:lpstr>Sequence diagram describing data collection </vt:lpstr>
      <vt:lpstr>State diagrams</vt:lpstr>
      <vt:lpstr>Weather station state diagram </vt:lpstr>
      <vt:lpstr>Interface specification</vt:lpstr>
      <vt:lpstr>Weather station interfaces </vt:lpstr>
      <vt:lpstr>Key points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II</dc:title>
  <dc:creator>Adamu Usman</dc:creator>
  <cp:lastModifiedBy>Adamu Usman</cp:lastModifiedBy>
  <cp:revision>5</cp:revision>
  <dcterms:created xsi:type="dcterms:W3CDTF">2020-04-09T15:18:38Z</dcterms:created>
  <dcterms:modified xsi:type="dcterms:W3CDTF">2020-06-06T03:25:33Z</dcterms:modified>
</cp:coreProperties>
</file>