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handoutMasterIdLst>
    <p:handoutMasterId r:id="rId58"/>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09" r:id="rId44"/>
    <p:sldId id="267" r:id="rId45"/>
    <p:sldId id="311" r:id="rId46"/>
    <p:sldId id="330" r:id="rId47"/>
    <p:sldId id="275" r:id="rId48"/>
    <p:sldId id="268" r:id="rId49"/>
    <p:sldId id="277" r:id="rId50"/>
    <p:sldId id="331" r:id="rId51"/>
    <p:sldId id="269" r:id="rId52"/>
    <p:sldId id="279" r:id="rId53"/>
    <p:sldId id="278" r:id="rId54"/>
    <p:sldId id="332" r:id="rId55"/>
    <p:sldId id="280"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04" y="-90"/>
      </p:cViewPr>
      <p:guideLst>
        <p:guide orient="horz" pos="2160"/>
        <p:guide pos="2880"/>
      </p:guideLst>
    </p:cSldViewPr>
  </p:slideViewPr>
  <p:notesTextViewPr>
    <p:cViewPr>
      <p:scale>
        <a:sx n="100" d="100"/>
        <a:sy n="100" d="100"/>
      </p:scale>
      <p:origin x="0" y="144"/>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12/12/2016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20051984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12/12/2016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8872931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J2EE is a platform-independent, Java-centric environment from Sun for developing, building and deploying Web-based enterprise applications online. The J2EE platform consists of a set of services, APIs, and protocols that provide the functionality for developing </a:t>
            </a:r>
            <a:r>
              <a:rPr lang="en-US" dirty="0" err="1" smtClean="0"/>
              <a:t>multitiered</a:t>
            </a:r>
            <a:r>
              <a:rPr lang="en-US" dirty="0" smtClean="0"/>
              <a:t>, Web-based applications</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15</a:t>
            </a:fld>
            <a:endParaRPr lang="en-US"/>
          </a:p>
        </p:txBody>
      </p:sp>
    </p:spTree>
    <p:extLst>
      <p:ext uri="{BB962C8B-B14F-4D97-AF65-F5344CB8AC3E}">
        <p14:creationId xmlns:p14="http://schemas.microsoft.com/office/powerpoint/2010/main" val="149851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9900" marR="39873" indent="-457200">
              <a:lnSpc>
                <a:spcPts val="2965"/>
              </a:lnSpc>
              <a:spcBef>
                <a:spcPts val="148"/>
              </a:spcBef>
              <a:buFont typeface="Arial" pitchFamily="34" charset="0"/>
              <a:buChar char="•"/>
            </a:pPr>
            <a:r>
              <a:rPr lang="en-US" sz="1400" i="1" spc="0" dirty="0" smtClean="0">
                <a:latin typeface="Arial"/>
                <a:cs typeface="Arial"/>
              </a:rPr>
              <a:t>Verification</a:t>
            </a:r>
            <a:endParaRPr lang="en-US" sz="1400" dirty="0" smtClean="0">
              <a:latin typeface="Arial"/>
              <a:cs typeface="Arial"/>
            </a:endParaRPr>
          </a:p>
          <a:p>
            <a:pPr marL="812800" indent="-342900">
              <a:lnSpc>
                <a:spcPts val="2590"/>
              </a:lnSpc>
              <a:spcBef>
                <a:spcPts val="555"/>
              </a:spcBef>
              <a:buFont typeface="Arial" pitchFamily="34" charset="0"/>
              <a:buChar char="•"/>
            </a:pPr>
            <a:r>
              <a:rPr lang="en-US" sz="1100" dirty="0" smtClean="0">
                <a:solidFill>
                  <a:srgbClr val="999ACB"/>
                </a:solidFill>
                <a:latin typeface="Wingdings"/>
                <a:cs typeface="Times New Roman"/>
              </a:rPr>
              <a:t> </a:t>
            </a:r>
            <a:r>
              <a:rPr lang="en-US" sz="1100" spc="-290" dirty="0" smtClean="0">
                <a:solidFill>
                  <a:srgbClr val="999ACB"/>
                </a:solidFill>
                <a:latin typeface="Times New Roman"/>
                <a:cs typeface="Times New Roman"/>
              </a:rPr>
              <a:t> </a:t>
            </a:r>
            <a:r>
              <a:rPr lang="en-US" sz="1200" spc="0" dirty="0" smtClean="0">
                <a:latin typeface="Arial"/>
                <a:cs typeface="Arial"/>
              </a:rPr>
              <a:t>Computational model should be</a:t>
            </a:r>
            <a:r>
              <a:rPr lang="en-US" sz="1200" dirty="0" smtClean="0">
                <a:latin typeface="Arial"/>
                <a:cs typeface="Arial"/>
              </a:rPr>
              <a:t> consistent with </a:t>
            </a:r>
          </a:p>
          <a:p>
            <a:pPr marL="812800" indent="-342900">
              <a:lnSpc>
                <a:spcPts val="2590"/>
              </a:lnSpc>
              <a:spcBef>
                <a:spcPts val="555"/>
              </a:spcBef>
              <a:buFont typeface="Arial" pitchFamily="34" charset="0"/>
              <a:buChar char="•"/>
            </a:pPr>
            <a:r>
              <a:rPr lang="en-US" sz="1200" spc="0" dirty="0" smtClean="0">
                <a:latin typeface="Arial"/>
                <a:cs typeface="Arial"/>
              </a:rPr>
              <a:t>   specification model</a:t>
            </a:r>
            <a:endParaRPr lang="en-US" sz="1200" dirty="0" smtClean="0">
              <a:latin typeface="Arial"/>
              <a:cs typeface="Arial"/>
            </a:endParaRPr>
          </a:p>
          <a:p>
            <a:pPr marL="812800" marR="39873" indent="-342900">
              <a:lnSpc>
                <a:spcPct val="95825"/>
              </a:lnSpc>
              <a:spcBef>
                <a:spcPts val="260"/>
              </a:spcBef>
              <a:buFont typeface="Arial" pitchFamily="34" charset="0"/>
              <a:buChar char="•"/>
            </a:pPr>
            <a:r>
              <a:rPr lang="en-US" sz="1100" dirty="0" smtClean="0">
                <a:solidFill>
                  <a:srgbClr val="999ACB"/>
                </a:solidFill>
                <a:latin typeface="Wingdings"/>
                <a:cs typeface="Times New Roman"/>
              </a:rPr>
              <a:t> </a:t>
            </a:r>
            <a:r>
              <a:rPr lang="en-US" sz="1100" spc="-290" dirty="0" smtClean="0">
                <a:solidFill>
                  <a:srgbClr val="999ACB"/>
                </a:solidFill>
                <a:latin typeface="Times New Roman"/>
                <a:cs typeface="Times New Roman"/>
              </a:rPr>
              <a:t> </a:t>
            </a:r>
            <a:r>
              <a:rPr lang="en-US" sz="1200" spc="0" dirty="0" smtClean="0">
                <a:latin typeface="Arial"/>
                <a:cs typeface="Arial"/>
              </a:rPr>
              <a:t>Did we build the </a:t>
            </a:r>
            <a:r>
              <a:rPr lang="en-US" sz="1200" u="heavy" spc="0" dirty="0" smtClean="0">
                <a:solidFill>
                  <a:schemeClr val="tx2"/>
                </a:solidFill>
                <a:latin typeface="Arial"/>
                <a:cs typeface="Arial"/>
              </a:rPr>
              <a:t>model righ</a:t>
            </a:r>
            <a:r>
              <a:rPr lang="en-US" sz="1200" u="heavy" spc="14" dirty="0" smtClean="0">
                <a:solidFill>
                  <a:schemeClr val="tx2"/>
                </a:solidFill>
                <a:latin typeface="Arial"/>
                <a:cs typeface="Arial"/>
              </a:rPr>
              <a:t>t</a:t>
            </a:r>
            <a:r>
              <a:rPr lang="en-US" sz="1200" spc="0" dirty="0" smtClean="0">
                <a:solidFill>
                  <a:schemeClr val="tx2"/>
                </a:solidFill>
                <a:latin typeface="Arial"/>
                <a:cs typeface="Arial"/>
              </a:rPr>
              <a:t>?</a:t>
            </a:r>
          </a:p>
          <a:p>
            <a:pPr marL="469900" marR="39873" indent="-457200">
              <a:lnSpc>
                <a:spcPts val="2965"/>
              </a:lnSpc>
              <a:spcBef>
                <a:spcPts val="148"/>
              </a:spcBef>
              <a:buFont typeface="Arial" pitchFamily="34" charset="0"/>
              <a:buChar char="•"/>
            </a:pPr>
            <a:r>
              <a:rPr lang="en-US" sz="1400" i="1" dirty="0" smtClean="0">
                <a:latin typeface="Arial"/>
                <a:cs typeface="Arial"/>
              </a:rPr>
              <a:t>Validation</a:t>
            </a:r>
            <a:endParaRPr lang="en-US" sz="1400" dirty="0" smtClean="0">
              <a:latin typeface="Arial"/>
              <a:cs typeface="Arial"/>
            </a:endParaRPr>
          </a:p>
          <a:p>
            <a:pPr marL="812800" indent="-342900">
              <a:lnSpc>
                <a:spcPts val="2590"/>
              </a:lnSpc>
              <a:spcBef>
                <a:spcPts val="555"/>
              </a:spcBef>
              <a:buFont typeface="Arial" pitchFamily="34" charset="0"/>
              <a:buChar char="•"/>
            </a:pPr>
            <a:r>
              <a:rPr lang="en-US" sz="1100" dirty="0" smtClean="0">
                <a:solidFill>
                  <a:srgbClr val="999ACB"/>
                </a:solidFill>
                <a:latin typeface="Wingdings"/>
                <a:cs typeface="Times New Roman"/>
              </a:rPr>
              <a:t> </a:t>
            </a:r>
            <a:r>
              <a:rPr lang="en-US" sz="1100" spc="-290" dirty="0" smtClean="0">
                <a:solidFill>
                  <a:srgbClr val="999ACB"/>
                </a:solidFill>
                <a:latin typeface="Times New Roman"/>
                <a:cs typeface="Times New Roman"/>
              </a:rPr>
              <a:t> </a:t>
            </a:r>
            <a:r>
              <a:rPr lang="en-US" sz="1200" dirty="0" smtClean="0">
                <a:latin typeface="Arial"/>
                <a:cs typeface="Arial"/>
              </a:rPr>
              <a:t>Computational model should be consistent with </a:t>
            </a:r>
          </a:p>
          <a:p>
            <a:pPr marL="469900">
              <a:lnSpc>
                <a:spcPts val="2590"/>
              </a:lnSpc>
              <a:spcBef>
                <a:spcPts val="555"/>
              </a:spcBef>
            </a:pPr>
            <a:r>
              <a:rPr lang="en-US" sz="1200" dirty="0" smtClean="0">
                <a:latin typeface="Arial"/>
                <a:cs typeface="Arial"/>
              </a:rPr>
              <a:t>        system being analyzed</a:t>
            </a:r>
          </a:p>
          <a:p>
            <a:pPr marL="812800" marR="39873" indent="-342900">
              <a:lnSpc>
                <a:spcPct val="95825"/>
              </a:lnSpc>
              <a:spcBef>
                <a:spcPts val="260"/>
              </a:spcBef>
              <a:buFont typeface="Arial" pitchFamily="34" charset="0"/>
              <a:buChar char="•"/>
            </a:pPr>
            <a:r>
              <a:rPr lang="en-US" sz="1200" dirty="0" smtClean="0">
                <a:latin typeface="Arial"/>
                <a:cs typeface="Arial"/>
              </a:rPr>
              <a:t>    Did we build the </a:t>
            </a:r>
            <a:r>
              <a:rPr lang="en-US" sz="1200" u="heavy" dirty="0" smtClean="0">
                <a:solidFill>
                  <a:schemeClr val="tx2"/>
                </a:solidFill>
                <a:latin typeface="Arial"/>
                <a:cs typeface="Arial"/>
              </a:rPr>
              <a:t>right mode</a:t>
            </a:r>
            <a:r>
              <a:rPr lang="en-US" sz="1200" u="heavy" spc="19" dirty="0" smtClean="0">
                <a:solidFill>
                  <a:schemeClr val="tx2"/>
                </a:solidFill>
                <a:latin typeface="Arial"/>
                <a:cs typeface="Arial"/>
              </a:rPr>
              <a:t>l</a:t>
            </a:r>
            <a:r>
              <a:rPr lang="en-US" sz="1200" dirty="0" smtClean="0">
                <a:solidFill>
                  <a:schemeClr val="tx2"/>
                </a:solidFill>
                <a:latin typeface="Arial"/>
                <a:cs typeface="Arial"/>
              </a:rPr>
              <a:t>?</a:t>
            </a:r>
          </a:p>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22</a:t>
            </a:fld>
            <a:endParaRPr lang="en-US"/>
          </a:p>
        </p:txBody>
      </p:sp>
    </p:spTree>
    <p:extLst>
      <p:ext uri="{BB962C8B-B14F-4D97-AF65-F5344CB8AC3E}">
        <p14:creationId xmlns:p14="http://schemas.microsoft.com/office/powerpoint/2010/main" val="624720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12/12/2016</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12/12/2016</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12/12/2016</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12/12/2016</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12/12/2016</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12/12/2016</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12/12/2016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Requirements engineering is the process of developing a software specification.</a:t>
            </a:r>
          </a:p>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smtClean="0"/>
              <a:t>A structured set of activities required to develop a </a:t>
            </a:r>
            <a:br>
              <a:rPr lang="en-GB" smtClean="0"/>
            </a:br>
            <a:r>
              <a:rPr lang="en-GB" smtClean="0"/>
              <a:t>software system. </a:t>
            </a:r>
          </a:p>
          <a:p>
            <a:r>
              <a:rPr lang="en-GB" smtClean="0"/>
              <a:t>Many different software processes but all involve:</a:t>
            </a:r>
          </a:p>
          <a:p>
            <a:pPr lvl="1"/>
            <a:r>
              <a:rPr lang="en-GB" smtClean="0"/>
              <a:t>Specification – defining what the system should do;</a:t>
            </a:r>
          </a:p>
          <a:p>
            <a:pPr lvl="1"/>
            <a:r>
              <a:rPr lang="en-GB" smtClean="0"/>
              <a:t>Design and implementation – defining the organization of the system and implementing the system;</a:t>
            </a:r>
          </a:p>
          <a:p>
            <a:pPr lvl="1"/>
            <a:r>
              <a:rPr lang="en-GB" smtClean="0"/>
              <a:t>Validation – checking that it does what the customer wants;</a:t>
            </a:r>
          </a:p>
          <a:p>
            <a:pPr lvl="1"/>
            <a:r>
              <a:rPr lang="en-GB" smtClean="0"/>
              <a:t>Evolution – changing the system in response to changing customer needs.</a:t>
            </a:r>
          </a:p>
          <a:p>
            <a:r>
              <a:rPr lang="en-GB"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smtClean="0"/>
              <a:t>When we describe and discuss processes, we usually talk about the activities in these processes such as specifying a data model, designing a user interface, etc. and the ordering of these activities.</a:t>
            </a:r>
          </a:p>
          <a:p>
            <a:r>
              <a:rPr lang="en-GB" smtClean="0"/>
              <a:t>Process descriptions may also include:</a:t>
            </a:r>
          </a:p>
          <a:p>
            <a:pPr lvl="1"/>
            <a:r>
              <a:rPr lang="en-GB" smtClean="0"/>
              <a:t>Products, which are the outcomes of a process activity; </a:t>
            </a:r>
          </a:p>
          <a:p>
            <a:pPr lvl="1"/>
            <a:r>
              <a:rPr lang="en-GB" smtClean="0"/>
              <a:t>Roles, which reflect the responsibilities of the people involved in the process;</a:t>
            </a:r>
          </a:p>
          <a:p>
            <a:pPr lvl="1"/>
            <a:r>
              <a:rPr lang="en-GB"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mtClean="0"/>
              <a:t>The Rational Unified Process</a:t>
            </a:r>
            <a:endParaRPr lang="en-US"/>
          </a:p>
        </p:txBody>
      </p:sp>
      <p:sp>
        <p:nvSpPr>
          <p:cNvPr id="121859" name="Rectangle 3"/>
          <p:cNvSpPr>
            <a:spLocks noGrp="1" noChangeArrowheads="1"/>
          </p:cNvSpPr>
          <p:nvPr>
            <p:ph type="body" idx="1"/>
          </p:nvPr>
        </p:nvSpPr>
        <p:spPr/>
        <p:txBody>
          <a:bodyPr/>
          <a:lstStyle/>
          <a:p>
            <a:r>
              <a:rPr lang="en-US" dirty="0" smtClean="0"/>
              <a:t>A modern generic process derived from the work on the UML and associated process.</a:t>
            </a:r>
          </a:p>
          <a:p>
            <a:r>
              <a:rPr lang="en-US" dirty="0" smtClean="0"/>
              <a:t>Brings together aspects of the 3 generic process models discussed previously.</a:t>
            </a:r>
          </a:p>
          <a:p>
            <a:r>
              <a:rPr lang="en-US" dirty="0" smtClean="0"/>
              <a:t>Normally described from 3 perspectives</a:t>
            </a:r>
          </a:p>
          <a:p>
            <a:pPr lvl="1"/>
            <a:r>
              <a:rPr lang="en-US" dirty="0" smtClean="0"/>
              <a:t>A dynamic perspective that shows phases over time;</a:t>
            </a:r>
          </a:p>
          <a:p>
            <a:pPr lvl="1"/>
            <a:r>
              <a:rPr lang="en-US" dirty="0" smtClean="0"/>
              <a:t>A static perspective that shows process activities;</a:t>
            </a:r>
          </a:p>
          <a:p>
            <a:pPr lvl="1"/>
            <a:r>
              <a:rPr lang="en-US" dirty="0" smtClean="0"/>
              <a:t>A </a:t>
            </a:r>
            <a:r>
              <a:rPr lang="en-US" dirty="0" err="1" smtClean="0"/>
              <a:t>practive</a:t>
            </a:r>
            <a:r>
              <a:rPr lang="en-US" dirty="0" smtClean="0"/>
              <a:t> perspective that suggests good practice.</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Phases in the Rational Unified Process </a:t>
            </a:r>
            <a:endParaRPr lang="en-US" dirty="0" smtClean="0"/>
          </a:p>
        </p:txBody>
      </p:sp>
      <p:pic>
        <p:nvPicPr>
          <p:cNvPr id="4" name="Picture 3" descr="2.12 RUP 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RUP phases</a:t>
            </a:r>
            <a:endParaRPr lang="en-US"/>
          </a:p>
        </p:txBody>
      </p:sp>
      <p:sp>
        <p:nvSpPr>
          <p:cNvPr id="122883" name="Rectangle 3"/>
          <p:cNvSpPr>
            <a:spLocks noGrp="1" noChangeArrowheads="1"/>
          </p:cNvSpPr>
          <p:nvPr>
            <p:ph type="body" idx="1"/>
          </p:nvPr>
        </p:nvSpPr>
        <p:spPr/>
        <p:txBody>
          <a:bodyPr/>
          <a:lstStyle/>
          <a:p>
            <a:r>
              <a:rPr lang="en-US" smtClean="0"/>
              <a:t>Inception</a:t>
            </a:r>
          </a:p>
          <a:p>
            <a:pPr lvl="1"/>
            <a:r>
              <a:rPr lang="en-US" smtClean="0"/>
              <a:t>Establish the business case for the system.</a:t>
            </a:r>
          </a:p>
          <a:p>
            <a:r>
              <a:rPr lang="en-US" smtClean="0"/>
              <a:t>Elaboration</a:t>
            </a:r>
          </a:p>
          <a:p>
            <a:pPr lvl="1"/>
            <a:r>
              <a:rPr lang="en-US" smtClean="0"/>
              <a:t>Develop an understanding of the problem domain and the system architecture.</a:t>
            </a:r>
          </a:p>
          <a:p>
            <a:r>
              <a:rPr lang="en-US" smtClean="0"/>
              <a:t>Construction</a:t>
            </a:r>
          </a:p>
          <a:p>
            <a:pPr lvl="1"/>
            <a:r>
              <a:rPr lang="en-US" smtClean="0"/>
              <a:t>System design, programming and testing.</a:t>
            </a:r>
          </a:p>
          <a:p>
            <a:r>
              <a:rPr lang="en-US" smtClean="0"/>
              <a:t>Transition</a:t>
            </a:r>
          </a:p>
          <a:p>
            <a:pPr lvl="1"/>
            <a:r>
              <a:rPr lang="en-US" smtClean="0"/>
              <a:t>Deploy the system in its operating environment.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p:txBody>
          <a:bodyPr/>
          <a:lstStyle/>
          <a:p>
            <a:r>
              <a:rPr lang="en-US" dirty="0" smtClean="0"/>
              <a:t>In-phase iteration</a:t>
            </a:r>
          </a:p>
          <a:p>
            <a:pPr lvl="1"/>
            <a:r>
              <a:rPr lang="en-US" dirty="0" smtClean="0"/>
              <a:t>Each phase is iterative with results developed incrementally.</a:t>
            </a:r>
          </a:p>
          <a:p>
            <a:r>
              <a:rPr lang="en-US" dirty="0" smtClean="0"/>
              <a:t>Cross-phase iteration</a:t>
            </a:r>
          </a:p>
          <a:p>
            <a:pPr lvl="1"/>
            <a:r>
              <a:rPr lang="en-US" dirty="0" smtClean="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Static workflows in the Rational Unified Process</a:t>
            </a:r>
            <a:endParaRPr lang="en-US" dirty="0" smtClean="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gridCol w="5039841"/>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gridCol w="5997984"/>
              </a:tblGrid>
              <a:tr h="370840">
                <a:tc>
                  <a:txBody>
                    <a:bodyPr/>
                    <a:lstStyle/>
                    <a:p>
                      <a:r>
                        <a:rPr lang="en-US" sz="1600" dirty="0" smtClean="0">
                          <a:latin typeface="Arial"/>
                          <a:cs typeface="Arial"/>
                        </a:rPr>
                        <a:t>Workflow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RUP good practice</a:t>
            </a:r>
            <a:endParaRPr lang="en-US"/>
          </a:p>
        </p:txBody>
      </p:sp>
      <p:sp>
        <p:nvSpPr>
          <p:cNvPr id="124931" name="Rectangle 3"/>
          <p:cNvSpPr>
            <a:spLocks noGrp="1" noChangeArrowheads="1"/>
          </p:cNvSpPr>
          <p:nvPr>
            <p:ph type="body" idx="1"/>
          </p:nvPr>
        </p:nvSpPr>
        <p:spPr/>
        <p:txBody>
          <a:bodyPr/>
          <a:lstStyle/>
          <a:p>
            <a:r>
              <a:rPr lang="en-US" dirty="0" smtClean="0"/>
              <a:t>Develop software iteratively</a:t>
            </a:r>
          </a:p>
          <a:p>
            <a:pPr lvl="1"/>
            <a:r>
              <a:rPr lang="en-US" dirty="0" smtClean="0"/>
              <a:t>Plan increments based on customer priorities and deliver highest priority increments first.</a:t>
            </a:r>
          </a:p>
          <a:p>
            <a:r>
              <a:rPr lang="en-US" dirty="0" smtClean="0"/>
              <a:t>Manage requirements</a:t>
            </a:r>
          </a:p>
          <a:p>
            <a:pPr lvl="1"/>
            <a:r>
              <a:rPr lang="en-US" dirty="0" smtClean="0"/>
              <a:t>Explicitly document customer requirements and keep track of changes to these requirements.</a:t>
            </a:r>
          </a:p>
          <a:p>
            <a:r>
              <a:rPr lang="en-US" dirty="0" smtClean="0"/>
              <a:t>Use component-based architectures</a:t>
            </a:r>
          </a:p>
          <a:p>
            <a:pPr lvl="1"/>
            <a:r>
              <a:rPr lang="en-US" dirty="0" smtClean="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good practice</a:t>
            </a:r>
            <a:endParaRPr lang="en-US" dirty="0"/>
          </a:p>
        </p:txBody>
      </p:sp>
      <p:sp>
        <p:nvSpPr>
          <p:cNvPr id="3" name="Content Placeholder 2"/>
          <p:cNvSpPr>
            <a:spLocks noGrp="1"/>
          </p:cNvSpPr>
          <p:nvPr>
            <p:ph idx="1"/>
          </p:nvPr>
        </p:nvSpPr>
        <p:spPr/>
        <p:txBody>
          <a:bodyPr/>
          <a:lstStyle/>
          <a:p>
            <a:r>
              <a:rPr lang="en-US" dirty="0" smtClean="0"/>
              <a:t>Visually model software</a:t>
            </a:r>
          </a:p>
          <a:p>
            <a:pPr lvl="1"/>
            <a:r>
              <a:rPr lang="en-US" dirty="0" smtClean="0"/>
              <a:t>Use graphical UML models to present static and dynamic views of the software.</a:t>
            </a:r>
          </a:p>
          <a:p>
            <a:r>
              <a:rPr lang="en-US" dirty="0" smtClean="0"/>
              <a:t>Verify software quality</a:t>
            </a:r>
          </a:p>
          <a:p>
            <a:pPr lvl="1"/>
            <a:r>
              <a:rPr lang="en-US" dirty="0" smtClean="0"/>
              <a:t>Ensure that the software meet’s organizational quality standards.</a:t>
            </a:r>
          </a:p>
          <a:p>
            <a:r>
              <a:rPr lang="en-US" dirty="0" smtClean="0"/>
              <a:t>Control changes to software</a:t>
            </a:r>
          </a:p>
          <a:p>
            <a:pPr lvl="1"/>
            <a:r>
              <a:rPr lang="en-US" dirty="0" smtClean="0"/>
              <a:t>Manage software changes using a change management system and configuration management tools.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should include activities to cope with change. This may involve a prototyping phase that helps avoid poor decisions on requirements and design. </a:t>
            </a:r>
          </a:p>
          <a:p>
            <a:r>
              <a:rPr lang="en-GB" dirty="0" smtClean="0"/>
              <a:t>Processes may be structured for iterative development and delivery so that changes may be made without disrupting the system as a whole.</a:t>
            </a:r>
          </a:p>
          <a:p>
            <a:r>
              <a:rPr lang="en-GB" dirty="0" smtClean="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9000</TotalTime>
  <Words>3079</Words>
  <Application>Microsoft Office PowerPoint</Application>
  <PresentationFormat>On-screen Show (4:3)</PresentationFormat>
  <Paragraphs>398</Paragraphs>
  <Slides>55</Slides>
  <Notes>4</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Bakare</cp:lastModifiedBy>
  <cp:revision>17</cp:revision>
  <dcterms:created xsi:type="dcterms:W3CDTF">2010-01-06T19:57:16Z</dcterms:created>
  <dcterms:modified xsi:type="dcterms:W3CDTF">2016-12-12T10:41:02Z</dcterms:modified>
</cp:coreProperties>
</file>