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947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2E99316-B890-4F9A-914C-5387F9371AA9}" type="datetimeFigureOut">
              <a:rPr lang="en-GB" smtClean="0"/>
              <a:t>31/05/2022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6F3899-097F-489E-8990-946C31238445}" type="slidenum">
              <a:rPr lang="en-GB" smtClean="0"/>
              <a:t>‹#›</a:t>
            </a:fld>
            <a:endParaRPr lang="en-GB"/>
          </a:p>
        </p:txBody>
      </p:sp>
    </p:spTree>
    <p:extLst>
      <p:ext uri="{BB962C8B-B14F-4D97-AF65-F5344CB8AC3E}">
        <p14:creationId xmlns:p14="http://schemas.microsoft.com/office/powerpoint/2010/main" val="721980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2E99316-B890-4F9A-914C-5387F9371AA9}" type="datetimeFigureOut">
              <a:rPr lang="en-GB" smtClean="0"/>
              <a:t>31/05/2022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6F3899-097F-489E-8990-946C31238445}" type="slidenum">
              <a:rPr lang="en-GB" smtClean="0"/>
              <a:t>‹#›</a:t>
            </a:fld>
            <a:endParaRPr lang="en-GB"/>
          </a:p>
        </p:txBody>
      </p:sp>
    </p:spTree>
    <p:extLst>
      <p:ext uri="{BB962C8B-B14F-4D97-AF65-F5344CB8AC3E}">
        <p14:creationId xmlns:p14="http://schemas.microsoft.com/office/powerpoint/2010/main" val="1125519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2E99316-B890-4F9A-914C-5387F9371AA9}" type="datetimeFigureOut">
              <a:rPr lang="en-GB" smtClean="0"/>
              <a:t>31/05/2022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6F3899-097F-489E-8990-946C31238445}" type="slidenum">
              <a:rPr lang="en-GB" smtClean="0"/>
              <a:t>‹#›</a:t>
            </a:fld>
            <a:endParaRPr lang="en-GB"/>
          </a:p>
        </p:txBody>
      </p:sp>
    </p:spTree>
    <p:extLst>
      <p:ext uri="{BB962C8B-B14F-4D97-AF65-F5344CB8AC3E}">
        <p14:creationId xmlns:p14="http://schemas.microsoft.com/office/powerpoint/2010/main" val="3931643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2E99316-B890-4F9A-914C-5387F9371AA9}" type="datetimeFigureOut">
              <a:rPr lang="en-GB" smtClean="0"/>
              <a:t>31/05/2022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6F3899-097F-489E-8990-946C31238445}" type="slidenum">
              <a:rPr lang="en-GB" smtClean="0"/>
              <a:t>‹#›</a:t>
            </a:fld>
            <a:endParaRPr lang="en-GB"/>
          </a:p>
        </p:txBody>
      </p:sp>
    </p:spTree>
    <p:extLst>
      <p:ext uri="{BB962C8B-B14F-4D97-AF65-F5344CB8AC3E}">
        <p14:creationId xmlns:p14="http://schemas.microsoft.com/office/powerpoint/2010/main" val="2372408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E99316-B890-4F9A-914C-5387F9371AA9}" type="datetimeFigureOut">
              <a:rPr lang="en-GB" smtClean="0"/>
              <a:t>31/05/2022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6F3899-097F-489E-8990-946C31238445}" type="slidenum">
              <a:rPr lang="en-GB" smtClean="0"/>
              <a:t>‹#›</a:t>
            </a:fld>
            <a:endParaRPr lang="en-GB"/>
          </a:p>
        </p:txBody>
      </p:sp>
    </p:spTree>
    <p:extLst>
      <p:ext uri="{BB962C8B-B14F-4D97-AF65-F5344CB8AC3E}">
        <p14:creationId xmlns:p14="http://schemas.microsoft.com/office/powerpoint/2010/main" val="338126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2E99316-B890-4F9A-914C-5387F9371AA9}" type="datetimeFigureOut">
              <a:rPr lang="en-GB" smtClean="0"/>
              <a:t>31/05/2022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6F3899-097F-489E-8990-946C31238445}" type="slidenum">
              <a:rPr lang="en-GB" smtClean="0"/>
              <a:t>‹#›</a:t>
            </a:fld>
            <a:endParaRPr lang="en-GB"/>
          </a:p>
        </p:txBody>
      </p:sp>
    </p:spTree>
    <p:extLst>
      <p:ext uri="{BB962C8B-B14F-4D97-AF65-F5344CB8AC3E}">
        <p14:creationId xmlns:p14="http://schemas.microsoft.com/office/powerpoint/2010/main" val="540272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2E99316-B890-4F9A-914C-5387F9371AA9}" type="datetimeFigureOut">
              <a:rPr lang="en-GB" smtClean="0"/>
              <a:t>31/05/2022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26F3899-097F-489E-8990-946C31238445}" type="slidenum">
              <a:rPr lang="en-GB" smtClean="0"/>
              <a:t>‹#›</a:t>
            </a:fld>
            <a:endParaRPr lang="en-GB"/>
          </a:p>
        </p:txBody>
      </p:sp>
    </p:spTree>
    <p:extLst>
      <p:ext uri="{BB962C8B-B14F-4D97-AF65-F5344CB8AC3E}">
        <p14:creationId xmlns:p14="http://schemas.microsoft.com/office/powerpoint/2010/main" val="643434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2E99316-B890-4F9A-914C-5387F9371AA9}" type="datetimeFigureOut">
              <a:rPr lang="en-GB" smtClean="0"/>
              <a:t>31/05/2022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26F3899-097F-489E-8990-946C31238445}" type="slidenum">
              <a:rPr lang="en-GB" smtClean="0"/>
              <a:t>‹#›</a:t>
            </a:fld>
            <a:endParaRPr lang="en-GB"/>
          </a:p>
        </p:txBody>
      </p:sp>
    </p:spTree>
    <p:extLst>
      <p:ext uri="{BB962C8B-B14F-4D97-AF65-F5344CB8AC3E}">
        <p14:creationId xmlns:p14="http://schemas.microsoft.com/office/powerpoint/2010/main" val="2570555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E99316-B890-4F9A-914C-5387F9371AA9}" type="datetimeFigureOut">
              <a:rPr lang="en-GB" smtClean="0"/>
              <a:t>31/05/2022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26F3899-097F-489E-8990-946C31238445}" type="slidenum">
              <a:rPr lang="en-GB" smtClean="0"/>
              <a:t>‹#›</a:t>
            </a:fld>
            <a:endParaRPr lang="en-GB"/>
          </a:p>
        </p:txBody>
      </p:sp>
    </p:spTree>
    <p:extLst>
      <p:ext uri="{BB962C8B-B14F-4D97-AF65-F5344CB8AC3E}">
        <p14:creationId xmlns:p14="http://schemas.microsoft.com/office/powerpoint/2010/main" val="1932165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E99316-B890-4F9A-914C-5387F9371AA9}" type="datetimeFigureOut">
              <a:rPr lang="en-GB" smtClean="0"/>
              <a:t>31/05/2022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6F3899-097F-489E-8990-946C31238445}" type="slidenum">
              <a:rPr lang="en-GB" smtClean="0"/>
              <a:t>‹#›</a:t>
            </a:fld>
            <a:endParaRPr lang="en-GB"/>
          </a:p>
        </p:txBody>
      </p:sp>
    </p:spTree>
    <p:extLst>
      <p:ext uri="{BB962C8B-B14F-4D97-AF65-F5344CB8AC3E}">
        <p14:creationId xmlns:p14="http://schemas.microsoft.com/office/powerpoint/2010/main" val="1083887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E99316-B890-4F9A-914C-5387F9371AA9}" type="datetimeFigureOut">
              <a:rPr lang="en-GB" smtClean="0"/>
              <a:t>31/05/2022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6F3899-097F-489E-8990-946C31238445}" type="slidenum">
              <a:rPr lang="en-GB" smtClean="0"/>
              <a:t>‹#›</a:t>
            </a:fld>
            <a:endParaRPr lang="en-GB"/>
          </a:p>
        </p:txBody>
      </p:sp>
    </p:spTree>
    <p:extLst>
      <p:ext uri="{BB962C8B-B14F-4D97-AF65-F5344CB8AC3E}">
        <p14:creationId xmlns:p14="http://schemas.microsoft.com/office/powerpoint/2010/main" val="4132725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E99316-B890-4F9A-914C-5387F9371AA9}" type="datetimeFigureOut">
              <a:rPr lang="en-GB" smtClean="0"/>
              <a:t>31/05/2022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F3899-097F-489E-8990-946C31238445}" type="slidenum">
              <a:rPr lang="en-GB" smtClean="0"/>
              <a:t>‹#›</a:t>
            </a:fld>
            <a:endParaRPr lang="en-GB"/>
          </a:p>
        </p:txBody>
      </p:sp>
    </p:spTree>
    <p:extLst>
      <p:ext uri="{BB962C8B-B14F-4D97-AF65-F5344CB8AC3E}">
        <p14:creationId xmlns:p14="http://schemas.microsoft.com/office/powerpoint/2010/main" val="2041281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Development Issues</a:t>
            </a:r>
            <a:endParaRPr lang="en-US" dirty="0"/>
          </a:p>
        </p:txBody>
      </p:sp>
      <p:sp>
        <p:nvSpPr>
          <p:cNvPr id="3" name="Subtitle 2"/>
          <p:cNvSpPr>
            <a:spLocks noGrp="1"/>
          </p:cNvSpPr>
          <p:nvPr>
            <p:ph type="subTitle" idx="1"/>
          </p:nvPr>
        </p:nvSpPr>
        <p:spPr/>
        <p:txBody>
          <a:bodyPr/>
          <a:lstStyle/>
          <a:p>
            <a:r>
              <a:rPr lang="en-US" smtClean="0"/>
              <a:t>CMP 416-IB</a:t>
            </a:r>
            <a:endParaRPr lang="en-US" dirty="0"/>
          </a:p>
        </p:txBody>
      </p:sp>
    </p:spTree>
    <p:extLst>
      <p:ext uri="{BB962C8B-B14F-4D97-AF65-F5344CB8AC3E}">
        <p14:creationId xmlns:p14="http://schemas.microsoft.com/office/powerpoint/2010/main" val="948605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38200"/>
            <a:ext cx="8229600" cy="5486400"/>
          </a:xfrm>
        </p:spPr>
        <p:txBody>
          <a:bodyPr/>
          <a:lstStyle/>
          <a:p>
            <a:pPr>
              <a:buNone/>
            </a:pPr>
            <a:r>
              <a:rPr lang="en-US" b="1" dirty="0" smtClean="0"/>
              <a:t>Diversity and magnitude of users</a:t>
            </a:r>
          </a:p>
          <a:p>
            <a:r>
              <a:rPr lang="en-US" dirty="0" smtClean="0"/>
              <a:t>There are many different types of users - for instance in ability, experience, culture and age. Numbers are also unpredictable - will the application work as well with a large number of users as it does with a small number?</a:t>
            </a:r>
          </a:p>
          <a:p>
            <a:pPr>
              <a:buNone/>
            </a:pPr>
            <a:r>
              <a:rPr lang="en-US" dirty="0" smtClean="0"/>
              <a:t>    </a:t>
            </a:r>
          </a:p>
          <a:p>
            <a:pPr>
              <a:buNone/>
            </a:pPr>
            <a:r>
              <a:rPr lang="en-US" dirty="0" smtClean="0"/>
              <a:t>    Note that Users will only use the system if it delivers what they want, how they want it, and when they want it.</a:t>
            </a:r>
            <a:endParaRPr lang="en-US" dirty="0"/>
          </a:p>
        </p:txBody>
      </p:sp>
    </p:spTree>
    <p:extLst>
      <p:ext uri="{BB962C8B-B14F-4D97-AF65-F5344CB8AC3E}">
        <p14:creationId xmlns:p14="http://schemas.microsoft.com/office/powerpoint/2010/main" val="4294697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Development Characteristics</a:t>
            </a:r>
            <a:br>
              <a:rPr lang="en-US" b="1" dirty="0" smtClean="0"/>
            </a:br>
            <a:endParaRPr lang="en-US" dirty="0"/>
          </a:p>
        </p:txBody>
      </p:sp>
      <p:sp>
        <p:nvSpPr>
          <p:cNvPr id="3" name="Content Placeholder 2"/>
          <p:cNvSpPr>
            <a:spLocks noGrp="1"/>
          </p:cNvSpPr>
          <p:nvPr>
            <p:ph idx="1"/>
          </p:nvPr>
        </p:nvSpPr>
        <p:spPr>
          <a:xfrm>
            <a:off x="1981200" y="1447800"/>
            <a:ext cx="8229600" cy="4876800"/>
          </a:xfrm>
        </p:spPr>
        <p:txBody>
          <a:bodyPr>
            <a:normAutofit lnSpcReduction="10000"/>
          </a:bodyPr>
          <a:lstStyle/>
          <a:p>
            <a:r>
              <a:rPr lang="en-US" dirty="0" smtClean="0"/>
              <a:t>The way the application is developed can again be split into three dimensions:</a:t>
            </a:r>
          </a:p>
          <a:p>
            <a:pPr>
              <a:buNone/>
            </a:pPr>
            <a:r>
              <a:rPr lang="en-US" b="1" dirty="0" smtClean="0"/>
              <a:t>Development team</a:t>
            </a:r>
          </a:p>
          <a:p>
            <a:pPr>
              <a:buNone/>
            </a:pPr>
            <a:r>
              <a:rPr lang="en-US" dirty="0" smtClean="0"/>
              <a:t>    The people contributing to the development have an effect on it - the team must be multi-disciplinary -involving not just programmers and analysts, but authors, publishers, designers and marketers. Team members are often younger than conventional teams - they are often less willing to stick to conventions and more inclined to apply new, immature technologies. There is also often involvement of open source communities.</a:t>
            </a:r>
            <a:endParaRPr lang="en-US" dirty="0"/>
          </a:p>
        </p:txBody>
      </p:sp>
    </p:spTree>
    <p:extLst>
      <p:ext uri="{BB962C8B-B14F-4D97-AF65-F5344CB8AC3E}">
        <p14:creationId xmlns:p14="http://schemas.microsoft.com/office/powerpoint/2010/main" val="6292610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14400"/>
            <a:ext cx="8229600" cy="5410200"/>
          </a:xfrm>
        </p:spPr>
        <p:txBody>
          <a:bodyPr/>
          <a:lstStyle/>
          <a:p>
            <a:r>
              <a:rPr lang="en-US" b="1" dirty="0" smtClean="0"/>
              <a:t>Development environment</a:t>
            </a:r>
          </a:p>
          <a:p>
            <a:pPr>
              <a:buNone/>
            </a:pPr>
            <a:endParaRPr lang="en-US" b="1" dirty="0" smtClean="0"/>
          </a:p>
          <a:p>
            <a:r>
              <a:rPr lang="en-US" dirty="0" smtClean="0"/>
              <a:t>The technical infrastructure is very varied and volatile, with constant changes. Because of time-to market pressures, the infrastructure components often immature, and lack stability, reliability and even the desired functionality. There may also be the need to integrate into legacy systems, which may not be well-documented or supported.</a:t>
            </a:r>
            <a:endParaRPr lang="en-US" dirty="0"/>
          </a:p>
        </p:txBody>
      </p:sp>
    </p:spTree>
    <p:extLst>
      <p:ext uri="{BB962C8B-B14F-4D97-AF65-F5344CB8AC3E}">
        <p14:creationId xmlns:p14="http://schemas.microsoft.com/office/powerpoint/2010/main" val="1279324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2000"/>
            <a:ext cx="8229600" cy="5562600"/>
          </a:xfrm>
        </p:spPr>
        <p:txBody>
          <a:bodyPr/>
          <a:lstStyle/>
          <a:p>
            <a:endParaRPr lang="en-US" b="1" dirty="0" smtClean="0"/>
          </a:p>
          <a:p>
            <a:r>
              <a:rPr lang="en-US" b="1" dirty="0" smtClean="0"/>
              <a:t>Development Process</a:t>
            </a:r>
          </a:p>
          <a:p>
            <a:pPr>
              <a:buNone/>
            </a:pPr>
            <a:endParaRPr lang="en-US" b="1" dirty="0" smtClean="0"/>
          </a:p>
          <a:p>
            <a:pPr>
              <a:buNone/>
            </a:pPr>
            <a:r>
              <a:rPr lang="en-US" dirty="0" smtClean="0"/>
              <a:t>   This is characterized by frequent changes and adjustments, caused by rapid technological developments, fast changing trends, volatile requirements, against short and rigid schedules.</a:t>
            </a:r>
            <a:endParaRPr lang="en-US" dirty="0"/>
          </a:p>
        </p:txBody>
      </p:sp>
    </p:spTree>
    <p:extLst>
      <p:ext uri="{BB962C8B-B14F-4D97-AF65-F5344CB8AC3E}">
        <p14:creationId xmlns:p14="http://schemas.microsoft.com/office/powerpoint/2010/main" val="804783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1143000"/>
          </a:xfrm>
        </p:spPr>
        <p:txBody>
          <a:bodyPr>
            <a:normAutofit/>
          </a:bodyPr>
          <a:lstStyle/>
          <a:p>
            <a:r>
              <a:rPr lang="en-US" sz="4000" b="1" dirty="0"/>
              <a:t>Evolution Characteristics</a:t>
            </a:r>
            <a:endParaRPr lang="en-US" sz="4000" dirty="0"/>
          </a:p>
        </p:txBody>
      </p:sp>
      <p:sp>
        <p:nvSpPr>
          <p:cNvPr id="3" name="Content Placeholder 2"/>
          <p:cNvSpPr>
            <a:spLocks noGrp="1"/>
          </p:cNvSpPr>
          <p:nvPr>
            <p:ph idx="1"/>
          </p:nvPr>
        </p:nvSpPr>
        <p:spPr>
          <a:xfrm>
            <a:off x="1981200" y="1447800"/>
            <a:ext cx="8229600" cy="4876800"/>
          </a:xfrm>
        </p:spPr>
        <p:txBody>
          <a:bodyPr>
            <a:normAutofit lnSpcReduction="10000"/>
          </a:bodyPr>
          <a:lstStyle/>
          <a:p>
            <a:pPr>
              <a:buNone/>
            </a:pPr>
            <a:r>
              <a:rPr lang="en-US" dirty="0" smtClean="0"/>
              <a:t>Traditionally, software development methodologies have taken an approach which sets down the requirements of the system - how it will work and what it will do - at the start and builds to that specification. The product is then put into live operation, where it is maintained, and altered only to correct errors and to add enhancements.</a:t>
            </a:r>
          </a:p>
          <a:p>
            <a:endParaRPr lang="en-US" dirty="0" smtClean="0"/>
          </a:p>
          <a:p>
            <a:r>
              <a:rPr lang="en-US" dirty="0" smtClean="0"/>
              <a:t>How the product will change in the future is not usually considered in traditional software development -however, it is emerging as an extremely important aspect of web application development</a:t>
            </a:r>
            <a:endParaRPr lang="en-US" dirty="0"/>
          </a:p>
        </p:txBody>
      </p:sp>
    </p:spTree>
    <p:extLst>
      <p:ext uri="{BB962C8B-B14F-4D97-AF65-F5344CB8AC3E}">
        <p14:creationId xmlns:p14="http://schemas.microsoft.com/office/powerpoint/2010/main" val="621347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Web applications typically require frequent changes </a:t>
            </a:r>
            <a:r>
              <a:rPr lang="en-US" dirty="0" err="1" smtClean="0"/>
              <a:t>andare</a:t>
            </a:r>
            <a:r>
              <a:rPr lang="en-US" dirty="0" smtClean="0"/>
              <a:t> usually in a state of permanent evolution.</a:t>
            </a:r>
          </a:p>
          <a:p>
            <a:pPr>
              <a:buNone/>
            </a:pPr>
            <a:r>
              <a:rPr lang="en-US" dirty="0" smtClean="0"/>
              <a:t>This is driven both by changing technology.</a:t>
            </a:r>
            <a:endParaRPr lang="en-US" dirty="0"/>
          </a:p>
        </p:txBody>
      </p:sp>
    </p:spTree>
    <p:extLst>
      <p:ext uri="{BB962C8B-B14F-4D97-AF65-F5344CB8AC3E}">
        <p14:creationId xmlns:p14="http://schemas.microsoft.com/office/powerpoint/2010/main" val="33930505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0"/>
            <a:ext cx="8229600" cy="6096000"/>
          </a:xfrm>
        </p:spPr>
        <p:txBody>
          <a:bodyPr/>
          <a:lstStyle/>
          <a:p>
            <a:r>
              <a:rPr lang="en-US" dirty="0" smtClean="0"/>
              <a:t>Lets refer back to our question.</a:t>
            </a:r>
          </a:p>
          <a:p>
            <a:r>
              <a:rPr lang="en-US" dirty="0" smtClean="0"/>
              <a:t>It is clear that web developers </a:t>
            </a:r>
          </a:p>
          <a:p>
            <a:r>
              <a:rPr lang="en-US" dirty="0" smtClean="0"/>
              <a:t>Web developers can clearly learn from the mistakes and solutions of earlier developers, but web</a:t>
            </a:r>
          </a:p>
          <a:p>
            <a:r>
              <a:rPr lang="en-US" dirty="0" smtClean="0"/>
              <a:t>applications also have some specific characteristics not found in conventional system</a:t>
            </a:r>
          </a:p>
          <a:p>
            <a:r>
              <a:rPr lang="en-US" dirty="0" smtClean="0"/>
              <a:t>Just as software engineering emerged as a discipline in its own right for conventional software systems, so Web engineering is emerging as a separate discipline, with its own tools and procedures</a:t>
            </a:r>
            <a:endParaRPr lang="en-US" dirty="0"/>
          </a:p>
        </p:txBody>
      </p:sp>
    </p:spTree>
    <p:extLst>
      <p:ext uri="{BB962C8B-B14F-4D97-AF65-F5344CB8AC3E}">
        <p14:creationId xmlns:p14="http://schemas.microsoft.com/office/powerpoint/2010/main" val="12690354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note</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2133600" y="1905000"/>
            <a:ext cx="8153400" cy="4648200"/>
          </a:xfrm>
          <a:prstGeom prst="rect">
            <a:avLst/>
          </a:prstGeom>
          <a:noFill/>
          <a:ln w="9525">
            <a:noFill/>
            <a:miter lim="800000"/>
            <a:headEnd/>
            <a:tailEnd/>
          </a:ln>
          <a:effectLst/>
        </p:spPr>
      </p:pic>
    </p:spTree>
    <p:extLst>
      <p:ext uri="{BB962C8B-B14F-4D97-AF65-F5344CB8AC3E}">
        <p14:creationId xmlns:p14="http://schemas.microsoft.com/office/powerpoint/2010/main" val="1499111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a:t>
            </a:r>
            <a:endParaRPr lang="en-GB" dirty="0"/>
          </a:p>
        </p:txBody>
      </p:sp>
      <p:sp>
        <p:nvSpPr>
          <p:cNvPr id="3" name="Content Placeholder 2"/>
          <p:cNvSpPr>
            <a:spLocks noGrp="1"/>
          </p:cNvSpPr>
          <p:nvPr>
            <p:ph idx="1"/>
          </p:nvPr>
        </p:nvSpPr>
        <p:spPr/>
        <p:txBody>
          <a:bodyPr/>
          <a:lstStyle/>
          <a:p>
            <a:r>
              <a:rPr lang="en-GB" dirty="0" smtClean="0"/>
              <a:t>Study characteristics of web and </a:t>
            </a:r>
            <a:r>
              <a:rPr lang="en-GB" smtClean="0"/>
              <a:t>its challenges</a:t>
            </a:r>
            <a:endParaRPr lang="en-GB" dirty="0"/>
          </a:p>
        </p:txBody>
      </p:sp>
    </p:spTree>
    <p:extLst>
      <p:ext uri="{BB962C8B-B14F-4D97-AF65-F5344CB8AC3E}">
        <p14:creationId xmlns:p14="http://schemas.microsoft.com/office/powerpoint/2010/main" val="34723085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
            <a:ext cx="8229600" cy="1008888"/>
          </a:xfrm>
        </p:spPr>
        <p:txBody>
          <a:bodyPr>
            <a:normAutofit fontScale="90000"/>
          </a:bodyPr>
          <a:lstStyle/>
          <a:p>
            <a:r>
              <a:rPr lang="en-US" sz="3600" b="1" dirty="0"/>
              <a:t>The Nature of Web Development</a:t>
            </a:r>
            <a:r>
              <a:rPr lang="en-US" sz="3600" dirty="0"/>
              <a:t/>
            </a:r>
            <a:br>
              <a:rPr lang="en-US" sz="3600" dirty="0"/>
            </a:br>
            <a:r>
              <a:rPr lang="en-US" sz="3600" dirty="0"/>
              <a:t>Characteristics of Web Development</a:t>
            </a:r>
          </a:p>
        </p:txBody>
      </p:sp>
      <p:sp>
        <p:nvSpPr>
          <p:cNvPr id="3" name="Content Placeholder 2"/>
          <p:cNvSpPr>
            <a:spLocks noGrp="1"/>
          </p:cNvSpPr>
          <p:nvPr>
            <p:ph idx="1"/>
          </p:nvPr>
        </p:nvSpPr>
        <p:spPr>
          <a:xfrm>
            <a:off x="1981200" y="1295400"/>
            <a:ext cx="8229600" cy="5029200"/>
          </a:xfrm>
        </p:spPr>
        <p:txBody>
          <a:bodyPr/>
          <a:lstStyle/>
          <a:p>
            <a:endParaRPr lang="en-US" dirty="0" smtClean="0"/>
          </a:p>
          <a:p>
            <a:r>
              <a:rPr lang="en-US" dirty="0" smtClean="0"/>
              <a:t>Research by </a:t>
            </a:r>
            <a:r>
              <a:rPr lang="en-US" dirty="0" err="1" smtClean="0"/>
              <a:t>Kappel</a:t>
            </a:r>
            <a:r>
              <a:rPr lang="en-US" dirty="0" smtClean="0"/>
              <a:t> et al (2004), seeks to answer the question.</a:t>
            </a:r>
          </a:p>
          <a:p>
            <a:r>
              <a:rPr lang="en-US" dirty="0" smtClean="0"/>
              <a:t>The researcher suggested that  web application development has four key characteristics:</a:t>
            </a:r>
          </a:p>
          <a:p>
            <a:r>
              <a:rPr lang="en-US" i="1" dirty="0" smtClean="0"/>
              <a:t>software product itself, </a:t>
            </a:r>
          </a:p>
          <a:p>
            <a:r>
              <a:rPr lang="en-US" i="1" dirty="0" smtClean="0"/>
              <a:t>its development,</a:t>
            </a:r>
          </a:p>
          <a:p>
            <a:r>
              <a:rPr lang="en-US" i="1" dirty="0" smtClean="0"/>
              <a:t> its use and </a:t>
            </a:r>
          </a:p>
          <a:p>
            <a:r>
              <a:rPr lang="en-US" i="1" dirty="0" smtClean="0"/>
              <a:t>its evolution.</a:t>
            </a:r>
            <a:endParaRPr lang="en-US" dirty="0" smtClean="0"/>
          </a:p>
          <a:p>
            <a:pPr>
              <a:buNone/>
            </a:pPr>
            <a:endParaRPr lang="en-US" dirty="0"/>
          </a:p>
        </p:txBody>
      </p:sp>
    </p:spTree>
    <p:extLst>
      <p:ext uri="{BB962C8B-B14F-4D97-AF65-F5344CB8AC3E}">
        <p14:creationId xmlns:p14="http://schemas.microsoft.com/office/powerpoint/2010/main" val="15975255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a:t>
            </a:r>
            <a:r>
              <a:rPr lang="en-US" dirty="0" err="1" smtClean="0"/>
              <a:t>xteristics</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509963" y="2520156"/>
            <a:ext cx="5172075" cy="3219450"/>
          </a:xfrm>
          <a:prstGeom prst="rect">
            <a:avLst/>
          </a:prstGeom>
          <a:noFill/>
          <a:ln w="9525">
            <a:noFill/>
            <a:miter lim="800000"/>
            <a:headEnd/>
            <a:tailEnd/>
          </a:ln>
          <a:effectLst/>
        </p:spPr>
      </p:pic>
    </p:spTree>
    <p:extLst>
      <p:ext uri="{BB962C8B-B14F-4D97-AF65-F5344CB8AC3E}">
        <p14:creationId xmlns:p14="http://schemas.microsoft.com/office/powerpoint/2010/main" val="3294864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57200"/>
            <a:ext cx="8229600" cy="914400"/>
          </a:xfrm>
        </p:spPr>
        <p:txBody>
          <a:bodyPr/>
          <a:lstStyle/>
          <a:p>
            <a:r>
              <a:rPr lang="en-US" dirty="0" smtClean="0"/>
              <a:t>Product characteristics</a:t>
            </a:r>
            <a:endParaRPr lang="en-US" dirty="0"/>
          </a:p>
        </p:txBody>
      </p:sp>
      <p:sp>
        <p:nvSpPr>
          <p:cNvPr id="3" name="Content Placeholder 2"/>
          <p:cNvSpPr>
            <a:spLocks noGrp="1"/>
          </p:cNvSpPr>
          <p:nvPr>
            <p:ph idx="1"/>
          </p:nvPr>
        </p:nvSpPr>
        <p:spPr>
          <a:xfrm>
            <a:off x="1981200" y="1371600"/>
            <a:ext cx="8229600" cy="4953000"/>
          </a:xfrm>
        </p:spPr>
        <p:txBody>
          <a:bodyPr>
            <a:normAutofit fontScale="92500" lnSpcReduction="10000"/>
          </a:bodyPr>
          <a:lstStyle/>
          <a:p>
            <a:pPr>
              <a:buNone/>
            </a:pPr>
            <a:r>
              <a:rPr lang="en-US" dirty="0" smtClean="0"/>
              <a:t>This relates to the software product itself and can be split into three components:</a:t>
            </a:r>
          </a:p>
          <a:p>
            <a:pPr marL="514350" indent="-514350">
              <a:buNone/>
            </a:pPr>
            <a:r>
              <a:rPr lang="en-US" dirty="0" smtClean="0"/>
              <a:t>Content:</a:t>
            </a:r>
          </a:p>
          <a:p>
            <a:r>
              <a:rPr lang="en-US" dirty="0" smtClean="0"/>
              <a:t>The Web is essentially content-driven - it started life as an information medium. The content may be structured (databases), semi-structured or unstructured (text-based and multi-media information). The content, however, is often dynamic and needs to be continually updated, and there is almost always a pressure to get the information to market very quickly.  Web audiences, on the other hand, demand a high quality of content - they expect content to be accurate and up to date.</a:t>
            </a:r>
          </a:p>
          <a:p>
            <a:r>
              <a:rPr lang="en-US" dirty="0" smtClean="0"/>
              <a:t>So we end up with a complex engineering problem, but one which also relies on high-quality content authors.</a:t>
            </a:r>
            <a:endParaRPr lang="en-US" dirty="0"/>
          </a:p>
        </p:txBody>
      </p:sp>
    </p:spTree>
    <p:extLst>
      <p:ext uri="{BB962C8B-B14F-4D97-AF65-F5344CB8AC3E}">
        <p14:creationId xmlns:p14="http://schemas.microsoft.com/office/powerpoint/2010/main" val="5884444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38200"/>
            <a:ext cx="8229600" cy="5486400"/>
          </a:xfrm>
        </p:spPr>
        <p:txBody>
          <a:bodyPr>
            <a:normAutofit fontScale="92500" lnSpcReduction="10000"/>
          </a:bodyPr>
          <a:lstStyle/>
          <a:p>
            <a:r>
              <a:rPr lang="en-US" b="1" dirty="0" smtClean="0"/>
              <a:t>Hypertext</a:t>
            </a:r>
          </a:p>
          <a:p>
            <a:pPr>
              <a:buNone/>
            </a:pPr>
            <a:r>
              <a:rPr lang="en-US" dirty="0" smtClean="0"/>
              <a:t>Hypertext is the fundamental language of the Web. It provides for a new way of structuring information,</a:t>
            </a:r>
          </a:p>
          <a:p>
            <a:pPr>
              <a:buNone/>
            </a:pPr>
            <a:r>
              <a:rPr lang="en-US" dirty="0" smtClean="0"/>
              <a:t>    and new ways of accessing information.</a:t>
            </a:r>
          </a:p>
          <a:p>
            <a:pPr>
              <a:buNone/>
            </a:pPr>
            <a:endParaRPr lang="en-US" dirty="0" smtClean="0"/>
          </a:p>
          <a:p>
            <a:r>
              <a:rPr lang="en-US" dirty="0" smtClean="0"/>
              <a:t>This brings its own problems: whereas a book generally provides a linear presentation of information (it starts at the beginning and ideas are presented one after the other), the websites allow a completely non-linear approach, where users can browse for, search for and click on whatever they want, in any order. This can lead to problems of disorientation ("</a:t>
            </a:r>
            <a:r>
              <a:rPr lang="en-US" i="1" dirty="0" smtClean="0"/>
              <a:t>where am I?") and cognitive overload ("too much</a:t>
            </a:r>
          </a:p>
          <a:p>
            <a:pPr>
              <a:buNone/>
            </a:pPr>
            <a:r>
              <a:rPr lang="en-US" i="1" dirty="0" smtClean="0"/>
              <a:t>     information!").</a:t>
            </a:r>
            <a:endParaRPr lang="en-US" dirty="0"/>
          </a:p>
        </p:txBody>
      </p:sp>
    </p:spTree>
    <p:extLst>
      <p:ext uri="{BB962C8B-B14F-4D97-AF65-F5344CB8AC3E}">
        <p14:creationId xmlns:p14="http://schemas.microsoft.com/office/powerpoint/2010/main" val="19133898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Presentation</a:t>
            </a:r>
          </a:p>
          <a:p>
            <a:pPr>
              <a:buNone/>
            </a:pPr>
            <a:r>
              <a:rPr lang="en-US" dirty="0" smtClean="0"/>
              <a:t>    Presentation - look and feel - is key to web applications. Conventional software systems often have a standardized approach to the presentation of the material. Web designs allow more freedom in</a:t>
            </a:r>
          </a:p>
          <a:p>
            <a:pPr>
              <a:buNone/>
            </a:pPr>
            <a:r>
              <a:rPr lang="en-US" dirty="0" smtClean="0"/>
              <a:t>    presentation, but they are subject to pressure for frequent changes from users, in keeping with current</a:t>
            </a:r>
          </a:p>
          <a:p>
            <a:pPr>
              <a:buNone/>
            </a:pPr>
            <a:r>
              <a:rPr lang="en-US" dirty="0" smtClean="0"/>
              <a:t>    trends and fashions.</a:t>
            </a:r>
            <a:endParaRPr lang="en-US" dirty="0"/>
          </a:p>
        </p:txBody>
      </p:sp>
    </p:spTree>
    <p:extLst>
      <p:ext uri="{BB962C8B-B14F-4D97-AF65-F5344CB8AC3E}">
        <p14:creationId xmlns:p14="http://schemas.microsoft.com/office/powerpoint/2010/main" val="2690407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Usage Characteristics</a:t>
            </a:r>
            <a:endParaRPr lang="en-US" sz="4000" dirty="0"/>
          </a:p>
        </p:txBody>
      </p:sp>
      <p:sp>
        <p:nvSpPr>
          <p:cNvPr id="3" name="Content Placeholder 2"/>
          <p:cNvSpPr>
            <a:spLocks noGrp="1"/>
          </p:cNvSpPr>
          <p:nvPr>
            <p:ph idx="1"/>
          </p:nvPr>
        </p:nvSpPr>
        <p:spPr/>
        <p:txBody>
          <a:bodyPr/>
          <a:lstStyle/>
          <a:p>
            <a:pPr>
              <a:buNone/>
            </a:pPr>
            <a:r>
              <a:rPr lang="en-US" dirty="0" smtClean="0"/>
              <a:t>How the web application is used can also be split into three components</a:t>
            </a:r>
          </a:p>
          <a:p>
            <a:r>
              <a:rPr lang="en-US" b="1" dirty="0" smtClean="0"/>
              <a:t>Context</a:t>
            </a:r>
          </a:p>
          <a:p>
            <a:pPr>
              <a:buNone/>
            </a:pPr>
            <a:r>
              <a:rPr lang="en-US" dirty="0" smtClean="0"/>
              <a:t>Where and how users access web application varies widely and cannot be predicted - users often choose the time and location to suit themselves. This is increased with the rise of mobile computing.</a:t>
            </a:r>
          </a:p>
          <a:p>
            <a:pPr>
              <a:buNone/>
            </a:pPr>
            <a:r>
              <a:rPr lang="en-US" dirty="0" smtClean="0"/>
              <a:t>    They demand immediate and permanent availability: 24 hours a day, 7 days a week.</a:t>
            </a:r>
          </a:p>
          <a:p>
            <a:pPr>
              <a:buNone/>
            </a:pPr>
            <a:endParaRPr lang="en-US" dirty="0"/>
          </a:p>
        </p:txBody>
      </p:sp>
    </p:spTree>
    <p:extLst>
      <p:ext uri="{BB962C8B-B14F-4D97-AF65-F5344CB8AC3E}">
        <p14:creationId xmlns:p14="http://schemas.microsoft.com/office/powerpoint/2010/main" val="38174764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2000"/>
            <a:ext cx="8229600" cy="5562600"/>
          </a:xfrm>
        </p:spPr>
        <p:txBody>
          <a:bodyPr>
            <a:normAutofit lnSpcReduction="10000"/>
          </a:bodyPr>
          <a:lstStyle/>
          <a:p>
            <a:r>
              <a:rPr lang="en-US" b="1" dirty="0" smtClean="0"/>
              <a:t>Technical infrastructure</a:t>
            </a:r>
          </a:p>
          <a:p>
            <a:r>
              <a:rPr lang="en-US" dirty="0" smtClean="0"/>
              <a:t>The actual hardware and software systems being used to access the web are unpredictable - there is a multitude of end-user devices (PCs, Macs, mobile devices and more), running a multitude of software -operating systems, browsers and more. The network system being used for access, its type, speed, reliability, is another variable. All these combine to affect the quality of service.</a:t>
            </a:r>
          </a:p>
          <a:p>
            <a:r>
              <a:rPr lang="en-US" dirty="0" smtClean="0"/>
              <a:t>And then, the final representation of the web application - how the user actually looks at the application - is outside the developer's control, because users may choose not to display certain components, such as pictures,. They may also override style settings to suit their own preference</a:t>
            </a:r>
            <a:endParaRPr lang="en-US" dirty="0"/>
          </a:p>
        </p:txBody>
      </p:sp>
    </p:spTree>
    <p:extLst>
      <p:ext uri="{BB962C8B-B14F-4D97-AF65-F5344CB8AC3E}">
        <p14:creationId xmlns:p14="http://schemas.microsoft.com/office/powerpoint/2010/main" val="27389087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998</Words>
  <Application>Microsoft Office PowerPoint</Application>
  <PresentationFormat>Widescreen</PresentationFormat>
  <Paragraphs>63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Web Development Issues</vt:lpstr>
      <vt:lpstr>objective</vt:lpstr>
      <vt:lpstr>The Nature of Web Development Characteristics of Web Development</vt:lpstr>
      <vt:lpstr>Web Application xteristics</vt:lpstr>
      <vt:lpstr>Product characteristics</vt:lpstr>
      <vt:lpstr>PowerPoint Presentation</vt:lpstr>
      <vt:lpstr>PowerPoint Presentation</vt:lpstr>
      <vt:lpstr>Usage Characteristics</vt:lpstr>
      <vt:lpstr>PowerPoint Presentation</vt:lpstr>
      <vt:lpstr>PowerPoint Presentation</vt:lpstr>
      <vt:lpstr> Development Characteristics </vt:lpstr>
      <vt:lpstr>PowerPoint Presentation</vt:lpstr>
      <vt:lpstr>PowerPoint Presentation</vt:lpstr>
      <vt:lpstr>Evolution Characteristics</vt:lpstr>
      <vt:lpstr>PowerPoint Presentation</vt:lpstr>
      <vt:lpstr>PowerPoint Presentation</vt:lpstr>
      <vt:lpstr>Final note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 Bijik</dc:creator>
  <cp:lastModifiedBy>Anne Bijik</cp:lastModifiedBy>
  <cp:revision>5</cp:revision>
  <cp:lastPrinted>2022-05-31T11:57:42Z</cp:lastPrinted>
  <dcterms:created xsi:type="dcterms:W3CDTF">2020-05-07T10:10:15Z</dcterms:created>
  <dcterms:modified xsi:type="dcterms:W3CDTF">2022-05-31T12:45:48Z</dcterms:modified>
</cp:coreProperties>
</file>