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7" d="100"/>
          <a:sy n="67"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44E64-2147-4771-90AD-F63FA72D2F83}" type="datetimeFigureOut">
              <a:rPr lang="en-GB" smtClean="0"/>
              <a:t>17/05/2020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67B9-3D8E-435B-A483-5F403B0A67C0}" type="slidenum">
              <a:rPr lang="en-GB" smtClean="0"/>
              <a:t>‹#›</a:t>
            </a:fld>
            <a:endParaRPr lang="en-GB"/>
          </a:p>
        </p:txBody>
      </p:sp>
    </p:spTree>
    <p:extLst>
      <p:ext uri="{BB962C8B-B14F-4D97-AF65-F5344CB8AC3E}">
        <p14:creationId xmlns:p14="http://schemas.microsoft.com/office/powerpoint/2010/main" val="1471465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CE24A8A-CCD4-4F74-B982-A5EED3818A71}"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138088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F8ACC-1C71-4B1E-900F-245251AB693F}"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43907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57EAF56-6D60-4FB8-98A6-C50B832D85DF}"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4019911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CE24A8A-CCD4-4F74-B982-A5EED3818A71}" type="datetime1">
              <a:rPr lang="en-GB" smtClean="0"/>
              <a:t>17/05/2020</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FA934F5B-747A-4E9C-98B7-B6568476CA71}"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448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87438-358E-41EC-AC0D-A82875FD5768}"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2700081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F90E78-5AE5-4B50-B4C7-41CD3BB9F642}"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950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82914E-7B4A-4ED7-87FA-069065C70F77}" type="datetime1">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497865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6F7EB5-9771-4D99-A848-3F42AAF6DA33}" type="datetime1">
              <a:rPr lang="en-GB" smtClean="0"/>
              <a:t>17/05/2020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934F5B-747A-4E9C-98B7-B6568476CA71}"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087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14D70F-AC0F-4F82-904C-271ED755CA18}" type="datetime1">
              <a:rPr lang="en-GB" smtClean="0"/>
              <a:t>17/05/2020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934F5B-747A-4E9C-98B7-B6568476CA71}"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59635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1BB72-8BBE-4D29-9731-00E2F58BDD8D}" type="datetime1">
              <a:rPr lang="en-GB" smtClean="0"/>
              <a:t>17/05/2020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129406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E20A3-51A8-4D18-A4DF-DA022D7D1E4E}" type="datetime1">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934F5B-747A-4E9C-98B7-B6568476CA71}"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3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C87438-358E-41EC-AC0D-A82875FD5768}"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3571661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ED80F9-9015-4BAA-ADDD-E6EC8C67837E}" type="datetime1">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4204635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055D55-6046-4831-8DAF-7791A5615283}" type="datetime1">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164646526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055D55-6046-4831-8DAF-7791A5615283}"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482183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055D55-6046-4831-8DAF-7791A5615283}"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125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055D55-6046-4831-8DAF-7791A5615283}"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6677139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055D55-6046-4831-8DAF-7791A5615283}"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48241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055D55-6046-4831-8DAF-7791A5615283}"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1430797"/>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6F8ACC-1C71-4B1E-900F-245251AB693F}"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85429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7EAF56-6D60-4FB8-98A6-C50B832D85DF}"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130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F90E78-5AE5-4B50-B4C7-41CD3BB9F642}" type="datetime1">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383777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82914E-7B4A-4ED7-87FA-069065C70F77}" type="datetime1">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295815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D6F7EB5-9771-4D99-A848-3F42AAF6DA33}" type="datetime1">
              <a:rPr lang="en-GB" smtClean="0"/>
              <a:t>17/05/2020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425277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914D70F-AC0F-4F82-904C-271ED755CA18}" type="datetime1">
              <a:rPr lang="en-GB" smtClean="0"/>
              <a:t>17/05/2020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134315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1BB72-8BBE-4D29-9731-00E2F58BDD8D}" type="datetime1">
              <a:rPr lang="en-GB" smtClean="0"/>
              <a:t>17/05/2020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337165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0E20A3-51A8-4D18-A4DF-DA022D7D1E4E}" type="datetime1">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255089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ED80F9-9015-4BAA-ADDD-E6EC8C67837E}" type="datetime1">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934F5B-747A-4E9C-98B7-B6568476CA71}" type="slidenum">
              <a:rPr lang="en-GB" smtClean="0"/>
              <a:t>‹#›</a:t>
            </a:fld>
            <a:endParaRPr lang="en-GB"/>
          </a:p>
        </p:txBody>
      </p:sp>
    </p:spTree>
    <p:extLst>
      <p:ext uri="{BB962C8B-B14F-4D97-AF65-F5344CB8AC3E}">
        <p14:creationId xmlns:p14="http://schemas.microsoft.com/office/powerpoint/2010/main" val="51246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55D55-6046-4831-8DAF-7791A5615283}" type="datetime1">
              <a:rPr lang="en-GB" smtClean="0"/>
              <a:t>17/05/2020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34F5B-747A-4E9C-98B7-B6568476CA71}" type="slidenum">
              <a:rPr lang="en-GB" smtClean="0"/>
              <a:t>‹#›</a:t>
            </a:fld>
            <a:endParaRPr lang="en-GB"/>
          </a:p>
        </p:txBody>
      </p:sp>
    </p:spTree>
    <p:extLst>
      <p:ext uri="{BB962C8B-B14F-4D97-AF65-F5344CB8AC3E}">
        <p14:creationId xmlns:p14="http://schemas.microsoft.com/office/powerpoint/2010/main" val="35481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055D55-6046-4831-8DAF-7791A5615283}" type="datetime1">
              <a:rPr lang="en-GB" smtClean="0"/>
              <a:t>17/05/2020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934F5B-747A-4E9C-98B7-B6568476CA71}" type="slidenum">
              <a:rPr lang="en-GB" smtClean="0"/>
              <a:t>‹#›</a:t>
            </a:fld>
            <a:endParaRPr lang="en-GB"/>
          </a:p>
        </p:txBody>
      </p:sp>
    </p:spTree>
    <p:extLst>
      <p:ext uri="{BB962C8B-B14F-4D97-AF65-F5344CB8AC3E}">
        <p14:creationId xmlns:p14="http://schemas.microsoft.com/office/powerpoint/2010/main" val="225493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d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5" name="Slide Number Placeholder 4"/>
          <p:cNvSpPr>
            <a:spLocks noGrp="1"/>
          </p:cNvSpPr>
          <p:nvPr>
            <p:ph type="sldNum" sz="quarter" idx="12"/>
          </p:nvPr>
        </p:nvSpPr>
        <p:spPr/>
        <p:txBody>
          <a:bodyPr/>
          <a:lstStyle/>
          <a:p>
            <a:fld id="{FA934F5B-747A-4E9C-98B7-B6568476CA71}" type="slidenum">
              <a:rPr lang="en-GB" smtClean="0"/>
              <a:t>1</a:t>
            </a:fld>
            <a:endParaRPr lang="en-GB"/>
          </a:p>
        </p:txBody>
      </p:sp>
    </p:spTree>
    <p:extLst>
      <p:ext uri="{BB962C8B-B14F-4D97-AF65-F5344CB8AC3E}">
        <p14:creationId xmlns:p14="http://schemas.microsoft.com/office/powerpoint/2010/main" val="1555830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normAutofit lnSpcReduction="10000"/>
          </a:bodyPr>
          <a:lstStyle/>
          <a:p>
            <a:r>
              <a:rPr lang="en-US" dirty="0"/>
              <a:t>To use patterns in your design, you need to recognize that any design problem you are facing may have an associated pattern that can be applied. </a:t>
            </a:r>
          </a:p>
          <a:p>
            <a:pPr lvl="1"/>
            <a:r>
              <a:rPr lang="en-US" dirty="0"/>
              <a:t>Tell several objects that the state of some other object has changed (Observer pattern).</a:t>
            </a:r>
            <a:endParaRPr lang="en-GB" dirty="0"/>
          </a:p>
          <a:p>
            <a:pPr lvl="1"/>
            <a:r>
              <a:rPr lang="en-US" dirty="0"/>
              <a:t>Tidy up the interfaces to a number of related objects that have often been developed incrementally (Façade pattern).</a:t>
            </a:r>
            <a:endParaRPr lang="en-GB" dirty="0"/>
          </a:p>
          <a:p>
            <a:pPr lvl="1"/>
            <a:r>
              <a:rPr lang="en-US" dirty="0"/>
              <a:t>Provide a standard way of accessing the elements in a collection, irrespective of how that collection is implemented (</a:t>
            </a:r>
            <a:r>
              <a:rPr lang="en-US" dirty="0" err="1"/>
              <a:t>Iterator</a:t>
            </a:r>
            <a:r>
              <a:rPr lang="en-US" dirty="0"/>
              <a:t> pattern).</a:t>
            </a:r>
            <a:endParaRPr lang="en-GB" dirty="0"/>
          </a:p>
          <a:p>
            <a:pPr lvl="1"/>
            <a:r>
              <a:rPr lang="en-US" dirty="0"/>
              <a:t>Allow for the possibility of extending the functionality of an existing class at run-time (Decorator pattern).</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Tree>
    <p:extLst>
      <p:ext uri="{BB962C8B-B14F-4D97-AF65-F5344CB8AC3E}">
        <p14:creationId xmlns:p14="http://schemas.microsoft.com/office/powerpoint/2010/main" val="581273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normAutofit fontScale="92500" lnSpcReduction="20000"/>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Tree>
    <p:extLst>
      <p:ext uri="{BB962C8B-B14F-4D97-AF65-F5344CB8AC3E}">
        <p14:creationId xmlns:p14="http://schemas.microsoft.com/office/powerpoint/2010/main" val="1978384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normAutofit lnSpcReduction="10000"/>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Tree>
    <p:extLst>
      <p:ext uri="{BB962C8B-B14F-4D97-AF65-F5344CB8AC3E}">
        <p14:creationId xmlns:p14="http://schemas.microsoft.com/office/powerpoint/2010/main" val="283685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normAutofit fontScale="85000" lnSpcReduction="10000"/>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Tree>
    <p:extLst>
      <p:ext uri="{BB962C8B-B14F-4D97-AF65-F5344CB8AC3E}">
        <p14:creationId xmlns:p14="http://schemas.microsoft.com/office/powerpoint/2010/main" val="4055183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normAutofit fontScale="92500" lnSpcReduction="10000"/>
          </a:bodyPr>
          <a:lstStyle/>
          <a:p>
            <a:r>
              <a:rPr lang="en-US" dirty="0"/>
              <a:t>The costs of the time spent in looking for software to reuse and assessing whether or not it meets your needs. </a:t>
            </a:r>
            <a:endParaRPr lang="en-GB" dirty="0"/>
          </a:p>
          <a:p>
            <a:r>
              <a:rPr lang="en-US" dirty="0"/>
              <a:t>Where applicable, the costs of buying the reusable software. For large off-the-shelf systems, these costs can be very high.</a:t>
            </a:r>
            <a:endParaRPr lang="en-GB" dirty="0"/>
          </a:p>
          <a:p>
            <a:r>
              <a:rPr lang="en-US" dirty="0"/>
              <a:t>The costs of adapting and configuring the reusable software components or systems to reflect the requirements of the system that you are developing.</a:t>
            </a:r>
            <a:endParaRPr lang="en-GB" dirty="0"/>
          </a:p>
          <a:p>
            <a:r>
              <a:rPr lang="en-US" dirty="0"/>
              <a:t>The costs of integrating reusable software elements with each other (if you are using software from different sources) and with the new code that you have developed.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Tree>
    <p:extLst>
      <p:ext uri="{BB962C8B-B14F-4D97-AF65-F5344CB8AC3E}">
        <p14:creationId xmlns:p14="http://schemas.microsoft.com/office/powerpoint/2010/main" val="806947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a:t>
            </a:r>
            <a:r>
              <a:rPr lang="en-US"/>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Tree>
    <p:extLst>
      <p:ext uri="{BB962C8B-B14F-4D97-AF65-F5344CB8AC3E}">
        <p14:creationId xmlns:p14="http://schemas.microsoft.com/office/powerpoint/2010/main" val="1385095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normAutofit fontScale="92500"/>
          </a:bodyPr>
          <a:lstStyle/>
          <a:p>
            <a:r>
              <a:rPr lang="en-US" sz="2200" dirty="0"/>
              <a:t>Version management, where support is provided to keep track of the different versions of software components. Version management systems include facilities to coordinate development by several programmers.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Tree>
    <p:extLst>
      <p:ext uri="{BB962C8B-B14F-4D97-AF65-F5344CB8AC3E}">
        <p14:creationId xmlns:p14="http://schemas.microsoft.com/office/powerpoint/2010/main" val="3768251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normAutofit fontScale="92500" lnSpcReduction="20000"/>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Tree>
    <p:extLst>
      <p:ext uri="{BB962C8B-B14F-4D97-AF65-F5344CB8AC3E}">
        <p14:creationId xmlns:p14="http://schemas.microsoft.com/office/powerpoint/2010/main" val="311365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normAutofit fontScale="92500" lnSpcReduction="10000"/>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a:t>
            </a:r>
            <a:r>
              <a:rPr lang="en-US" dirty="0" err="1"/>
              <a:t>Junit</a:t>
            </a:r>
            <a:r>
              <a:rPr lang="en-US" dirty="0"/>
              <a: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Tree>
    <p:extLst>
      <p:ext uri="{BB962C8B-B14F-4D97-AF65-F5344CB8AC3E}">
        <p14:creationId xmlns:p14="http://schemas.microsoft.com/office/powerpoint/2010/main" val="3266599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normAutofit lnSpcReduction="10000"/>
          </a:bodyPr>
          <a:lstStyle/>
          <a:p>
            <a:r>
              <a:rPr lang="en-US" dirty="0"/>
              <a:t>Software development tools are often grouped to create an integrated development environment (IDE). </a:t>
            </a:r>
          </a:p>
          <a:p>
            <a:r>
              <a:rPr lang="en-US" dirty="0"/>
              <a:t>An IDE is a set of software tools that supports different aspects of software development,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Tree>
    <p:extLst>
      <p:ext uri="{BB962C8B-B14F-4D97-AF65-F5344CB8AC3E}">
        <p14:creationId xmlns:p14="http://schemas.microsoft.com/office/powerpoint/2010/main" val="211116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 </a:t>
            </a:r>
            <a:r>
              <a:rPr lang="en-US" sz="2400" dirty="0"/>
              <a:t>Design and Implementation</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Tree>
    <p:extLst>
      <p:ext uri="{BB962C8B-B14F-4D97-AF65-F5344CB8AC3E}">
        <p14:creationId xmlns:p14="http://schemas.microsoft.com/office/powerpoint/2010/main" val="3492891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Component/system deployment factors</a:t>
            </a:r>
            <a:endParaRPr lang="en-US" dirty="0"/>
          </a:p>
        </p:txBody>
      </p:sp>
      <p:sp>
        <p:nvSpPr>
          <p:cNvPr id="3" name="Content Placeholder 2"/>
          <p:cNvSpPr>
            <a:spLocks noGrp="1"/>
          </p:cNvSpPr>
          <p:nvPr>
            <p:ph idx="1"/>
          </p:nvPr>
        </p:nvSpPr>
        <p:spPr>
          <a:xfrm>
            <a:off x="1751517" y="2442949"/>
            <a:ext cx="8229600" cy="3514163"/>
          </a:xfrm>
        </p:spPr>
        <p:txBody>
          <a:bodyPr/>
          <a:lstStyle/>
          <a:p>
            <a:r>
              <a:rPr lang="en-US" sz="2000" dirty="0"/>
              <a:t>If a component is designed for a specific hardware architecture, or relies on some other software system, it must obviously be deployed on a platform that provides the required hardware and software support.</a:t>
            </a:r>
            <a:endParaRPr lang="en-GB" sz="2000" dirty="0"/>
          </a:p>
          <a:p>
            <a:r>
              <a:rPr lang="en-US" sz="2000" dirty="0"/>
              <a:t>High availability systems may require components to be deployed on more than one platform. This means that, in the event of platform failure, an alternative implementation of the component is available.</a:t>
            </a:r>
            <a:r>
              <a:rPr lang="en-GB" sz="2000" dirty="0"/>
              <a:t> </a:t>
            </a:r>
            <a:endParaRPr lang="en-US" sz="2000" dirty="0"/>
          </a:p>
          <a:p>
            <a:r>
              <a:rPr lang="en-US" sz="2000" dirty="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Tree>
    <p:extLst>
      <p:ext uri="{BB962C8B-B14F-4D97-AF65-F5344CB8AC3E}">
        <p14:creationId xmlns:p14="http://schemas.microsoft.com/office/powerpoint/2010/main" val="3403694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normAutofit fontScale="92500"/>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Tree>
    <p:extLst>
      <p:ext uri="{BB962C8B-B14F-4D97-AF65-F5344CB8AC3E}">
        <p14:creationId xmlns:p14="http://schemas.microsoft.com/office/powerpoint/2010/main" val="1108149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Linux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Tree>
    <p:extLst>
      <p:ext uri="{BB962C8B-B14F-4D97-AF65-F5344CB8AC3E}">
        <p14:creationId xmlns:p14="http://schemas.microsoft.com/office/powerpoint/2010/main" val="91587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Tree>
    <p:extLst>
      <p:ext uri="{BB962C8B-B14F-4D97-AF65-F5344CB8AC3E}">
        <p14:creationId xmlns:p14="http://schemas.microsoft.com/office/powerpoint/2010/main" val="546953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24</a:t>
            </a:fld>
            <a:endParaRPr lang="en-US"/>
          </a:p>
        </p:txBody>
      </p:sp>
    </p:spTree>
    <p:extLst>
      <p:ext uri="{BB962C8B-B14F-4D97-AF65-F5344CB8AC3E}">
        <p14:creationId xmlns:p14="http://schemas.microsoft.com/office/powerpoint/2010/main" val="861739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normAutofit fontScale="92500"/>
          </a:bodyPr>
          <a:lstStyle/>
          <a:p>
            <a:r>
              <a:rPr lang="en-US" dirty="0" err="1"/>
              <a:t>Afundamental</a:t>
            </a:r>
            <a:r>
              <a:rPr lang="en-US" dirty="0"/>
              <a:t>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Tree>
    <p:extLst>
      <p:ext uri="{BB962C8B-B14F-4D97-AF65-F5344CB8AC3E}">
        <p14:creationId xmlns:p14="http://schemas.microsoft.com/office/powerpoint/2010/main" val="2432257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normAutofit lnSpcReduction="10000"/>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Tree>
    <p:extLst>
      <p:ext uri="{BB962C8B-B14F-4D97-AF65-F5344CB8AC3E}">
        <p14:creationId xmlns:p14="http://schemas.microsoft.com/office/powerpoint/2010/main" val="1295094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normAutofit fontScale="92500" lnSpcReduction="10000"/>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Tree>
    <p:extLst>
      <p:ext uri="{BB962C8B-B14F-4D97-AF65-F5344CB8AC3E}">
        <p14:creationId xmlns:p14="http://schemas.microsoft.com/office/powerpoint/2010/main" val="4150555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Tree>
    <p:extLst>
      <p:ext uri="{BB962C8B-B14F-4D97-AF65-F5344CB8AC3E}">
        <p14:creationId xmlns:p14="http://schemas.microsoft.com/office/powerpoint/2010/main" val="4249778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vert="horz" lIns="91797" tIns="45898" rIns="91797" bIns="45898" rtlCol="0">
            <a:normAutofit/>
          </a:bodyPr>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Tree>
    <p:extLst>
      <p:ext uri="{BB962C8B-B14F-4D97-AF65-F5344CB8AC3E}">
        <p14:creationId xmlns:p14="http://schemas.microsoft.com/office/powerpoint/2010/main" val="2034153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vert="horz" lIns="91797" tIns="45898" rIns="91797" bIns="45898" rtlCol="0">
            <a:normAutofit fontScale="92500" lnSpcReduction="10000"/>
          </a:bodyPr>
          <a:lstStyle/>
          <a:p>
            <a:r>
              <a:rPr lang="en-GB" dirty="0"/>
              <a:t>Name</a:t>
            </a:r>
          </a:p>
          <a:p>
            <a:pPr lvl="1"/>
            <a:r>
              <a:rPr lang="en-GB" dirty="0"/>
              <a:t>A meaningful pattern identifier.</a:t>
            </a:r>
          </a:p>
          <a:p>
            <a:r>
              <a:rPr lang="en-GB" dirty="0"/>
              <a:t>Problem description.</a:t>
            </a:r>
          </a:p>
          <a:p>
            <a:r>
              <a:rPr lang="en-GB" dirty="0"/>
              <a:t>Solution description.</a:t>
            </a:r>
          </a:p>
          <a:p>
            <a:pPr lvl="1"/>
            <a:r>
              <a:rPr lang="en-GB" dirty="0"/>
              <a:t>Not a concrete design but a template for a design solution that can be instantiated in different ways.</a:t>
            </a:r>
          </a:p>
          <a:p>
            <a:r>
              <a:rPr lang="en-GB" dirty="0"/>
              <a:t>Consequences</a:t>
            </a:r>
          </a:p>
          <a:p>
            <a:pPr lvl="1"/>
            <a:r>
              <a:rPr lang="en-GB" dirty="0"/>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Tree>
    <p:extLst>
      <p:ext uri="{BB962C8B-B14F-4D97-AF65-F5344CB8AC3E}">
        <p14:creationId xmlns:p14="http://schemas.microsoft.com/office/powerpoint/2010/main" val="517690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idx="1"/>
          </p:nvPr>
        </p:nvSpPr>
        <p:spPr/>
        <p:txBody>
          <a:bodyPr vert="horz" lIns="91797" tIns="45898" rIns="91797" bIns="45898" rtlCol="0">
            <a:normAutofit fontScale="92500" lnSpcReduction="20000"/>
          </a:bodyPr>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Tree>
    <p:extLst>
      <p:ext uri="{BB962C8B-B14F-4D97-AF65-F5344CB8AC3E}">
        <p14:creationId xmlns:p14="http://schemas.microsoft.com/office/powerpoint/2010/main" val="161316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0662"/>
            <a:ext cx="8229600" cy="1143000"/>
          </a:xfrm>
        </p:spPr>
        <p:txBody>
          <a:bodyPr/>
          <a:lstStyle/>
          <a:p>
            <a:r>
              <a:rPr lang="en-US" dirty="0"/>
              <a:t>The Observer pattern (1)</a:t>
            </a:r>
            <a:r>
              <a:rPr lang="en-GB" dirty="0"/>
              <a:t> </a:t>
            </a:r>
            <a:endParaRPr lang="en-US" dirty="0"/>
          </a:p>
        </p:txBody>
      </p:sp>
      <p:graphicFrame>
        <p:nvGraphicFramePr>
          <p:cNvPr id="4" name="Content Placeholder 3"/>
          <p:cNvGraphicFramePr>
            <a:graphicFrameLocks noGrp="1"/>
          </p:cNvGraphicFramePr>
          <p:nvPr>
            <p:ph idx="1"/>
          </p:nvPr>
        </p:nvGraphicFramePr>
        <p:xfrm>
          <a:off x="1981200" y="1797738"/>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600" dirty="0">
                          <a:latin typeface="Arial"/>
                          <a:cs typeface="Arial"/>
                        </a:rPr>
                        <a:t>Description</a:t>
                      </a:r>
                    </a:p>
                  </a:txBody>
                  <a:tcPr/>
                </a:tc>
                <a:tc>
                  <a:txBody>
                    <a:bodyPr/>
                    <a:lstStyle/>
                    <a:p>
                      <a:r>
                        <a:rPr lang="en-US" sz="1600" kern="1200" dirty="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a:latin typeface="Arial"/>
                          <a:cs typeface="Arial"/>
                        </a:rPr>
                        <a:t>Problem description</a:t>
                      </a:r>
                    </a:p>
                  </a:txBody>
                  <a:tcPr/>
                </a:tc>
                <a:tc>
                  <a:txBody>
                    <a:bodyPr/>
                    <a:lstStyle/>
                    <a:p>
                      <a:r>
                        <a:rPr lang="en-US" sz="1600" kern="1200" dirty="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a:solidFill>
                          <a:schemeClr val="dk1"/>
                        </a:solidFill>
                        <a:latin typeface="Arial"/>
                        <a:ea typeface="+mn-ea"/>
                        <a:cs typeface="Arial"/>
                      </a:endParaRPr>
                    </a:p>
                    <a:p>
                      <a:r>
                        <a:rPr lang="en-US" sz="1600" kern="1200" dirty="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6</a:t>
            </a:fld>
            <a:endParaRPr lang="en-US"/>
          </a:p>
        </p:txBody>
      </p:sp>
    </p:spTree>
    <p:extLst>
      <p:ext uri="{BB962C8B-B14F-4D97-AF65-F5344CB8AC3E}">
        <p14:creationId xmlns:p14="http://schemas.microsoft.com/office/powerpoint/2010/main" val="3065140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0662"/>
            <a:ext cx="8229600" cy="1143000"/>
          </a:xfrm>
        </p:spPr>
        <p:txBody>
          <a:bodyPr/>
          <a:lstStyle/>
          <a:p>
            <a:r>
              <a:rPr lang="en-US" dirty="0"/>
              <a:t>The Observer pattern (2)</a:t>
            </a:r>
            <a:r>
              <a:rPr lang="en-GB" dirty="0"/>
              <a:t> </a:t>
            </a:r>
            <a:endParaRPr lang="en-US" dirty="0"/>
          </a:p>
        </p:txBody>
      </p:sp>
      <p:graphicFrame>
        <p:nvGraphicFramePr>
          <p:cNvPr id="4" name="Content Placeholder 3"/>
          <p:cNvGraphicFramePr>
            <a:graphicFrameLocks noGrp="1"/>
          </p:cNvGraphicFramePr>
          <p:nvPr>
            <p:ph idx="1"/>
          </p:nvPr>
        </p:nvGraphicFramePr>
        <p:xfrm>
          <a:off x="1981200" y="1676148"/>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400" dirty="0">
                          <a:latin typeface="Arial"/>
                          <a:cs typeface="Arial"/>
                        </a:rPr>
                        <a:t>Solution description</a:t>
                      </a:r>
                    </a:p>
                  </a:txBody>
                  <a:tcPr/>
                </a:tc>
                <a:tc>
                  <a:txBody>
                    <a:bodyPr/>
                    <a:lstStyle/>
                    <a:p>
                      <a:r>
                        <a:rPr lang="en-US" sz="1400" kern="1200" dirty="0">
                          <a:solidFill>
                            <a:schemeClr val="dk1"/>
                          </a:solidFill>
                          <a:latin typeface="Arial"/>
                          <a:ea typeface="+mn-ea"/>
                          <a:cs typeface="Arial"/>
                        </a:rPr>
                        <a:t>This involves two abstract objects, Subject and Observer, and two concrete objects,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a:t>
                      </a:r>
                      <a:r>
                        <a:rPr lang="en-US" sz="1400" kern="1200" dirty="0" err="1">
                          <a:solidFill>
                            <a:schemeClr val="dk1"/>
                          </a:solidFill>
                          <a:latin typeface="Arial"/>
                          <a:ea typeface="+mn-ea"/>
                          <a:cs typeface="Arial"/>
                        </a:rPr>
                        <a:t>ConcreteObject</a:t>
                      </a:r>
                      <a:r>
                        <a:rPr lang="en-US" sz="1400" kern="1200" dirty="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a:solidFill>
                          <a:schemeClr val="dk1"/>
                        </a:solidFill>
                        <a:latin typeface="Arial"/>
                        <a:ea typeface="+mn-ea"/>
                        <a:cs typeface="Arial"/>
                      </a:endParaRPr>
                    </a:p>
                    <a:p>
                      <a:endParaRPr lang="en-GB" sz="1400" kern="1200" dirty="0">
                        <a:solidFill>
                          <a:schemeClr val="dk1"/>
                        </a:solidFill>
                        <a:latin typeface="Arial"/>
                        <a:ea typeface="+mn-ea"/>
                        <a:cs typeface="Arial"/>
                      </a:endParaRPr>
                    </a:p>
                    <a:p>
                      <a:r>
                        <a:rPr lang="en-US" sz="1400" kern="1200" dirty="0">
                          <a:solidFill>
                            <a:schemeClr val="dk1"/>
                          </a:solidFill>
                          <a:latin typeface="Arial"/>
                          <a:ea typeface="+mn-ea"/>
                          <a:cs typeface="Arial"/>
                        </a:rPr>
                        <a:t>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maintains a copy of the state of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implements the Update() interface of Observer that allows these copies to be kept in step. 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automatically displays the state and reflects changes whenever the state is updated.</a:t>
                      </a:r>
                      <a:endParaRPr lang="en-GB" sz="1400" kern="1200" dirty="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a:latin typeface="Arial"/>
                          <a:cs typeface="Arial"/>
                        </a:rPr>
                        <a:t>Consequences</a:t>
                      </a:r>
                    </a:p>
                  </a:txBody>
                  <a:tcPr/>
                </a:tc>
                <a:tc>
                  <a:txBody>
                    <a:bodyPr/>
                    <a:lstStyle/>
                    <a:p>
                      <a:r>
                        <a:rPr lang="en-US" sz="14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subject may cause a set of</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linked</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updates to observers to be generated, some of which may not be necessary.</a:t>
                      </a:r>
                      <a:r>
                        <a:rPr lang="en-GB" sz="1400" dirty="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7</a:t>
            </a:fld>
            <a:endParaRPr lang="en-US"/>
          </a:p>
        </p:txBody>
      </p:sp>
    </p:spTree>
    <p:extLst>
      <p:ext uri="{BB962C8B-B14F-4D97-AF65-F5344CB8AC3E}">
        <p14:creationId xmlns:p14="http://schemas.microsoft.com/office/powerpoint/2010/main" val="151499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displays using the Observer pattern</a:t>
            </a:r>
            <a:r>
              <a:rPr lang="en-GB" dirty="0"/>
              <a:t> </a:t>
            </a:r>
            <a:endParaRPr lang="en-US" dirty="0"/>
          </a:p>
        </p:txBody>
      </p:sp>
      <p:pic>
        <p:nvPicPr>
          <p:cNvPr id="4" name="Content Placeholder 3" descr="7.11 MultipleDispla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7712" r="-7712"/>
              <a:stretch>
                <a:fillRect/>
              </a:stretch>
            </p:blipFill>
          </mc:Choice>
          <mc:Fallback>
            <p:blipFill>
              <a:blip r:embed="rId3"/>
              <a:srcRect l="-7712" r="-7712"/>
              <a:stretch>
                <a:fillRect/>
              </a:stretch>
            </p:blipFill>
          </mc:Fallback>
        </mc:AlternateContent>
        <p:spPr>
          <a:xfrm>
            <a:off x="3090952" y="2149413"/>
            <a:ext cx="6018251" cy="3309806"/>
          </a:xfrm>
        </p:spPr>
      </p:pic>
      <p:sp>
        <p:nvSpPr>
          <p:cNvPr id="5" name="Slide Number Placeholder 4"/>
          <p:cNvSpPr>
            <a:spLocks noGrp="1"/>
          </p:cNvSpPr>
          <p:nvPr>
            <p:ph type="sldNum" sz="quarter" idx="12"/>
          </p:nvPr>
        </p:nvSpPr>
        <p:spPr/>
        <p:txBody>
          <a:bodyPr/>
          <a:lstStyle/>
          <a:p>
            <a:fld id="{EC83099C-5FA5-B04A-B819-64718E2A253A}" type="slidenum">
              <a:rPr lang="en-US" smtClean="0"/>
              <a:pPr/>
              <a:t>8</a:t>
            </a:fld>
            <a:endParaRPr lang="en-US"/>
          </a:p>
        </p:txBody>
      </p:sp>
    </p:spTree>
    <p:extLst>
      <p:ext uri="{BB962C8B-B14F-4D97-AF65-F5344CB8AC3E}">
        <p14:creationId xmlns:p14="http://schemas.microsoft.com/office/powerpoint/2010/main" val="541923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pic>
        <p:nvPicPr>
          <p:cNvPr id="4" name="Content Placeholder 3" descr="7.12 ObserverPatternUML.eps"/>
          <p:cNvPicPr>
            <a:picLocks noGrp="1" noChangeAspect="1"/>
          </p:cNvPicPr>
          <p:nvPr>
            <p:ph idx="1"/>
          </p:nvPr>
        </p:nvPicPr>
        <p:blipFill>
          <a:blip r:embed="rId2"/>
          <a:stretch>
            <a:fillRect/>
          </a:stretch>
        </p:blipFill>
        <p:spPr>
          <a:xfrm>
            <a:off x="3664254" y="3251321"/>
            <a:ext cx="4863492" cy="1930159"/>
          </a:xfrm>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Tree>
    <p:extLst>
      <p:ext uri="{BB962C8B-B14F-4D97-AF65-F5344CB8AC3E}">
        <p14:creationId xmlns:p14="http://schemas.microsoft.com/office/powerpoint/2010/main" val="2730098844"/>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2240</Words>
  <Application>Microsoft Office PowerPoint</Application>
  <PresentationFormat>Widescreen</PresentationFormat>
  <Paragraphs>165</Paragraphs>
  <Slides>28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Calibri Light</vt:lpstr>
      <vt:lpstr>Garamond</vt:lpstr>
      <vt:lpstr>Office Theme</vt:lpstr>
      <vt:lpstr>Organic</vt:lpstr>
      <vt:lpstr>PowerPoint Presentation</vt:lpstr>
      <vt:lpstr>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Adamu Usman</dc:creator>
  <cp:lastModifiedBy>Adamu Usman</cp:lastModifiedBy>
  <cp:revision>3</cp:revision>
  <dcterms:created xsi:type="dcterms:W3CDTF">2020-04-23T09:31:40Z</dcterms:created>
  <dcterms:modified xsi:type="dcterms:W3CDTF">2020-05-17T16:13:55Z</dcterms:modified>
</cp:coreProperties>
</file>