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31"/>
      <p:bold r:id="rId32"/>
      <p:italic r:id="rId33"/>
      <p:boldItalic r:id="rId34"/>
    </p:embeddedFont>
    <p:embeddedFont>
      <p:font typeface="Sen" panose="020B0604020202020204" charset="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69803"/>
            </a:schemeClr>
          </a:solidFill>
          <a:ln w="9525" cap="flat" cmpd="sng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7786826" y="4625268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FFFF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>
                <a:solidFill>
                  <a:srgbClr val="4753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body" idx="1"/>
          </p:nvPr>
        </p:nvSpPr>
        <p:spPr>
          <a:xfrm rot="5400000">
            <a:off x="2385219" y="-175418"/>
            <a:ext cx="43735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2"/>
          <p:cNvSpPr txBox="1">
            <a:spLocks noGrp="1"/>
          </p:cNvSpPr>
          <p:nvPr>
            <p:ph type="title"/>
          </p:nvPr>
        </p:nvSpPr>
        <p:spPr>
          <a:xfrm rot="5400000">
            <a:off x="4896852" y="2547152"/>
            <a:ext cx="5788981" cy="148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1"/>
          </p:nvPr>
        </p:nvSpPr>
        <p:spPr>
          <a:xfrm rot="5400000">
            <a:off x="647699" y="190500"/>
            <a:ext cx="5791201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 cap="none">
                <a:solidFill>
                  <a:srgbClr val="47534C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426128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4648200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426128" y="2438400"/>
            <a:ext cx="4040188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4"/>
          </p:nvPr>
        </p:nvSpPr>
        <p:spPr>
          <a:xfrm>
            <a:off x="4645025" y="2438400"/>
            <a:ext cx="4041775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3886200" y="685800"/>
            <a:ext cx="4572000" cy="525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2"/>
          </p:nvPr>
        </p:nvSpPr>
        <p:spPr>
          <a:xfrm>
            <a:off x="769000" y="2971800"/>
            <a:ext cx="229863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7534C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0"/>
          <p:cNvSpPr>
            <a:spLocks noGrp="1"/>
          </p:cNvSpPr>
          <p:nvPr>
            <p:ph type="pic" idx="2"/>
          </p:nvPr>
        </p:nvSpPr>
        <p:spPr>
          <a:xfrm>
            <a:off x="685800" y="621437"/>
            <a:ext cx="7772400" cy="433156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956289" y="5656556"/>
            <a:ext cx="7244736" cy="40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1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 sz="3500" b="0" i="0" u="none" strike="noStrike" cap="none">
                <a:solidFill>
                  <a:srgbClr val="6B7C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DR. O. I. ADELAIYE</a:t>
            </a:r>
            <a:endParaRPr dirty="0"/>
          </a:p>
        </p:txBody>
      </p:sp>
      <p:sp>
        <p:nvSpPr>
          <p:cNvPr id="121" name="Google Shape;121;p13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ASYMMETRIC AUTHENTICATION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76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DISTRIBUTING PUBLIC KEYS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 a context where each user may need to prove his identity to others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Each user needs to know the public keys of the other users </a:t>
            </a:r>
            <a:endParaRPr sz="320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Problem: How to distribute those keys 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a trustable way? </a:t>
            </a:r>
            <a:endParaRPr sz="2400"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How to be sure that K is Alice’s public key?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Efficiently?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Each user needs to be able to know the public keys of all users she may authenticate </a:t>
            </a:r>
            <a:endParaRPr sz="2000"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Give Bob the public key of Alice only when he needs to verify her identity </a:t>
            </a:r>
            <a:endParaRPr/>
          </a:p>
          <a:p>
            <a:pPr marL="640080" lvl="1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40080" lvl="1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40080" lvl="1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40080" lvl="1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DISTRIBUTING PUBLIC KEYS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907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900"/>
              <a:t>Three ways to distribute public keys: </a:t>
            </a:r>
            <a:endParaRPr sz="3900"/>
          </a:p>
          <a:p>
            <a:pPr marL="868680" lvl="1" indent="-457231" algn="l" rtl="0">
              <a:spcBef>
                <a:spcPts val="647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 sz="3500"/>
              <a:t>Personally exchange public keys: not scalable </a:t>
            </a:r>
            <a:endParaRPr sz="3500"/>
          </a:p>
          <a:p>
            <a:pPr marL="868680" lvl="1" indent="-457231" algn="l" rtl="0">
              <a:spcBef>
                <a:spcPts val="647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 sz="3500"/>
              <a:t>Get a public key from someone you trust (trusted introducer): not scalable </a:t>
            </a:r>
            <a:endParaRPr sz="3500"/>
          </a:p>
          <a:p>
            <a:pPr marL="868680" lvl="1" indent="-457231" algn="l" rtl="0">
              <a:spcBef>
                <a:spcPts val="647"/>
              </a:spcBef>
              <a:spcAft>
                <a:spcPts val="0"/>
              </a:spcAft>
              <a:buSzPct val="100000"/>
              <a:buFont typeface="Book Antiqua"/>
              <a:buAutoNum type="arabicPeriod"/>
            </a:pPr>
            <a:r>
              <a:rPr lang="en-US" sz="3500"/>
              <a:t>Get a </a:t>
            </a:r>
            <a:r>
              <a:rPr lang="en-US" sz="3500" b="1" u="sng">
                <a:solidFill>
                  <a:srgbClr val="FF0000"/>
                </a:solidFill>
              </a:rPr>
              <a:t>certified</a:t>
            </a:r>
            <a:r>
              <a:rPr lang="en-US" sz="3500" b="1"/>
              <a:t> </a:t>
            </a:r>
            <a:r>
              <a:rPr lang="en-US" sz="3500"/>
              <a:t>key from a public repository: dynamic, scalable </a:t>
            </a:r>
            <a:endParaRPr/>
          </a:p>
          <a:p>
            <a:pPr marL="342900" lvl="0" indent="-87629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42900" lvl="0" indent="-87629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DISTRIBUTING PUBLIC KEYS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Certificates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Trust a third party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Every one knows its public key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trustable entity </a:t>
            </a:r>
            <a:r>
              <a:rPr lang="en-US" i="1"/>
              <a:t>certifies </a:t>
            </a:r>
            <a:r>
              <a:rPr lang="en-US"/>
              <a:t>that K is the public key of Alice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Alice provides her certificate to Bob when he verifies her identity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Public key certificates cannot be altered without detection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practice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trustable entity is called </a:t>
            </a:r>
            <a:r>
              <a:rPr lang="en-US" i="1"/>
              <a:t>Certification Authority (CA)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Each user knows the public key of the CA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CA generates a certificate for each user containing its name (</a:t>
            </a:r>
            <a:r>
              <a:rPr lang="en-US" i="1"/>
              <a:t>Alice</a:t>
            </a:r>
            <a:r>
              <a:rPr lang="en-US"/>
              <a:t>) and its key (</a:t>
            </a:r>
            <a:r>
              <a:rPr lang="en-US" i="1"/>
              <a:t>Pu(Alice)</a:t>
            </a:r>
            <a:r>
              <a:rPr lang="en-US"/>
              <a:t>) </a:t>
            </a: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CERTIFICATES</a:t>
            </a:r>
            <a:endParaRPr/>
          </a:p>
        </p:txBody>
      </p:sp>
      <p:pic>
        <p:nvPicPr>
          <p:cNvPr id="213" name="Google Shape;21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338" b="5338"/>
          <a:stretch/>
        </p:blipFill>
        <p:spPr>
          <a:xfrm>
            <a:off x="762000" y="1727201"/>
            <a:ext cx="7594600" cy="38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426128" y="5670322"/>
            <a:ext cx="82606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does Bob need the challenge? What happens if it is Alice who generates the challenge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CERTIFICATES</a:t>
            </a: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body" idx="1"/>
          </p:nvPr>
        </p:nvSpPr>
        <p:spPr>
          <a:xfrm>
            <a:off x="457200" y="1752601"/>
            <a:ext cx="8229600" cy="170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 practice, there is no universally trusted entity (guess why?!): users are divided into domains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Domains are managed by different CA</a:t>
            </a:r>
            <a:endParaRPr/>
          </a:p>
          <a:p>
            <a:pPr marL="342900" lvl="0" indent="-228600" algn="l" rtl="0">
              <a:spcBef>
                <a:spcPts val="408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How to allow Alice (CA</a:t>
            </a:r>
            <a:r>
              <a:rPr lang="en-US" baseline="-25000"/>
              <a:t>1</a:t>
            </a:r>
            <a:r>
              <a:rPr lang="en-US"/>
              <a:t>) to prove her identity to Bob (CA</a:t>
            </a:r>
            <a:r>
              <a:rPr lang="en-US" baseline="-25000"/>
              <a:t>2</a:t>
            </a:r>
            <a:r>
              <a:rPr lang="en-US"/>
              <a:t>)?</a:t>
            </a:r>
            <a:endParaRPr/>
          </a:p>
          <a:p>
            <a:pPr marL="640080" lvl="1" indent="-228600" algn="l" rtl="0">
              <a:spcBef>
                <a:spcPts val="3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CA</a:t>
            </a:r>
            <a:r>
              <a:rPr lang="en-US" baseline="-25000"/>
              <a:t>2</a:t>
            </a:r>
            <a:r>
              <a:rPr lang="en-US"/>
              <a:t> signs a certificate for CA</a:t>
            </a:r>
            <a:r>
              <a:rPr lang="en-US" baseline="-25000"/>
              <a:t>1</a:t>
            </a:r>
            <a:endParaRPr baseline="-25000"/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999" y="3454400"/>
            <a:ext cx="7025669" cy="315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CERTIFICATES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457200" y="1752601"/>
            <a:ext cx="8229600" cy="104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More generally, certificate chains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</a:t>
            </a:r>
            <a:r>
              <a:rPr lang="en-US" baseline="-25000"/>
              <a:t>n</a:t>
            </a:r>
            <a:r>
              <a:rPr lang="en-US"/>
              <a:t> is the </a:t>
            </a:r>
            <a:r>
              <a:rPr lang="en-US" i="1"/>
              <a:t>trust anchor</a:t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623467"/>
            <a:ext cx="7061200" cy="407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CERTIFICATE FORMATS</a:t>
            </a:r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body" idx="1"/>
          </p:nvPr>
        </p:nvSpPr>
        <p:spPr>
          <a:xfrm>
            <a:off x="0" y="1574800"/>
            <a:ext cx="9144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X.509 format 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Widely accepted international standard format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Used by Microsoft, Verisign, etc.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Used by S/MIME email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Signed by a single Certification Authority that has a globally unique name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PGP format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Allows multiple owner identities for a key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Allows multiple certifiers (CAs) for a key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 certifies his own key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Anyone else can also be a certifier</a:t>
            </a:r>
            <a:endParaRPr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user or a CA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TRUST MODELS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Monopoly Model (Centralized): one universally trusted entity 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With Registration Authorities (RA): to check identities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With delegated CA: can issue certificates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Oligarchy: many trust anchors 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Used in Browsers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Anarchy (Web of Trust): anyone can sign a certificate for anyone else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Pretty Good Privacy (PGP)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Using Asymmetric Crypto. For Authentication </a:t>
            </a:r>
            <a:endParaRPr sz="3200"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Distributing Public Keys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X.509 Certificates </a:t>
            </a: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X.509 CERTIFICATES</a:t>
            </a:r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PUBLIC KEY CERTIFICATE CONTENTS</a:t>
            </a:r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Name/Identifying information of the key pair owner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The public key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Name of the authority that vouches for this binding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Validity period of the certificate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All the above Digitally Signed by the certifying authority </a:t>
            </a:r>
            <a:endParaRPr/>
          </a:p>
          <a:p>
            <a:pPr marL="342900" lvl="0" indent="-254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X.509 CERTIFICATES</a:t>
            </a:r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42418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My X.509 Certificate 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Displayed in Firefox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Used to prove my identity to the exams system </a:t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7400" y="1752600"/>
            <a:ext cx="4260165" cy="4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X.509 CERTIFICATES</a:t>
            </a:r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Moving X.509 Certificates and key pairs between applications </a:t>
            </a:r>
            <a:endParaRPr sz="280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Certificates and key pairs </a:t>
            </a:r>
            <a:r>
              <a:rPr lang="en-US"/>
              <a:t>can be moved in standard X.509 binary format (</a:t>
            </a:r>
            <a:r>
              <a:rPr lang="en-US" b="1"/>
              <a:t>DER </a:t>
            </a:r>
            <a:r>
              <a:rPr lang="en-US"/>
              <a:t>or </a:t>
            </a:r>
            <a:r>
              <a:rPr lang="en-US" b="1"/>
              <a:t>Base64 </a:t>
            </a:r>
            <a:r>
              <a:rPr lang="en-US"/>
              <a:t>encoded)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PKCS#12 </a:t>
            </a:r>
            <a:r>
              <a:rPr lang="en-US"/>
              <a:t>is another standard format for moving </a:t>
            </a:r>
            <a:r>
              <a:rPr lang="en-US" b="1"/>
              <a:t>key pairs </a:t>
            </a:r>
            <a:r>
              <a:rPr lang="en-US"/>
              <a:t>(private keys and public key certificates) between applications e.g. Mozilla and IE </a:t>
            </a:r>
            <a:endParaRPr/>
          </a:p>
          <a:p>
            <a:pPr marL="914400" lvl="2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This file is encrypted and protected by a user provided PW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b="1"/>
              <a:t>PKCS#7 </a:t>
            </a:r>
            <a:r>
              <a:rPr lang="en-US"/>
              <a:t>is a standard format for moving public key </a:t>
            </a:r>
            <a:r>
              <a:rPr lang="en-US" b="1"/>
              <a:t>certificates </a:t>
            </a:r>
            <a:r>
              <a:rPr lang="en-US"/>
              <a:t>(and certificate chains to the root CA) between applications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 the Import and Export capabilities of the applications </a:t>
            </a: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CERTIFICATE ISSUANCE</a:t>
            </a:r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X.509 </a:t>
            </a:r>
            <a:endParaRPr sz="3200"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 CA issues certificates to its users and to subordinate CAs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PGP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User issues her own self signed certificate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Anyone else may choose to certify it by adding her signature on the certificate </a:t>
            </a:r>
            <a:endParaRPr/>
          </a:p>
          <a:p>
            <a:pPr marL="342900" lvl="0" indent="-254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342900" lvl="0" indent="-254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CERTIFICATE REVOCATION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Certificates are good for a predefined period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It may happen that a certificate revocation is necessary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Private key is stolen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An employee is fired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user forgets her password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X.509: Similar to credit cards revocation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Old technique: publish a list of revoked cards (Certificates Revocation List)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New technique: check the validity of the card on-line (On-line Certificate Status Protocol)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PGP: each signer can revoke her signature </a:t>
            </a: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WHO CAN PERFORM REVOCATION?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X.509 – only the CA can revoke the certificates it has issued 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Revocation can be requested by the user, the CA administrator, or other trusted entity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PGP - key signers can revoke their individual signatures on a public key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PGP – only the key owner can revoke her own public key 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was a problem if you forgot your private key password, so in PGP 6 you can specify a designated revoker to act on your behalf 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DISTRIBUTION OF REVOCATION INFORMATION</a:t>
            </a:r>
            <a:endParaRPr/>
          </a:p>
        </p:txBody>
      </p:sp>
      <p:sp>
        <p:nvSpPr>
          <p:cNvPr id="289" name="Google Shape;289;p3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X.509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CRLs are published and distributed in the same way as the certificates, and by storing in LDAP directories and on Web pages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PKI X.509 (PKIX) group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Defined an Online Certificate Status Protocol so that a relying party can query an OCSP server to see if a certificate is valid. This is similar to how credit cards are checked by shopkeepers today.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PGP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Key signers and key owners should send their revoked signatures to key servers and to their PGP friends </a:t>
            </a: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/>
          <p:nvPr/>
        </p:nvSpPr>
        <p:spPr>
          <a:xfrm>
            <a:off x="3100916" y="2288319"/>
            <a:ext cx="350944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END</a:t>
            </a:r>
            <a:endParaRPr sz="18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ASYMMETRIC AUTHENTICATION</a:t>
            </a: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64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Keys are generated as a pair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Mathematically related, but not possible to derive one from the other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One key is known by only one entity: private key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other is known by everyone: public key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Either keys can be used for encryption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other is used for decryption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Using public keys for encryption ensures confidentiality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Using private keys for encryption ensures authentication </a:t>
            </a:r>
            <a:endParaRPr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AUTHENTICATION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Asymmetric Cryptography </a:t>
            </a:r>
            <a:endParaRPr sz="3200"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Each user has a private and a public key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Bob needs to know the public key of Alice in order to authenticate her 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Encrypting using a Private key: </a:t>
            </a:r>
            <a:r>
              <a:rPr lang="en-US" sz="3200" b="1"/>
              <a:t>Signature </a:t>
            </a:r>
            <a:endParaRPr sz="3200" b="1"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Only Alice can make it,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Every body can verify it </a:t>
            </a:r>
            <a:endParaRPr/>
          </a:p>
          <a:p>
            <a:pPr marL="342900" lvl="0" indent="-254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342900" lvl="0" indent="-254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ASYMMETRIC ENCRYPTION FOR AUTHENTICATION</a:t>
            </a:r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516" y="1832053"/>
            <a:ext cx="8479196" cy="386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476928" y="6019800"/>
            <a:ext cx="61221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Pu(A) (resp. Pr(A)) is Alice public (resp. private) key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ct val="100000"/>
              <a:buFont typeface="Book Antiqua"/>
              <a:buNone/>
            </a:pPr>
            <a:r>
              <a:rPr lang="en-US"/>
              <a:t>ASYMMETRIC ENCRYPTION FOR AUTHENTICATION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Advantage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Even if Alice wants to prove her identity to more than one user, she only needs to know her private key </a:t>
            </a:r>
            <a:r>
              <a:rPr lang="en-US"/>
              <a:t>If Alice uses symmetric encryption, she needs to generate as many keys as authenticators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Problem</a:t>
            </a:r>
            <a:endParaRPr sz="28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Poor performance, asymmetric encryption is more processor and time consuming than symmetric encryption and hash techniques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Solution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Sign a summary, or a “hash” of the message</a:t>
            </a:r>
            <a:endParaRPr sz="2400"/>
          </a:p>
          <a:p>
            <a:pPr marL="640080" lvl="1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640080" lvl="1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HASH??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457200" y="4394200"/>
            <a:ext cx="8229600" cy="173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Every message produces a different hash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Given a hash you cannot find the message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“Digital fingerprint” of the message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219200" y="1752600"/>
            <a:ext cx="6426200" cy="6350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 of any length</a:t>
            </a:r>
            <a:endParaRPr sz="2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4013200" y="2387600"/>
            <a:ext cx="482600" cy="762000"/>
          </a:xfrm>
          <a:prstGeom prst="downArrow">
            <a:avLst>
              <a:gd name="adj1" fmla="val 12903"/>
              <a:gd name="adj2" fmla="val 40322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2667000" y="3098800"/>
            <a:ext cx="3276600" cy="6350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Fixed length</a:t>
            </a:r>
            <a:endParaRPr sz="2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270000" y="2692400"/>
            <a:ext cx="279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 Algorithm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003800" y="2507734"/>
            <a:ext cx="279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Eg. MD5 &amp; SHA1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6019800" y="3295134"/>
            <a:ext cx="279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(128 or 160)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DIGITAL SIGNATURES</a:t>
            </a:r>
            <a:endParaRPr/>
          </a:p>
        </p:txBody>
      </p:sp>
      <p:pic>
        <p:nvPicPr>
          <p:cNvPr id="171" name="Google Shape;171;p20" descr="Screenshot 2019-06-17 at 12.23.07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667" b="668"/>
          <a:stretch/>
        </p:blipFill>
        <p:spPr>
          <a:xfrm>
            <a:off x="279399" y="1752600"/>
            <a:ext cx="8650787" cy="45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STORAGE OF PRIVATE KEYS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The signature is trusted if and only if no one except its owner can produce it </a:t>
            </a:r>
            <a:endParaRPr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The private key can be stored </a:t>
            </a:r>
            <a:endParaRPr sz="360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In an encrypted file, protected by a password 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In a smart card, protected by a password or PIN </a:t>
            </a:r>
            <a:endParaRPr/>
          </a:p>
          <a:p>
            <a:pPr marL="342900" lvl="0" indent="0" algn="l" rtl="0">
              <a:spcBef>
                <a:spcPts val="72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342900" lvl="0" indent="0" algn="l" rtl="0">
              <a:spcBef>
                <a:spcPts val="720"/>
              </a:spcBef>
              <a:spcAft>
                <a:spcPts val="0"/>
              </a:spcAft>
              <a:buSzPts val="3600"/>
              <a:buNone/>
            </a:pP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</Words>
  <Application>Microsoft Office PowerPoint</Application>
  <PresentationFormat>On-screen Show (4:3)</PresentationFormat>
  <Paragraphs>153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Noto Sans Symbols</vt:lpstr>
      <vt:lpstr>Book Antiqua</vt:lpstr>
      <vt:lpstr>Sen</vt:lpstr>
      <vt:lpstr>Calibri</vt:lpstr>
      <vt:lpstr>Century Gothic</vt:lpstr>
      <vt:lpstr>Apothecary</vt:lpstr>
      <vt:lpstr>ASYMMETRIC AUTHENTICATION </vt:lpstr>
      <vt:lpstr>OUTLINE</vt:lpstr>
      <vt:lpstr>ASYMMETRIC AUTHENTICATION</vt:lpstr>
      <vt:lpstr>AUTHENTICATION</vt:lpstr>
      <vt:lpstr>ASYMMETRIC ENCRYPTION FOR AUTHENTICATION</vt:lpstr>
      <vt:lpstr>ASYMMETRIC ENCRYPTION FOR AUTHENTICATION</vt:lpstr>
      <vt:lpstr>HASH??</vt:lpstr>
      <vt:lpstr>DIGITAL SIGNATURES</vt:lpstr>
      <vt:lpstr>STORAGE OF PRIVATE KEYS</vt:lpstr>
      <vt:lpstr>PowerPoint Presentation</vt:lpstr>
      <vt:lpstr>DISTRIBUTING PUBLIC KEYS</vt:lpstr>
      <vt:lpstr>PowerPoint Presentation</vt:lpstr>
      <vt:lpstr>DISTRIBUTING PUBLIC KEYS</vt:lpstr>
      <vt:lpstr>DISTRIBUTING PUBLIC KEYS</vt:lpstr>
      <vt:lpstr>CERTIFICATES</vt:lpstr>
      <vt:lpstr>CERTIFICATES</vt:lpstr>
      <vt:lpstr>CERTIFICATES</vt:lpstr>
      <vt:lpstr>CERTIFICATE FORMATS</vt:lpstr>
      <vt:lpstr>TRUST MODELS</vt:lpstr>
      <vt:lpstr>X.509 CERTIFICATES</vt:lpstr>
      <vt:lpstr>PUBLIC KEY CERTIFICATE CONTENTS</vt:lpstr>
      <vt:lpstr>X.509 CERTIFICATES</vt:lpstr>
      <vt:lpstr>X.509 CERTIFICATES</vt:lpstr>
      <vt:lpstr>CERTIFICATE ISSUANCE</vt:lpstr>
      <vt:lpstr>CERTIFICATE REVOCATION</vt:lpstr>
      <vt:lpstr>WHO CAN PERFORM REVOCATION?</vt:lpstr>
      <vt:lpstr>DISTRIBUTION OF REVOCATION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AUTHENTICATION </dc:title>
  <cp:lastModifiedBy>USER</cp:lastModifiedBy>
  <cp:revision>1</cp:revision>
  <dcterms:modified xsi:type="dcterms:W3CDTF">2024-07-22T17:25:15Z</dcterms:modified>
</cp:coreProperties>
</file>