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F4B6-B2A2-448C-B343-3DE8B467BB5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338-611D-4B56-B3E2-8C90EB91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rlm.co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 416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5695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48768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Quality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PLAN: Each process in the development starts by planning for quality. This means deciding at the </a:t>
            </a:r>
            <a:r>
              <a:rPr lang="en-US" dirty="0" smtClean="0"/>
              <a:t>outset what </a:t>
            </a:r>
            <a:r>
              <a:rPr lang="en-US" dirty="0"/>
              <a:t>the objectives and required outcomes are, what procedures and methods will be used to </a:t>
            </a:r>
            <a:r>
              <a:rPr lang="en-US" dirty="0" smtClean="0"/>
              <a:t>achieve them</a:t>
            </a:r>
            <a:r>
              <a:rPr lang="en-US" dirty="0"/>
              <a:t>, and how they will be evaluated at the end of that process. (This is the same approach for </a:t>
            </a:r>
            <a:r>
              <a:rPr lang="en-US" dirty="0" smtClean="0"/>
              <a:t>the overall </a:t>
            </a:r>
            <a:r>
              <a:rPr lang="en-US" dirty="0"/>
              <a:t>development as well as for the constituent parts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r>
              <a:rPr lang="en-US" dirty="0"/>
              <a:t>PRODUCE: implement the plan. The quality of the work can be improved during production by use </a:t>
            </a:r>
            <a:r>
              <a:rPr lang="en-US" dirty="0" smtClean="0"/>
              <a:t>of tried </a:t>
            </a:r>
            <a:r>
              <a:rPr lang="en-US" dirty="0"/>
              <a:t>and tested methods and methodologies - for instance, those considered in units 1 and 2. </a:t>
            </a:r>
            <a:r>
              <a:rPr lang="en-US" dirty="0" smtClean="0"/>
              <a:t>Various inspections </a:t>
            </a:r>
            <a:r>
              <a:rPr lang="en-US" dirty="0"/>
              <a:t>are also carried out to provide performance and status information for the evaluation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EVALUATE: the information and measurements taken are used to evaluate the output against </a:t>
            </a:r>
            <a:r>
              <a:rPr lang="en-US" dirty="0" smtClean="0"/>
              <a:t>the objectives</a:t>
            </a:r>
            <a:r>
              <a:rPr lang="en-US" dirty="0"/>
              <a:t>, using objective measures where possible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CORRECT: corrective action is taken depending on the outcome of the evaluation.</a:t>
            </a:r>
          </a:p>
          <a:p>
            <a:pPr>
              <a:buNone/>
            </a:pPr>
            <a:r>
              <a:rPr lang="en-US" dirty="0"/>
              <a:t>The whole cycle then begins again with the next stage or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Benefits/difficulties of the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Benefits:</a:t>
            </a:r>
          </a:p>
          <a:p>
            <a:r>
              <a:rPr lang="en-US" dirty="0"/>
              <a:t>Simple cycle, easy to understand.</a:t>
            </a:r>
          </a:p>
          <a:p>
            <a:r>
              <a:rPr lang="en-US" dirty="0"/>
              <a:t>Iterative process, allows for unclear requirements at the start to be refined later.</a:t>
            </a:r>
          </a:p>
          <a:p>
            <a:r>
              <a:rPr lang="en-US" dirty="0"/>
              <a:t>Well tried and tested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Difficulties:</a:t>
            </a:r>
          </a:p>
          <a:p>
            <a:r>
              <a:rPr lang="en-US" dirty="0"/>
              <a:t>Deciding the objectives may be difficult. People may set objectives to be easy to meet rather </a:t>
            </a:r>
            <a:r>
              <a:rPr lang="en-US" dirty="0" smtClean="0"/>
              <a:t>than what's </a:t>
            </a:r>
            <a:r>
              <a:rPr lang="en-US" dirty="0"/>
              <a:t>actually needed.</a:t>
            </a:r>
          </a:p>
          <a:p>
            <a:r>
              <a:rPr lang="en-US" dirty="0" smtClean="0"/>
              <a:t>May </a:t>
            </a:r>
            <a:r>
              <a:rPr lang="en-US" dirty="0"/>
              <a:t>be difficult to integrate with certain methodology e.g. RAD</a:t>
            </a:r>
          </a:p>
          <a:p>
            <a:r>
              <a:rPr lang="en-US" dirty="0"/>
              <a:t>People sometimes don't like being "judged", even against objective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Evaluating quality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many appropriate procedures for evaluating quality. It is useful to have a mixture of </a:t>
            </a:r>
            <a:r>
              <a:rPr lang="en-US" dirty="0" smtClean="0"/>
              <a:t>quantitative and </a:t>
            </a:r>
            <a:r>
              <a:rPr lang="en-US" dirty="0"/>
              <a:t>qualitative measures, with objective and subjective observations, as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1400" b="1" dirty="0"/>
              <a:t>Use of metrics</a:t>
            </a:r>
          </a:p>
          <a:p>
            <a:pPr lvl="1">
              <a:buNone/>
            </a:pPr>
            <a:r>
              <a:rPr lang="en-US" sz="1400" dirty="0"/>
              <a:t>Metrics are the various parameters or ways of looking at a process that is to be measured. Metrics</a:t>
            </a:r>
          </a:p>
          <a:p>
            <a:pPr lvl="1">
              <a:buNone/>
            </a:pPr>
            <a:r>
              <a:rPr lang="en-US" sz="1400" dirty="0"/>
              <a:t>define what is to be measured. General qualities can be split into more specific, measurable, attributes.</a:t>
            </a:r>
          </a:p>
          <a:p>
            <a:pPr lvl="1">
              <a:buNone/>
            </a:pPr>
            <a:r>
              <a:rPr lang="en-US" sz="1400" dirty="0"/>
              <a:t>Examples include efficiency, cycle time, customer satisfaction, and number of faults logged. Using</a:t>
            </a:r>
          </a:p>
          <a:p>
            <a:pPr lvl="1">
              <a:buNone/>
            </a:pPr>
            <a:r>
              <a:rPr lang="en-US" sz="1400" dirty="0"/>
              <a:t>metrics has the advantage of helping to make the measurement more objective. It may be, however, that</a:t>
            </a:r>
          </a:p>
          <a:p>
            <a:pPr lvl="1">
              <a:buNone/>
            </a:pPr>
            <a:r>
              <a:rPr lang="en-US" sz="1400" dirty="0"/>
              <a:t>measuring still requires some subjective judgment - for instance, customer satisfaction can be</a:t>
            </a:r>
          </a:p>
          <a:p>
            <a:pPr lvl="1">
              <a:buNone/>
            </a:pPr>
            <a:r>
              <a:rPr lang="en-US" sz="1400" dirty="0"/>
              <a:t>"measured" by assigning points from 1 to 10, but the customer has to decide how many points to select</a:t>
            </a:r>
          </a:p>
          <a:p>
            <a:pPr lvl="1">
              <a:buNone/>
            </a:pPr>
            <a:r>
              <a:rPr lang="en-US" sz="1400" dirty="0"/>
              <a:t>using their (subjective) judgment.</a:t>
            </a:r>
          </a:p>
          <a:p>
            <a:r>
              <a:rPr lang="en-US" sz="1400" b="1" dirty="0"/>
              <a:t>Reviews</a:t>
            </a:r>
          </a:p>
          <a:p>
            <a:pPr lvl="1">
              <a:buNone/>
            </a:pPr>
            <a:r>
              <a:rPr lang="en-US" sz="1400" dirty="0"/>
              <a:t>A formal technique, the reviewer(s) use their experience to evaluate the system against formal criteria.</a:t>
            </a:r>
          </a:p>
          <a:p>
            <a:pPr lvl="1">
              <a:buNone/>
            </a:pPr>
            <a:r>
              <a:rPr lang="en-US" sz="1400" dirty="0"/>
              <a:t>There will usually be a review meeting where the evaluations are discussed and acceptance or corrective</a:t>
            </a:r>
          </a:p>
          <a:p>
            <a:pPr>
              <a:buNone/>
            </a:pPr>
            <a:r>
              <a:rPr lang="en-US" sz="1400" dirty="0" smtClean="0"/>
              <a:t> 	 action </a:t>
            </a:r>
            <a:r>
              <a:rPr lang="en-US" sz="1400" dirty="0"/>
              <a:t>is agreed.</a:t>
            </a:r>
          </a:p>
          <a:p>
            <a:r>
              <a:rPr lang="en-US" sz="1400" b="1" dirty="0"/>
              <a:t>Proofs</a:t>
            </a:r>
          </a:p>
          <a:p>
            <a:pPr lvl="1">
              <a:buNone/>
            </a:pPr>
            <a:r>
              <a:rPr lang="en-US" sz="1400" dirty="0"/>
              <a:t>Another formal technique, the idea of proofs has been "borrowed" from mathematics. In a software</a:t>
            </a:r>
          </a:p>
          <a:p>
            <a:pPr lvl="1">
              <a:buNone/>
            </a:pPr>
            <a:r>
              <a:rPr lang="en-US" sz="1400" dirty="0"/>
              <a:t>context, a program is proved to perform as defined in the specification.</a:t>
            </a:r>
          </a:p>
          <a:p>
            <a:r>
              <a:rPr lang="en-US" sz="1400" b="1" dirty="0"/>
              <a:t>Experiments</a:t>
            </a:r>
          </a:p>
          <a:p>
            <a:pPr lvl="1">
              <a:buNone/>
            </a:pPr>
            <a:r>
              <a:rPr lang="en-US" sz="1400" dirty="0"/>
              <a:t>This is a planned evaluation of a system under the same conditions as those in which it will eventually</a:t>
            </a:r>
          </a:p>
          <a:p>
            <a:pPr lvl="1">
              <a:buNone/>
            </a:pPr>
            <a:r>
              <a:rPr lang="en-US" sz="1400" dirty="0"/>
              <a:t>be used. It is similar to prototyping. The judgment will be objective, with some subjective judgment also</a:t>
            </a:r>
          </a:p>
          <a:p>
            <a:pPr lvl="1">
              <a:buNone/>
            </a:pPr>
            <a:r>
              <a:rPr lang="en-US" sz="1400" dirty="0"/>
              <a:t>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of using a quality tool to measure customer </a:t>
            </a:r>
            <a:r>
              <a:rPr lang="en-US" b="1" dirty="0" smtClean="0"/>
              <a:t>satisfaction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://urlm.co.uk/</a:t>
            </a:r>
            <a:endParaRPr lang="en-US" dirty="0"/>
          </a:p>
          <a:p>
            <a:r>
              <a:rPr lang="en-US" dirty="0" smtClean="0"/>
              <a:t> Find out if there are other sites that measures quality.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factors in software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Three aspects of software quality</a:t>
            </a:r>
          </a:p>
          <a:p>
            <a:r>
              <a:rPr lang="en-US" dirty="0" smtClean="0"/>
              <a:t>In previous slides, </a:t>
            </a:r>
            <a:r>
              <a:rPr lang="en-US" dirty="0"/>
              <a:t>we looked at responsibilities for quality, planning, and how quality can be evaluated. </a:t>
            </a:r>
            <a:r>
              <a:rPr lang="en-US" dirty="0" smtClean="0"/>
              <a:t>But what </a:t>
            </a:r>
            <a:r>
              <a:rPr lang="en-US" dirty="0"/>
              <a:t>is "quality"?</a:t>
            </a:r>
          </a:p>
          <a:p>
            <a:r>
              <a:rPr lang="en-US" dirty="0"/>
              <a:t>In the 1970s, Jim McCall </a:t>
            </a:r>
            <a:r>
              <a:rPr lang="en-US" dirty="0" err="1"/>
              <a:t>recognised</a:t>
            </a:r>
            <a:r>
              <a:rPr lang="en-US" dirty="0"/>
              <a:t> that users and developers had conflicting views on quality, and </a:t>
            </a:r>
            <a:r>
              <a:rPr lang="en-US" dirty="0" smtClean="0"/>
              <a:t>in 1977 </a:t>
            </a:r>
            <a:r>
              <a:rPr lang="en-US" dirty="0"/>
              <a:t>he produced a model of software quality, for the US Air Force, which aimed to bridge the gap</a:t>
            </a:r>
            <a:r>
              <a:rPr lang="en-US" dirty="0" smtClean="0"/>
              <a:t>. Of </a:t>
            </a:r>
            <a:r>
              <a:rPr lang="en-US" dirty="0"/>
              <a:t>course, the web had not been invented in the 1970s, but as you read the following explanation of </a:t>
            </a:r>
            <a:r>
              <a:rPr lang="en-US" dirty="0" smtClean="0"/>
              <a:t>the different </a:t>
            </a:r>
            <a:r>
              <a:rPr lang="en-US" dirty="0"/>
              <a:t>elements of McCall's model, you should consider whether, and how, they are relevant to </a:t>
            </a:r>
            <a:r>
              <a:rPr lang="en-US" dirty="0" smtClean="0"/>
              <a:t>web applications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McCall's model has three aspects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Product operation - </a:t>
            </a:r>
            <a:r>
              <a:rPr lang="en-US" dirty="0" smtClean="0"/>
              <a:t>concerns </a:t>
            </a:r>
            <a:r>
              <a:rPr lang="en-US" dirty="0"/>
              <a:t>the usability of the software;</a:t>
            </a:r>
          </a:p>
          <a:p>
            <a:r>
              <a:rPr lang="en-US" dirty="0"/>
              <a:t>Product revision - </a:t>
            </a:r>
            <a:r>
              <a:rPr lang="en-US" dirty="0" smtClean="0"/>
              <a:t>concerns </a:t>
            </a:r>
            <a:r>
              <a:rPr lang="en-US" dirty="0"/>
              <a:t>future modification of the to meet new requirements ;</a:t>
            </a:r>
          </a:p>
          <a:p>
            <a:r>
              <a:rPr lang="en-US" dirty="0"/>
              <a:t>Product transition - </a:t>
            </a:r>
            <a:r>
              <a:rPr lang="en-US" dirty="0" smtClean="0"/>
              <a:t>concerns </a:t>
            </a:r>
            <a:r>
              <a:rPr lang="en-US" dirty="0"/>
              <a:t>transforming the software to work in new environments.</a:t>
            </a:r>
          </a:p>
          <a:p>
            <a:r>
              <a:rPr lang="en-US" dirty="0"/>
              <a:t>These are shown diagrammatically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00200"/>
            <a:ext cx="4572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6096000"/>
            <a:ext cx="246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McCall's Quality Factors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Product operation:</a:t>
            </a:r>
          </a:p>
          <a:p>
            <a:pPr marL="0" indent="0">
              <a:buNone/>
            </a:pPr>
            <a:r>
              <a:rPr lang="en-US" dirty="0"/>
              <a:t>This includes aspects of correctness, reliability, efficiency, integrity and usability of the software.</a:t>
            </a:r>
          </a:p>
          <a:p>
            <a:r>
              <a:rPr lang="en-US" i="1" dirty="0"/>
              <a:t>Correctness is a reflection of how complete and consistent the software is, and how it matches </a:t>
            </a:r>
            <a:r>
              <a:rPr lang="en-US" i="1" dirty="0" smtClean="0"/>
              <a:t>the </a:t>
            </a:r>
            <a:r>
              <a:rPr lang="en-US" dirty="0" smtClean="0"/>
              <a:t>specification </a:t>
            </a:r>
            <a:r>
              <a:rPr lang="en-US" dirty="0"/>
              <a:t>and does what it is supposed to do.</a:t>
            </a:r>
          </a:p>
          <a:p>
            <a:r>
              <a:rPr lang="en-US" i="1" dirty="0"/>
              <a:t>Reliability also covers consistency, but also how tolerant the system is to errors and how it </a:t>
            </a:r>
            <a:r>
              <a:rPr lang="en-US" i="1" dirty="0" smtClean="0"/>
              <a:t>recovers </a:t>
            </a:r>
            <a:r>
              <a:rPr lang="en-US" dirty="0" smtClean="0"/>
              <a:t>from </a:t>
            </a:r>
            <a:r>
              <a:rPr lang="en-US" dirty="0"/>
              <a:t>unexpected inputs. A simple program will usually be more reliable.</a:t>
            </a:r>
          </a:p>
          <a:p>
            <a:r>
              <a:rPr lang="en-US" i="1" dirty="0"/>
              <a:t>Efficiency - an efficient program will execute more quickly and concisely than an inefficient one. </a:t>
            </a:r>
            <a:r>
              <a:rPr lang="en-US" i="1" dirty="0" smtClean="0"/>
              <a:t>This </a:t>
            </a:r>
            <a:r>
              <a:rPr lang="en-US" dirty="0" smtClean="0"/>
              <a:t>factor </a:t>
            </a:r>
            <a:r>
              <a:rPr lang="en-US" dirty="0"/>
              <a:t>is to do with efficient use of the system technology resources.</a:t>
            </a:r>
          </a:p>
          <a:p>
            <a:r>
              <a:rPr lang="en-US" i="1" dirty="0"/>
              <a:t>Integrity - this is a measure of how the system resists </a:t>
            </a:r>
            <a:r>
              <a:rPr lang="en-US" i="1" dirty="0" smtClean="0"/>
              <a:t>unauthorized </a:t>
            </a:r>
            <a:r>
              <a:rPr lang="en-US" i="1" dirty="0"/>
              <a:t>access.</a:t>
            </a:r>
          </a:p>
          <a:p>
            <a:r>
              <a:rPr lang="en-US" i="1" dirty="0"/>
              <a:t>Usability reflects how easy the program is to learn and to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Product revision:</a:t>
            </a:r>
          </a:p>
          <a:p>
            <a:r>
              <a:rPr lang="en-US" i="1" dirty="0"/>
              <a:t>Maintainability - this includes how easy it is to locate and fix faults, whether the system is </a:t>
            </a:r>
            <a:r>
              <a:rPr lang="en-US" i="1" dirty="0" smtClean="0"/>
              <a:t>self documenting, </a:t>
            </a:r>
            <a:r>
              <a:rPr lang="en-US" dirty="0" smtClean="0"/>
              <a:t>and </a:t>
            </a:r>
            <a:r>
              <a:rPr lang="en-US" dirty="0"/>
              <a:t>what general maintenance and housekeeping tasks (back-ups, </a:t>
            </a:r>
            <a:r>
              <a:rPr lang="en-US" dirty="0" smtClean="0"/>
              <a:t>database compression </a:t>
            </a:r>
            <a:r>
              <a:rPr lang="en-US" dirty="0"/>
              <a:t>etc) need to be performed to keep it running well.</a:t>
            </a:r>
          </a:p>
          <a:p>
            <a:r>
              <a:rPr lang="en-US" i="1" dirty="0"/>
              <a:t>Testability - how easy is it to validate the system? Programs that are well-structured, simple, modular</a:t>
            </a:r>
          </a:p>
          <a:p>
            <a:pPr>
              <a:buNone/>
            </a:pPr>
            <a:r>
              <a:rPr lang="en-US" dirty="0" smtClean="0"/>
              <a:t>     and </a:t>
            </a:r>
            <a:r>
              <a:rPr lang="en-US" dirty="0"/>
              <a:t>self-documenting are generally easier to test than those made of "spaghetti" code.</a:t>
            </a:r>
          </a:p>
          <a:p>
            <a:r>
              <a:rPr lang="en-US" i="1" dirty="0"/>
              <a:t>Flexibility - factors relating to how easy it is to modify the program to meet changing business needs. </a:t>
            </a:r>
            <a:r>
              <a:rPr lang="en-US" i="1" dirty="0" smtClean="0"/>
              <a:t>It </a:t>
            </a:r>
            <a:r>
              <a:rPr lang="en-US" dirty="0" smtClean="0"/>
              <a:t>includes </a:t>
            </a:r>
            <a:r>
              <a:rPr lang="en-US" dirty="0"/>
              <a:t>scalability (for instance how easily the program can be extended to cope with more users).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Quality of software </a:t>
            </a:r>
            <a:r>
              <a:rPr lang="en-US" b="1" dirty="0" smtClean="0"/>
              <a:t>systems(planning and evaluating)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How many times have you been working on your computer, and something's gone wrong? The system</a:t>
            </a:r>
          </a:p>
          <a:p>
            <a:pPr>
              <a:buNone/>
            </a:pPr>
            <a:r>
              <a:rPr lang="en-US" dirty="0"/>
              <a:t>falls into a go-slow and starts taking an age to do anything, your word processor crashes, the whole</a:t>
            </a:r>
          </a:p>
          <a:p>
            <a:pPr>
              <a:buNone/>
            </a:pPr>
            <a:r>
              <a:rPr lang="en-US" dirty="0"/>
              <a:t>computer stops responding... or perhaps you can't find something you have worked on for hours, or you</a:t>
            </a:r>
          </a:p>
          <a:p>
            <a:pPr>
              <a:buNone/>
            </a:pPr>
            <a:r>
              <a:rPr lang="en-US" dirty="0"/>
              <a:t>accidentally delete or change something and can't get it back... and then there's the endless updates</a:t>
            </a:r>
          </a:p>
          <a:p>
            <a:pPr>
              <a:buNone/>
            </a:pPr>
            <a:r>
              <a:rPr lang="en-US" dirty="0"/>
              <a:t>and patches</a:t>
            </a:r>
            <a:r>
              <a:rPr lang="en-US" dirty="0" smtClean="0"/>
              <a:t>...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Software is often not tremendously robust - in fact, it is often full of bugs. If a more tangible product, a</a:t>
            </a:r>
          </a:p>
          <a:p>
            <a:pPr>
              <a:buNone/>
            </a:pPr>
            <a:r>
              <a:rPr lang="en-US" dirty="0"/>
              <a:t>washing machine, say, behaved like that, you'd take it back to the shop and demand your money back!</a:t>
            </a:r>
          </a:p>
          <a:p>
            <a:pPr>
              <a:buNone/>
            </a:pPr>
            <a:r>
              <a:rPr lang="en-US" dirty="0"/>
              <a:t>However, it is the nature of software that it is very difficult - some say impossible - to release it 100%</a:t>
            </a:r>
          </a:p>
          <a:p>
            <a:pPr>
              <a:buNone/>
            </a:pPr>
            <a:r>
              <a:rPr lang="en-US" dirty="0"/>
              <a:t>bug-free. So how can we, as developers, manage quality in software projects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Quality management is a term much used in industry. Whole disciplines and methodologies have grown</a:t>
            </a:r>
          </a:p>
          <a:p>
            <a:pPr>
              <a:buNone/>
            </a:pPr>
            <a:r>
              <a:rPr lang="en-US" dirty="0"/>
              <a:t>up around the search for "quality". You may have come across quality assurance, Total Quality</a:t>
            </a:r>
          </a:p>
          <a:p>
            <a:pPr>
              <a:buNone/>
            </a:pPr>
            <a:r>
              <a:rPr lang="en-US" dirty="0"/>
              <a:t>Management (TQM), "Right First Time" and quality management systems certification such as</a:t>
            </a:r>
          </a:p>
          <a:p>
            <a:pPr>
              <a:buNone/>
            </a:pPr>
            <a:r>
              <a:rPr lang="en-US" dirty="0"/>
              <a:t>ISO9000. The approach taken in engineering and manufacturing has been extended and adapted over</a:t>
            </a:r>
          </a:p>
          <a:p>
            <a:pPr>
              <a:buNone/>
            </a:pPr>
            <a:r>
              <a:rPr lang="en-US" dirty="0"/>
              <a:t>time to cover software engineering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</a:t>
            </a:r>
            <a:r>
              <a:rPr lang="en-US" dirty="0" smtClean="0"/>
              <a:t>this, </a:t>
            </a:r>
            <a:r>
              <a:rPr lang="en-US" dirty="0"/>
              <a:t>we consider what is meant by software quality, how you can define, measure and manage</a:t>
            </a:r>
          </a:p>
          <a:p>
            <a:pPr>
              <a:buNone/>
            </a:pPr>
            <a:r>
              <a:rPr lang="en-US" dirty="0"/>
              <a:t>it, and the specific issues of quality in web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Product transition:</a:t>
            </a:r>
          </a:p>
          <a:p>
            <a:r>
              <a:rPr lang="en-US" i="1" dirty="0"/>
              <a:t>Portability - how well the software can be transferred from one environment to another - for instance </a:t>
            </a:r>
            <a:r>
              <a:rPr lang="en-US" i="1" dirty="0" smtClean="0"/>
              <a:t>to </a:t>
            </a:r>
            <a:r>
              <a:rPr lang="en-US" dirty="0" smtClean="0"/>
              <a:t>another </a:t>
            </a:r>
            <a:r>
              <a:rPr lang="en-US" dirty="0"/>
              <a:t>operating system or hardware configuration.</a:t>
            </a:r>
          </a:p>
          <a:p>
            <a:r>
              <a:rPr lang="en-US" i="1" dirty="0"/>
              <a:t>Reusability - similar to portability, this aspect relates to how well the existing software components </a:t>
            </a:r>
            <a:r>
              <a:rPr lang="en-US" i="1" dirty="0" smtClean="0"/>
              <a:t>can </a:t>
            </a:r>
            <a:r>
              <a:rPr lang="en-US" dirty="0" smtClean="0"/>
              <a:t>be </a:t>
            </a:r>
            <a:r>
              <a:rPr lang="en-US" dirty="0"/>
              <a:t>reused in a different context. This could include reusing functions such as search algorithms or </a:t>
            </a:r>
            <a:r>
              <a:rPr lang="en-US" dirty="0" smtClean="0"/>
              <a:t>user input </a:t>
            </a:r>
            <a:r>
              <a:rPr lang="en-US" dirty="0"/>
              <a:t>forms.</a:t>
            </a:r>
          </a:p>
          <a:p>
            <a:r>
              <a:rPr lang="en-US" i="1" dirty="0"/>
              <a:t>Interoperability - the extent to which the system can work alongside and with other systems. </a:t>
            </a:r>
            <a:r>
              <a:rPr lang="en-US" i="1" dirty="0" smtClean="0"/>
              <a:t>This </a:t>
            </a:r>
            <a:r>
              <a:rPr lang="en-US" dirty="0" smtClean="0"/>
              <a:t>requires </a:t>
            </a:r>
            <a:r>
              <a:rPr lang="en-US" dirty="0"/>
              <a:t>the system to use common protocols for communication and data structure, and is helped </a:t>
            </a:r>
            <a:r>
              <a:rPr lang="en-US" dirty="0" smtClean="0"/>
              <a:t>by using </a:t>
            </a:r>
            <a:r>
              <a:rPr lang="en-US" dirty="0"/>
              <a:t>software and hardware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types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Dahlbom</a:t>
            </a:r>
            <a:r>
              <a:rPr lang="en-US" dirty="0"/>
              <a:t> and </a:t>
            </a:r>
            <a:r>
              <a:rPr lang="en-US" dirty="0" err="1"/>
              <a:t>Mathiassen</a:t>
            </a:r>
            <a:r>
              <a:rPr lang="en-US" dirty="0"/>
              <a:t> (1993) look to a wider definition of quality. Quality is judged by people in </a:t>
            </a:r>
            <a:r>
              <a:rPr lang="en-US" dirty="0" smtClean="0"/>
              <a:t>three categories</a:t>
            </a:r>
            <a:r>
              <a:rPr lang="en-US" dirty="0"/>
              <a:t>:</a:t>
            </a:r>
          </a:p>
          <a:p>
            <a:r>
              <a:rPr lang="en-US" dirty="0"/>
              <a:t>Functionality - does the product do what it is supposed to do?</a:t>
            </a:r>
          </a:p>
          <a:p>
            <a:r>
              <a:rPr lang="en-US" dirty="0"/>
              <a:t>Aesthetics - does the product look good?</a:t>
            </a:r>
          </a:p>
          <a:p>
            <a:r>
              <a:rPr lang="en-US" dirty="0"/>
              <a:t>Symbolism - what does the product mean to us, or signal to others?</a:t>
            </a:r>
          </a:p>
          <a:p>
            <a:r>
              <a:rPr lang="en-US" dirty="0"/>
              <a:t>These aspects are easier to understand for a software system by first looking at a different type </a:t>
            </a:r>
            <a:r>
              <a:rPr lang="en-US" dirty="0" smtClean="0"/>
              <a:t>of product</a:t>
            </a:r>
            <a:r>
              <a:rPr lang="en-US" dirty="0"/>
              <a:t>.</a:t>
            </a:r>
          </a:p>
          <a:p>
            <a:r>
              <a:rPr lang="en-US" dirty="0"/>
              <a:t>When someone is shopping for a pair of training shoes, they may choose them for different reasons.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Functionality - someone who wants to use the training shoes for running round an athletics track </a:t>
            </a:r>
            <a:r>
              <a:rPr lang="en-US" i="1" dirty="0" smtClean="0"/>
              <a:t>will </a:t>
            </a:r>
            <a:r>
              <a:rPr lang="en-US" dirty="0" smtClean="0"/>
              <a:t>primarily </a:t>
            </a:r>
            <a:r>
              <a:rPr lang="en-US" dirty="0"/>
              <a:t>be concerned with functionality. They want the shoes to be comfortable to wear, fit correctly</a:t>
            </a:r>
            <a:r>
              <a:rPr lang="en-US" dirty="0" smtClean="0"/>
              <a:t>, provide </a:t>
            </a:r>
            <a:r>
              <a:rPr lang="en-US" dirty="0"/>
              <a:t>the right amount of support, flexibility and cushioning, and to be the right weight - heavier </a:t>
            </a:r>
            <a:r>
              <a:rPr lang="en-US" dirty="0" smtClean="0"/>
              <a:t>for training</a:t>
            </a:r>
            <a:r>
              <a:rPr lang="en-US" dirty="0"/>
              <a:t>, lighter for racing.</a:t>
            </a:r>
          </a:p>
          <a:p>
            <a:pPr>
              <a:buNone/>
            </a:pPr>
            <a:r>
              <a:rPr lang="en-US" dirty="0"/>
              <a:t>Given a choice of a few pairs that meet all the functional criteria, they might then go on to consider </a:t>
            </a:r>
            <a:r>
              <a:rPr lang="en-US" dirty="0" smtClean="0"/>
              <a:t>the other </a:t>
            </a:r>
            <a:r>
              <a:rPr lang="en-US" dirty="0"/>
              <a:t>factors, but functionality is likely to be most important in defining what a quality trainer means </a:t>
            </a:r>
            <a:r>
              <a:rPr lang="en-US" dirty="0" smtClean="0"/>
              <a:t>to them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Aesthetics - someone may buy trainers not for fitness work, but for everyday wear. Beyond the </a:t>
            </a:r>
            <a:r>
              <a:rPr lang="en-US" i="1" dirty="0" smtClean="0"/>
              <a:t>basic </a:t>
            </a:r>
            <a:r>
              <a:rPr lang="en-US" dirty="0" smtClean="0"/>
              <a:t>functionality </a:t>
            </a:r>
            <a:r>
              <a:rPr lang="en-US" dirty="0"/>
              <a:t>of comfort, they are likely to choose them based on their appearance. Why else </a:t>
            </a:r>
            <a:r>
              <a:rPr lang="en-US" dirty="0" smtClean="0"/>
              <a:t>would people </a:t>
            </a:r>
            <a:r>
              <a:rPr lang="en-US" dirty="0"/>
              <a:t>buy trainers with flashing lights in their soles when they walk? This effect is even greater </a:t>
            </a:r>
            <a:r>
              <a:rPr lang="en-US" dirty="0" smtClean="0"/>
              <a:t>with other </a:t>
            </a:r>
            <a:r>
              <a:rPr lang="en-US" dirty="0"/>
              <a:t>types of footwear - party shoes for instance.</a:t>
            </a:r>
          </a:p>
          <a:p>
            <a:r>
              <a:rPr lang="en-US" dirty="0"/>
              <a:t>Choices based on aesthetics are entirely personal - there are fashions and trends of course, but </a:t>
            </a:r>
            <a:r>
              <a:rPr lang="en-US" dirty="0" smtClean="0"/>
              <a:t>these then </a:t>
            </a:r>
            <a:r>
              <a:rPr lang="en-US" dirty="0"/>
              <a:t>start to move into the third area...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i="1" dirty="0"/>
              <a:t>Symbolism - this relates to what the object </a:t>
            </a:r>
            <a:r>
              <a:rPr lang="en-US" i="1" dirty="0" err="1"/>
              <a:t>symbolises</a:t>
            </a:r>
            <a:r>
              <a:rPr lang="en-US" i="1" dirty="0"/>
              <a:t>, to us and to others. The person buying </a:t>
            </a:r>
            <a:r>
              <a:rPr lang="en-US" i="1" dirty="0" smtClean="0"/>
              <a:t>the </a:t>
            </a:r>
            <a:r>
              <a:rPr lang="en-US" dirty="0" smtClean="0"/>
              <a:t>training </a:t>
            </a:r>
            <a:r>
              <a:rPr lang="en-US" dirty="0"/>
              <a:t>shoes may decide that the most important aspect of quality for them is the brand name on </a:t>
            </a:r>
            <a:r>
              <a:rPr lang="en-US" dirty="0" smtClean="0"/>
              <a:t>the trainers</a:t>
            </a:r>
            <a:r>
              <a:rPr lang="en-US" dirty="0"/>
              <a:t>, even if they are uncomfortable or ugly - because everyone else is buying them.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on the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preceding sections have addressed quality in general terms, </a:t>
            </a:r>
            <a:r>
              <a:rPr lang="en-US" dirty="0" err="1"/>
              <a:t>focussing</a:t>
            </a:r>
            <a:r>
              <a:rPr lang="en-US" dirty="0"/>
              <a:t> then on specifics of </a:t>
            </a:r>
            <a:r>
              <a:rPr lang="en-US" dirty="0" smtClean="0"/>
              <a:t>software     development </a:t>
            </a:r>
            <a:r>
              <a:rPr lang="en-US" dirty="0"/>
              <a:t>and considering some aspects of quality as they apply to websites.</a:t>
            </a:r>
          </a:p>
          <a:p>
            <a:r>
              <a:rPr lang="en-US" dirty="0"/>
              <a:t>In this section, we will look at research by Jeff Offutt (2002), which looks at how the unique </a:t>
            </a:r>
            <a:r>
              <a:rPr lang="en-US" dirty="0" smtClean="0"/>
              <a:t>challenges    of </a:t>
            </a:r>
            <a:r>
              <a:rPr lang="en-US" dirty="0"/>
              <a:t>web development make quality priorities different from the priorities in traditional </a:t>
            </a:r>
            <a:r>
              <a:rPr lang="en-US" dirty="0" smtClean="0"/>
              <a:t>software developments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Web then 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77724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World Wide Web started life as a means of presenting information to people using simple web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pages, which were mainly text documents linked together. Sites displayed information to visitors, and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were often just electronic versions of brochures or catalogues. A site could be looked after by one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person - the webmaster. Sites were hosted on simple Web servers, which sent the information to and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from the visitor's browser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Over the last half-decade, the internet and the Web have evolved almost beyond recognition. Web sites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now run large-scale software applications, and provide entertainment, collaboration, e-commerce and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many other activities. Applications consist of many different components, programs, HTML files,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databases, images, scripts and more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 no longer talk about visitors, but users. Users interact with the sites using diverse hardware and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software, including mobile computing devices such as hand-held PDAs and mobile phones. The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software is often distributed geographically, residing on numerous different servers. Engineering and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maintaining a site now involves large teams of people with a variety of skills.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Web site engineering is now one of the largest parts of the software industry.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discipline - new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characteristics of the new Web can be summed up in one word: "diverse".</a:t>
            </a:r>
          </a:p>
          <a:p>
            <a:pPr>
              <a:buNone/>
            </a:pPr>
            <a:r>
              <a:rPr lang="en-US" dirty="0" smtClean="0"/>
              <a:t>    This </a:t>
            </a:r>
            <a:r>
              <a:rPr lang="en-US" dirty="0"/>
              <a:t>means that the developing discipline of web site engineering must have a whole range of tools and</a:t>
            </a:r>
          </a:p>
          <a:p>
            <a:pPr>
              <a:buNone/>
            </a:pPr>
            <a:r>
              <a:rPr lang="en-US" dirty="0" smtClean="0"/>
              <a:t>    systems </a:t>
            </a:r>
            <a:r>
              <a:rPr lang="en-US" dirty="0"/>
              <a:t>to build good quality, secure, applications - a point that is not well-understood in many cases.</a:t>
            </a:r>
          </a:p>
          <a:p>
            <a:pPr>
              <a:buNone/>
            </a:pPr>
            <a:r>
              <a:rPr lang="en-US" dirty="0" smtClean="0"/>
              <a:t>     Existing </a:t>
            </a:r>
            <a:r>
              <a:rPr lang="en-US" dirty="0"/>
              <a:t>software tools are certainly useful, but they were developed over decades to meet the needs of</a:t>
            </a:r>
          </a:p>
          <a:p>
            <a:pPr>
              <a:buNone/>
            </a:pPr>
            <a:r>
              <a:rPr lang="en-US" dirty="0" smtClean="0"/>
              <a:t>     traditional </a:t>
            </a:r>
            <a:r>
              <a:rPr lang="en-US" dirty="0"/>
              <a:t>software engineering, and surveys have reported that they are inadequate for new needs, and</a:t>
            </a:r>
          </a:p>
          <a:p>
            <a:pPr>
              <a:buNone/>
            </a:pPr>
            <a:r>
              <a:rPr lang="en-US" dirty="0" smtClean="0"/>
              <a:t>     little </a:t>
            </a:r>
            <a:r>
              <a:rPr lang="en-US" dirty="0"/>
              <a:t>work has been done on how to ensure the quality of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quality of Web applications is affected by several factors.</a:t>
            </a:r>
          </a:p>
          <a:p>
            <a:r>
              <a:rPr lang="en-US" dirty="0"/>
              <a:t>Applications are built from numerous components from various sources - </a:t>
            </a:r>
            <a:r>
              <a:rPr lang="en-US" dirty="0" smtClean="0"/>
              <a:t>custom-built applications</a:t>
            </a:r>
            <a:r>
              <a:rPr lang="en-US" dirty="0"/>
              <a:t>, off-the-shelf products, sometimes </a:t>
            </a:r>
            <a:r>
              <a:rPr lang="en-US" dirty="0" smtClean="0"/>
              <a:t>customized, </a:t>
            </a:r>
            <a:r>
              <a:rPr lang="en-US" dirty="0"/>
              <a:t>and third-party products.</a:t>
            </a:r>
          </a:p>
          <a:p>
            <a:r>
              <a:rPr lang="en-US" dirty="0"/>
              <a:t>The different software components have to be integrated usually without having the source </a:t>
            </a:r>
            <a:r>
              <a:rPr lang="en-US" dirty="0" smtClean="0"/>
              <a:t>code available</a:t>
            </a:r>
            <a:r>
              <a:rPr lang="en-US" dirty="0"/>
              <a:t>, and they may even be hosted on remote servers owned by other </a:t>
            </a:r>
            <a:r>
              <a:rPr lang="en-US" dirty="0" smtClean="0"/>
              <a:t>organizations.</a:t>
            </a:r>
            <a:endParaRPr lang="en-US" dirty="0"/>
          </a:p>
          <a:p>
            <a:r>
              <a:rPr lang="en-US" dirty="0"/>
              <a:t>The data flows required are complex and they must work on different types of software </a:t>
            </a:r>
            <a:r>
              <a:rPr lang="en-US" dirty="0" smtClean="0"/>
              <a:t>and hardware</a:t>
            </a:r>
            <a:r>
              <a:rPr lang="en-US" dirty="0"/>
              <a:t>.</a:t>
            </a:r>
          </a:p>
          <a:p>
            <a:r>
              <a:rPr lang="en-US" dirty="0"/>
              <a:t>The diversity of sources, environments and locations brings huge problems for quality assurance. </a:t>
            </a:r>
            <a:r>
              <a:rPr lang="en-US" dirty="0" smtClean="0"/>
              <a:t>To make </a:t>
            </a:r>
            <a:r>
              <a:rPr lang="en-US" dirty="0"/>
              <a:t>decisions on the quality of all the diverse components, web developers need information on them </a:t>
            </a:r>
            <a:r>
              <a:rPr lang="en-US" dirty="0" smtClean="0"/>
              <a:t>- and </a:t>
            </a:r>
            <a:r>
              <a:rPr lang="en-US" dirty="0"/>
              <a:t>that is often just not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Web quality factors and why they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Research suggests that the three most important criteria for web applications are:</a:t>
            </a:r>
          </a:p>
          <a:p>
            <a:r>
              <a:rPr lang="en-US" dirty="0"/>
              <a:t>1. Reliability</a:t>
            </a:r>
          </a:p>
          <a:p>
            <a:r>
              <a:rPr lang="en-US" dirty="0"/>
              <a:t>2. Usability</a:t>
            </a:r>
          </a:p>
          <a:p>
            <a:r>
              <a:rPr lang="en-US" dirty="0"/>
              <a:t>3.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4. Availability</a:t>
            </a:r>
            <a:endParaRPr lang="en-US" dirty="0"/>
          </a:p>
          <a:p>
            <a:r>
              <a:rPr lang="en-US" dirty="0" smtClean="0"/>
              <a:t>5. </a:t>
            </a:r>
            <a:r>
              <a:rPr lang="en-US" dirty="0"/>
              <a:t>Scalability</a:t>
            </a:r>
          </a:p>
          <a:p>
            <a:r>
              <a:rPr lang="en-US" dirty="0" smtClean="0"/>
              <a:t>6. </a:t>
            </a:r>
            <a:r>
              <a:rPr lang="en-US" dirty="0"/>
              <a:t>Maintainability</a:t>
            </a:r>
          </a:p>
          <a:p>
            <a:r>
              <a:rPr lang="en-US" dirty="0" smtClean="0"/>
              <a:t>7. </a:t>
            </a:r>
            <a:r>
              <a:rPr lang="en-US" dirty="0"/>
              <a:t>Time-to-market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defines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There are many definitions of "quality". Some say "quality is delivering what the customer asks for", and</a:t>
            </a:r>
          </a:p>
          <a:p>
            <a:pPr>
              <a:buNone/>
            </a:pPr>
            <a:r>
              <a:rPr lang="en-US" dirty="0"/>
              <a:t>most traditional approaches seek to ensure quality by specifying the requirements of a product or</a:t>
            </a:r>
          </a:p>
          <a:p>
            <a:pPr>
              <a:buNone/>
            </a:pPr>
            <a:r>
              <a:rPr lang="en-US" dirty="0"/>
              <a:t>system up front, monitoring interim systems during the development, and then checking what was</a:t>
            </a:r>
          </a:p>
          <a:p>
            <a:pPr>
              <a:buNone/>
            </a:pPr>
            <a:r>
              <a:rPr lang="en-US" dirty="0"/>
              <a:t>achieved at the end, against the initial requirements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a customer or user is then dissatisfied with the system, the developer can always claim to have</a:t>
            </a:r>
          </a:p>
          <a:p>
            <a:pPr>
              <a:buNone/>
            </a:pPr>
            <a:r>
              <a:rPr lang="en-US" dirty="0"/>
              <a:t>fulfilled their obligations, providing they have supplied what was originally required. The user, however,</a:t>
            </a:r>
          </a:p>
          <a:p>
            <a:pPr>
              <a:buNone/>
            </a:pPr>
            <a:r>
              <a:rPr lang="en-US" dirty="0"/>
              <a:t>may feel that the original specification was inadequate.</a:t>
            </a:r>
          </a:p>
          <a:p>
            <a:pPr>
              <a:buNone/>
            </a:pPr>
            <a:r>
              <a:rPr lang="en-US" dirty="0"/>
              <a:t>Whose fault is that? The user's? Or the developer's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have seen in the methodologies studied in earlier units how it is difficult to pin down </a:t>
            </a:r>
            <a:r>
              <a:rPr lang="en-US" dirty="0" err="1" smtClean="0"/>
              <a:t>requirementat</a:t>
            </a:r>
            <a:endParaRPr lang="en-US" dirty="0"/>
          </a:p>
          <a:p>
            <a:pPr>
              <a:buNone/>
            </a:pPr>
            <a:r>
              <a:rPr lang="en-US" dirty="0"/>
              <a:t>the start of a development. If this is a difficult task for the professionals, how much more difficult is </a:t>
            </a:r>
            <a:r>
              <a:rPr lang="en-US" dirty="0" err="1" smtClean="0"/>
              <a:t>itfor</a:t>
            </a:r>
            <a:endParaRPr lang="en-US" dirty="0"/>
          </a:p>
          <a:p>
            <a:pPr>
              <a:buNone/>
            </a:pPr>
            <a:r>
              <a:rPr lang="en-US" dirty="0"/>
              <a:t>users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Professionals need to be able to evaluate the quality of their system independently of what their</a:t>
            </a:r>
          </a:p>
          <a:p>
            <a:pPr>
              <a:buNone/>
            </a:pPr>
            <a:r>
              <a:rPr lang="en-US" dirty="0"/>
              <a:t>customers say. And, more than this, they need to consider quality from different perspectives,</a:t>
            </a:r>
          </a:p>
          <a:p>
            <a:pPr>
              <a:buNone/>
            </a:pPr>
            <a:r>
              <a:rPr lang="en-US" dirty="0"/>
              <a:t>considering not just the customer perspective but the supplier and professional perspectives.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These criteria are similar to those already considered earlier, but the priorities </a:t>
            </a:r>
            <a:r>
              <a:rPr lang="en-US" dirty="0" smtClean="0"/>
              <a:t>are different</a:t>
            </a:r>
            <a:r>
              <a:rPr lang="en-US" dirty="0"/>
              <a:t>, due to </a:t>
            </a:r>
            <a:r>
              <a:rPr lang="en-US" dirty="0" smtClean="0"/>
              <a:t>the  particular </a:t>
            </a:r>
            <a:r>
              <a:rPr lang="en-US" dirty="0"/>
              <a:t>demands and challenges of web use.</a:t>
            </a:r>
          </a:p>
          <a:p>
            <a:pPr>
              <a:buNone/>
            </a:pPr>
            <a:r>
              <a:rPr lang="en-US" i="1" dirty="0" smtClean="0"/>
              <a:t>1. Reliability </a:t>
            </a:r>
            <a:r>
              <a:rPr lang="en-US" i="1" dirty="0"/>
              <a:t>- whereas most traditional software does not need to be highly reliable, </a:t>
            </a:r>
            <a:r>
              <a:rPr lang="en-US" i="1" dirty="0" smtClean="0"/>
              <a:t>many </a:t>
            </a:r>
            <a:r>
              <a:rPr lang="en-US" dirty="0" smtClean="0"/>
              <a:t>businesses</a:t>
            </a:r>
            <a:r>
              <a:rPr lang="en-US" dirty="0"/>
              <a:t>' commercial success depends on web software. If it does not work reliably, they </a:t>
            </a:r>
            <a:r>
              <a:rPr lang="en-US" dirty="0" smtClean="0"/>
              <a:t>will lose </a:t>
            </a:r>
            <a:r>
              <a:rPr lang="en-US" dirty="0"/>
              <a:t>customers and money.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2. Usability - customers expect easy web transactions. Unusable sites will not be used.</a:t>
            </a:r>
          </a:p>
          <a:p>
            <a:pPr>
              <a:buNone/>
            </a:pPr>
            <a:r>
              <a:rPr lang="en-US" i="1" dirty="0" smtClean="0"/>
              <a:t>3. Security </a:t>
            </a:r>
            <a:r>
              <a:rPr lang="en-US" i="1" dirty="0"/>
              <a:t>- the consequences of insecure web sites were limited when they were just </a:t>
            </a:r>
            <a:r>
              <a:rPr lang="en-US" i="1" dirty="0" smtClean="0"/>
              <a:t>electronic </a:t>
            </a:r>
            <a:r>
              <a:rPr lang="en-US" dirty="0" smtClean="0"/>
              <a:t>brochures</a:t>
            </a:r>
            <a:r>
              <a:rPr lang="en-US" dirty="0"/>
              <a:t>, but nowadays much personal information is held by web applications and breaches </a:t>
            </a:r>
            <a:r>
              <a:rPr lang="en-US" dirty="0" smtClean="0"/>
              <a:t>of security </a:t>
            </a:r>
            <a:r>
              <a:rPr lang="en-US" dirty="0"/>
              <a:t>can lead to losses in credibility and income, legal implications and large repair costs.</a:t>
            </a:r>
          </a:p>
          <a:p>
            <a:pPr>
              <a:buNone/>
            </a:pPr>
            <a:r>
              <a:rPr lang="en-US" dirty="0" smtClean="0"/>
              <a:t>      Software </a:t>
            </a:r>
            <a:r>
              <a:rPr lang="en-US" dirty="0"/>
              <a:t>security is a fast-growing research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i="1" dirty="0" smtClean="0"/>
              <a:t>4. Availability </a:t>
            </a:r>
            <a:r>
              <a:rPr lang="en-US" i="1" dirty="0"/>
              <a:t>- customers will not wait to use a site that is down for maintenance, they will just go</a:t>
            </a:r>
          </a:p>
          <a:p>
            <a:pPr>
              <a:buNone/>
            </a:pPr>
            <a:r>
              <a:rPr lang="en-US" dirty="0"/>
              <a:t>elsewhere. Global time differences mean that a site needs to be available at all times of day or</a:t>
            </a:r>
          </a:p>
          <a:p>
            <a:pPr>
              <a:buNone/>
            </a:pPr>
            <a:r>
              <a:rPr lang="en-US" dirty="0"/>
              <a:t>night, all year round. Availability also includes accessibility and compatibility.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5.Scalability </a:t>
            </a:r>
            <a:r>
              <a:rPr lang="en-US" i="1" dirty="0"/>
              <a:t>- the number of potential website customers that can visit a site is virtually unlimited.</a:t>
            </a:r>
          </a:p>
          <a:p>
            <a:pPr>
              <a:buNone/>
            </a:pPr>
            <a:r>
              <a:rPr lang="en-US" dirty="0"/>
              <a:t>Applications must therefore be able to grow quickly, but robustly. Small weaknesses which were</a:t>
            </a:r>
          </a:p>
          <a:p>
            <a:pPr>
              <a:buNone/>
            </a:pPr>
            <a:r>
              <a:rPr lang="en-US" dirty="0"/>
              <a:t>not a problem in a small application can lead to big problems as it grows.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6. Maintainability </a:t>
            </a:r>
            <a:r>
              <a:rPr lang="en-US" i="1" dirty="0"/>
              <a:t>- there is a big difference from traditional software, where updates are collected</a:t>
            </a:r>
          </a:p>
          <a:p>
            <a:pPr>
              <a:buNone/>
            </a:pPr>
            <a:r>
              <a:rPr lang="en-US" dirty="0"/>
              <a:t>over weeks and months, and released together. The update rate of websites is orders of</a:t>
            </a:r>
          </a:p>
          <a:p>
            <a:pPr>
              <a:buNone/>
            </a:pPr>
            <a:r>
              <a:rPr lang="en-US" dirty="0"/>
              <a:t>magnitude faster than this. Updates can be implemented over days or even hours, and users get</a:t>
            </a:r>
          </a:p>
          <a:p>
            <a:pPr>
              <a:buNone/>
            </a:pPr>
            <a:r>
              <a:rPr lang="en-US" dirty="0"/>
              <a:t>the updates immediately they are in place. Such frequent updates also have implications for</a:t>
            </a:r>
          </a:p>
          <a:p>
            <a:pPr>
              <a:buNone/>
            </a:pPr>
            <a:r>
              <a:rPr lang="en-US" dirty="0"/>
              <a:t>compatibility - users may not update their software and hardware, so updated applications must</a:t>
            </a:r>
          </a:p>
          <a:p>
            <a:pPr>
              <a:buNone/>
            </a:pPr>
            <a:r>
              <a:rPr lang="en-US" dirty="0"/>
              <a:t>work not just with many different types of system, but many different versions of them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</a:t>
            </a:r>
            <a:r>
              <a:rPr lang="en-US" i="1" dirty="0"/>
              <a:t> Time-to-market - of course, this is still important for web systems, but for all the reasons given,</a:t>
            </a:r>
          </a:p>
          <a:p>
            <a:pPr>
              <a:buNone/>
            </a:pPr>
            <a:r>
              <a:rPr lang="en-US" dirty="0"/>
              <a:t>web development projects must allow time for systems to be designed and tested for security,</a:t>
            </a:r>
          </a:p>
          <a:p>
            <a:pPr>
              <a:buNone/>
            </a:pPr>
            <a:r>
              <a:rPr lang="en-US" dirty="0"/>
              <a:t>usability and reliability if they are to get a return on their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None/>
            </a:pPr>
            <a:r>
              <a:rPr lang="en-US" dirty="0"/>
              <a:t>We are now starting to answer the question posed in </a:t>
            </a:r>
            <a:r>
              <a:rPr lang="en-US" dirty="0" smtClean="0"/>
              <a:t>first part of the of the course:</a:t>
            </a:r>
            <a:endParaRPr lang="en-US" dirty="0"/>
          </a:p>
          <a:p>
            <a:pPr>
              <a:buNone/>
            </a:pPr>
            <a:r>
              <a:rPr lang="en-US" b="1" i="1" dirty="0"/>
              <a:t>Is Internet/web development the same as, or different from, other types of computer </a:t>
            </a:r>
            <a:r>
              <a:rPr lang="en-US" b="1" i="1" dirty="0" smtClean="0"/>
              <a:t>systems development</a:t>
            </a:r>
            <a:r>
              <a:rPr lang="en-US" b="1" i="1" dirty="0"/>
              <a:t>?</a:t>
            </a:r>
          </a:p>
          <a:p>
            <a:pPr>
              <a:buNone/>
            </a:pPr>
            <a:r>
              <a:rPr lang="en-US" dirty="0" smtClean="0"/>
              <a:t>	Certainly </a:t>
            </a:r>
            <a:r>
              <a:rPr lang="en-US" dirty="0"/>
              <a:t>in the area of quality, we can see similarities and differences in the factors that contribute </a:t>
            </a:r>
            <a:r>
              <a:rPr lang="en-US" dirty="0" smtClean="0"/>
              <a:t>to quality</a:t>
            </a:r>
            <a:r>
              <a:rPr lang="en-US" dirty="0"/>
              <a:t>, and in the importance that those factors hold.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industry needs to continue developing tools and systems specifically to deal with web quality, taking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best from traditional software development and adapting it to the new development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Developer's </a:t>
            </a:r>
            <a:r>
              <a:rPr lang="en-US" b="1" dirty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1. Adjusting </a:t>
            </a:r>
            <a:r>
              <a:rPr lang="en-US" i="1" dirty="0"/>
              <a:t>customer expectations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/>
              <a:t>It is essential to find out from potential users what their needs and</a:t>
            </a:r>
          </a:p>
          <a:p>
            <a:pPr>
              <a:buNone/>
            </a:pPr>
            <a:r>
              <a:rPr lang="en-US" dirty="0"/>
              <a:t>expectations are, but it is the responsibility of the developer to adjust </a:t>
            </a:r>
            <a:r>
              <a:rPr lang="en-US" dirty="0" smtClean="0"/>
              <a:t>those expectations </a:t>
            </a:r>
            <a:r>
              <a:rPr lang="en-US" dirty="0"/>
              <a:t>to ensure </a:t>
            </a:r>
            <a:r>
              <a:rPr lang="en-US" dirty="0" smtClean="0"/>
              <a:t>that what </a:t>
            </a:r>
            <a:r>
              <a:rPr lang="en-US" dirty="0"/>
              <a:t>is proposed is feasible - that it can actually be achieved within the particular constraints of </a:t>
            </a:r>
            <a:r>
              <a:rPr lang="en-US" dirty="0" smtClean="0"/>
              <a:t>the situation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i="1" dirty="0" smtClean="0"/>
              <a:t>2.Considering </a:t>
            </a:r>
            <a:r>
              <a:rPr lang="en-US" i="1" dirty="0"/>
              <a:t>the future: Systems introduced into </a:t>
            </a:r>
            <a:r>
              <a:rPr lang="en-US" i="1" dirty="0" err="1"/>
              <a:t>organisations</a:t>
            </a:r>
            <a:r>
              <a:rPr lang="en-US" i="1" dirty="0"/>
              <a:t> </a:t>
            </a:r>
            <a:r>
              <a:rPr lang="en-US" i="1" dirty="0" smtClean="0"/>
              <a:t>have future </a:t>
            </a:r>
            <a:r>
              <a:rPr lang="en-US" i="1" dirty="0"/>
              <a:t>consequences for </a:t>
            </a:r>
            <a:r>
              <a:rPr lang="en-US" i="1" dirty="0" smtClean="0"/>
              <a:t>that </a:t>
            </a:r>
            <a:r>
              <a:rPr lang="en-US" dirty="0" err="1" smtClean="0"/>
              <a:t>organisation</a:t>
            </a:r>
            <a:r>
              <a:rPr lang="en-US" dirty="0"/>
              <a:t>. Systems should be designed taking into account potential maintenance issues, future</a:t>
            </a:r>
          </a:p>
          <a:p>
            <a:pPr>
              <a:buNone/>
            </a:pPr>
            <a:r>
              <a:rPr lang="en-US" dirty="0"/>
              <a:t>development, compatibility with technology as it evolves in the future, and how useful the technology </a:t>
            </a:r>
            <a:r>
              <a:rPr lang="en-US" dirty="0" smtClean="0"/>
              <a:t>will be </a:t>
            </a:r>
            <a:r>
              <a:rPr lang="en-US" dirty="0"/>
              <a:t>as </a:t>
            </a:r>
            <a:r>
              <a:rPr lang="en-US" dirty="0" err="1"/>
              <a:t>organisation</a:t>
            </a:r>
            <a:r>
              <a:rPr lang="en-US" dirty="0"/>
              <a:t> evolves.</a:t>
            </a:r>
          </a:p>
          <a:p>
            <a:pPr>
              <a:buNone/>
            </a:pPr>
            <a:r>
              <a:rPr lang="en-US" dirty="0"/>
              <a:t>These are heavy responsibilities, but they should not be avoided. Defining quality is more than just</a:t>
            </a:r>
          </a:p>
          <a:p>
            <a:pPr>
              <a:buNone/>
            </a:pPr>
            <a:r>
              <a:rPr lang="en-US" dirty="0"/>
              <a:t>deciding what a system should do and if it does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Quality issues</a:t>
            </a:r>
          </a:p>
          <a:p>
            <a:pPr marL="0" indent="0">
              <a:buNone/>
            </a:pPr>
            <a:r>
              <a:rPr lang="en-US" i="1" dirty="0" smtClean="0"/>
              <a:t>A. Quality </a:t>
            </a:r>
            <a:r>
              <a:rPr lang="en-US" i="1" dirty="0"/>
              <a:t>- The quality of an information system can be viewed from different standpoints:</a:t>
            </a:r>
          </a:p>
          <a:p>
            <a:r>
              <a:rPr lang="en-US" dirty="0"/>
              <a:t>The quality of the system viewed as a technical object - does it work? Does it perform the </a:t>
            </a:r>
            <a:r>
              <a:rPr lang="en-US" dirty="0" smtClean="0"/>
              <a:t>functions it </a:t>
            </a:r>
            <a:r>
              <a:rPr lang="en-US" dirty="0"/>
              <a:t>is designed for?</a:t>
            </a:r>
          </a:p>
          <a:p>
            <a:r>
              <a:rPr lang="en-US" dirty="0"/>
              <a:t>The quality of system as a useful tool for its users - does it help the users do what they </a:t>
            </a:r>
            <a:r>
              <a:rPr lang="en-US" dirty="0" smtClean="0"/>
              <a:t>want (</a:t>
            </a:r>
            <a:r>
              <a:rPr lang="en-US" dirty="0"/>
              <a:t>regardless of what it was designed to do!)</a:t>
            </a:r>
          </a:p>
          <a:p>
            <a:r>
              <a:rPr lang="en-US" dirty="0"/>
              <a:t>The quality of the development process producing it - was it produced according to the </a:t>
            </a:r>
            <a:r>
              <a:rPr lang="en-US" dirty="0" smtClean="0"/>
              <a:t>quality plan</a:t>
            </a:r>
            <a:r>
              <a:rPr lang="en-US" dirty="0"/>
              <a:t>? Was it a useful learning experience for the developer?</a:t>
            </a:r>
          </a:p>
          <a:p>
            <a:r>
              <a:rPr lang="en-US" dirty="0"/>
              <a:t>The quality of supporting materials produced by the development team during the course of </a:t>
            </a:r>
            <a:r>
              <a:rPr lang="en-US" dirty="0" smtClean="0"/>
              <a:t>the development </a:t>
            </a:r>
            <a:r>
              <a:rPr lang="en-US" dirty="0"/>
              <a:t>- project proposals, specifications, prototypes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Criteria - the criteria used for judging quality often conflict with each other.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6962" y="2043906"/>
            <a:ext cx="44100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example often used is shown in the figure above. </a:t>
            </a:r>
            <a:r>
              <a:rPr lang="en-US" dirty="0" smtClean="0"/>
              <a:t>This shows </a:t>
            </a:r>
            <a:r>
              <a:rPr lang="en-US" dirty="0"/>
              <a:t>the need to choose what is </a:t>
            </a:r>
            <a:r>
              <a:rPr lang="en-US" dirty="0" smtClean="0"/>
              <a:t>most important </a:t>
            </a:r>
            <a:r>
              <a:rPr lang="en-US" dirty="0"/>
              <a:t>for a system, high quality, low cost or rapid delivery. It is generally possible to deliver two of </a:t>
            </a:r>
            <a:r>
              <a:rPr lang="en-US" dirty="0" smtClean="0"/>
              <a:t>the three</a:t>
            </a:r>
            <a:r>
              <a:rPr lang="en-US" dirty="0"/>
              <a:t>, but not all three. A good, cheap system will take a long time to produce; a fast, good system </a:t>
            </a:r>
            <a:r>
              <a:rPr lang="en-US" dirty="0" smtClean="0"/>
              <a:t>will be </a:t>
            </a:r>
            <a:r>
              <a:rPr lang="en-US" dirty="0"/>
              <a:t>expensive; a fast, cheap system will be less functional in some way - it may have fewer features, </a:t>
            </a:r>
            <a:r>
              <a:rPr lang="en-US" dirty="0" smtClean="0"/>
              <a:t>or be </a:t>
            </a:r>
            <a:r>
              <a:rPr lang="en-US" dirty="0"/>
              <a:t>less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practice, there will need to be a trade-off between the various ideal quality requirements.</a:t>
            </a:r>
          </a:p>
          <a:p>
            <a:r>
              <a:rPr lang="en-US" dirty="0"/>
              <a:t>Other trade-offs may include efficiency versus maintainability, or reliability versus speed of delivery.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B.Perspective</a:t>
            </a:r>
            <a:r>
              <a:rPr lang="en-US" i="1" dirty="0" smtClean="0"/>
              <a:t> </a:t>
            </a:r>
            <a:r>
              <a:rPr lang="en-US" i="1" dirty="0"/>
              <a:t>- Different perspectives lead to differing priorities, which lead to different judgments.</a:t>
            </a:r>
          </a:p>
          <a:p>
            <a:r>
              <a:rPr lang="en-US" dirty="0"/>
              <a:t>The quality of a system is judged differently by different people, so agreement on what constitutes </a:t>
            </a:r>
            <a:r>
              <a:rPr lang="en-US" dirty="0" smtClean="0"/>
              <a:t>quality must </a:t>
            </a:r>
            <a:r>
              <a:rPr lang="en-US" dirty="0"/>
              <a:t>be negotiated. This negotiation will not be a one-time process. Parties may be renegotiating </a:t>
            </a:r>
            <a:r>
              <a:rPr lang="en-US" dirty="0" smtClean="0"/>
              <a:t>quality throughout </a:t>
            </a:r>
            <a:r>
              <a:rPr lang="en-US" dirty="0"/>
              <a:t>the development, sometimes overtly, such as in review meetings, sometimes covertly, </a:t>
            </a:r>
            <a:r>
              <a:rPr lang="en-US" dirty="0" smtClean="0"/>
              <a:t>by their </a:t>
            </a:r>
            <a:r>
              <a:rPr lang="en-US" dirty="0"/>
              <a:t>attitudes and actions.</a:t>
            </a:r>
          </a:p>
          <a:p>
            <a:r>
              <a:rPr lang="en-US" dirty="0"/>
              <a:t>Short timescale projects, such as are typical in web development, have a better chance of success if </a:t>
            </a:r>
            <a:r>
              <a:rPr lang="en-US" dirty="0" smtClean="0"/>
              <a:t>the customer </a:t>
            </a:r>
            <a:r>
              <a:rPr lang="en-US" dirty="0"/>
              <a:t>is willing to negotiate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for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general aim is to control the quality throughout the development process by using specific </a:t>
            </a:r>
            <a:r>
              <a:rPr lang="en-US" dirty="0" smtClean="0"/>
              <a:t>methods to </a:t>
            </a:r>
            <a:r>
              <a:rPr lang="en-US" dirty="0"/>
              <a:t>plan, improve and control the process</a:t>
            </a:r>
            <a:r>
              <a:rPr lang="en-US" dirty="0" smtClean="0"/>
              <a:t>.</a:t>
            </a:r>
          </a:p>
          <a:p>
            <a:r>
              <a:rPr lang="en-US" dirty="0"/>
              <a:t>One of the best known approaches to quality control is the "Deming Cycle". This is an iterative cycle </a:t>
            </a:r>
            <a:r>
              <a:rPr lang="en-US" dirty="0" smtClean="0"/>
              <a:t>of actions </a:t>
            </a:r>
            <a:r>
              <a:rPr lang="en-US" dirty="0"/>
              <a:t>to be taken at each stage in a development. The 4 steps in the Deming Cycle are: </a:t>
            </a:r>
            <a:r>
              <a:rPr lang="en-US" dirty="0" smtClean="0"/>
              <a:t>Plan-Do- Check-Act</a:t>
            </a:r>
            <a:r>
              <a:rPr lang="en-US" dirty="0"/>
              <a:t>, adapted by </a:t>
            </a:r>
            <a:r>
              <a:rPr lang="en-US" dirty="0" err="1"/>
              <a:t>Dahlbom</a:t>
            </a:r>
            <a:r>
              <a:rPr lang="en-US" dirty="0"/>
              <a:t> and </a:t>
            </a:r>
            <a:r>
              <a:rPr lang="en-US" dirty="0" err="1"/>
              <a:t>Mathiassen</a:t>
            </a:r>
            <a:r>
              <a:rPr lang="en-US" dirty="0"/>
              <a:t> (1993) as: Plan-Produce-Evaluate-Correct.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3446</Words>
  <Application>Microsoft Office PowerPoint</Application>
  <PresentationFormat>On-screen Show (4:3)</PresentationFormat>
  <Paragraphs>223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Cmp 416</vt:lpstr>
      <vt:lpstr>Quality of software systems(planning and evaluating)</vt:lpstr>
      <vt:lpstr>Who defines quality?</vt:lpstr>
      <vt:lpstr>Developer's responsibilities</vt:lpstr>
      <vt:lpstr>Quality issues</vt:lpstr>
      <vt:lpstr>Criteria - the criteria used for judging quality often conflict with each other.</vt:lpstr>
      <vt:lpstr>PowerPoint Presentation</vt:lpstr>
      <vt:lpstr>PowerPoint Presentation</vt:lpstr>
      <vt:lpstr>Planning for quality</vt:lpstr>
      <vt:lpstr>PowerPoint Presentation</vt:lpstr>
      <vt:lpstr>PowerPoint Presentation</vt:lpstr>
      <vt:lpstr>Benefits/difficulties of the Cycle</vt:lpstr>
      <vt:lpstr>Evaluating quality</vt:lpstr>
      <vt:lpstr>PowerPoint Presentation</vt:lpstr>
      <vt:lpstr>PowerPoint Presentation</vt:lpstr>
      <vt:lpstr>Quality factors in software systems</vt:lpstr>
      <vt:lpstr>PowerPoint Presentation</vt:lpstr>
      <vt:lpstr>PowerPoint Presentation</vt:lpstr>
      <vt:lpstr>PowerPoint Presentation</vt:lpstr>
      <vt:lpstr>PowerPoint Presentation</vt:lpstr>
      <vt:lpstr>Three types of quality</vt:lpstr>
      <vt:lpstr>PowerPoint Presentation</vt:lpstr>
      <vt:lpstr>PowerPoint Presentation</vt:lpstr>
      <vt:lpstr>PowerPoint Presentation</vt:lpstr>
      <vt:lpstr>Quality on the WWW</vt:lpstr>
      <vt:lpstr>The Web then and now</vt:lpstr>
      <vt:lpstr>New discipline - new tools?</vt:lpstr>
      <vt:lpstr>PowerPoint Presentation</vt:lpstr>
      <vt:lpstr>Web quality factors and why they matter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 416</dc:title>
  <dc:creator>Abc</dc:creator>
  <cp:lastModifiedBy>Anne Bijik</cp:lastModifiedBy>
  <cp:revision>32</cp:revision>
  <dcterms:created xsi:type="dcterms:W3CDTF">2015-05-25T18:29:52Z</dcterms:created>
  <dcterms:modified xsi:type="dcterms:W3CDTF">2021-07-27T10:17:14Z</dcterms:modified>
</cp:coreProperties>
</file>