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notesMasterIdLst>
    <p:notesMasterId r:id="rId45"/>
  </p:notesMasterIdLst>
  <p:sldIdLst>
    <p:sldId id="291" r:id="rId2"/>
    <p:sldId id="257" r:id="rId3"/>
    <p:sldId id="258" r:id="rId4"/>
    <p:sldId id="266" r:id="rId5"/>
    <p:sldId id="269" r:id="rId6"/>
    <p:sldId id="268" r:id="rId7"/>
    <p:sldId id="288" r:id="rId8"/>
    <p:sldId id="280" r:id="rId9"/>
    <p:sldId id="281" r:id="rId10"/>
    <p:sldId id="282" r:id="rId11"/>
    <p:sldId id="294" r:id="rId12"/>
    <p:sldId id="301" r:id="rId13"/>
    <p:sldId id="283" r:id="rId14"/>
    <p:sldId id="284" r:id="rId15"/>
    <p:sldId id="285" r:id="rId16"/>
    <p:sldId id="286" r:id="rId17"/>
    <p:sldId id="289" r:id="rId18"/>
    <p:sldId id="287" r:id="rId19"/>
    <p:sldId id="262" r:id="rId20"/>
    <p:sldId id="263" r:id="rId21"/>
    <p:sldId id="264" r:id="rId22"/>
    <p:sldId id="298" r:id="rId23"/>
    <p:sldId id="295" r:id="rId24"/>
    <p:sldId id="297" r:id="rId25"/>
    <p:sldId id="296" r:id="rId26"/>
    <p:sldId id="300" r:id="rId27"/>
    <p:sldId id="299" r:id="rId28"/>
    <p:sldId id="265" r:id="rId29"/>
    <p:sldId id="260" r:id="rId30"/>
    <p:sldId id="261" r:id="rId31"/>
    <p:sldId id="270" r:id="rId32"/>
    <p:sldId id="275" r:id="rId33"/>
    <p:sldId id="276" r:id="rId34"/>
    <p:sldId id="277" r:id="rId35"/>
    <p:sldId id="278" r:id="rId36"/>
    <p:sldId id="279" r:id="rId37"/>
    <p:sldId id="271" r:id="rId38"/>
    <p:sldId id="272" r:id="rId39"/>
    <p:sldId id="273" r:id="rId40"/>
    <p:sldId id="274" r:id="rId41"/>
    <p:sldId id="293" r:id="rId42"/>
    <p:sldId id="292" r:id="rId43"/>
    <p:sldId id="29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A24BC5D-3434-4D74-87E5-41F6F5FB607F}">
          <p14:sldIdLst>
            <p14:sldId id="291"/>
            <p14:sldId id="257"/>
            <p14:sldId id="258"/>
            <p14:sldId id="266"/>
            <p14:sldId id="269"/>
            <p14:sldId id="268"/>
            <p14:sldId id="288"/>
            <p14:sldId id="280"/>
            <p14:sldId id="281"/>
            <p14:sldId id="282"/>
            <p14:sldId id="294"/>
            <p14:sldId id="301"/>
            <p14:sldId id="283"/>
            <p14:sldId id="284"/>
            <p14:sldId id="285"/>
            <p14:sldId id="286"/>
            <p14:sldId id="289"/>
            <p14:sldId id="287"/>
            <p14:sldId id="262"/>
            <p14:sldId id="263"/>
            <p14:sldId id="264"/>
            <p14:sldId id="298"/>
            <p14:sldId id="295"/>
            <p14:sldId id="297"/>
            <p14:sldId id="296"/>
            <p14:sldId id="300"/>
            <p14:sldId id="299"/>
            <p14:sldId id="265"/>
            <p14:sldId id="260"/>
            <p14:sldId id="261"/>
            <p14:sldId id="270"/>
            <p14:sldId id="275"/>
            <p14:sldId id="276"/>
            <p14:sldId id="277"/>
            <p14:sldId id="278"/>
            <p14:sldId id="279"/>
            <p14:sldId id="271"/>
            <p14:sldId id="272"/>
            <p14:sldId id="273"/>
            <p14:sldId id="274"/>
            <p14:sldId id="293"/>
            <p14:sldId id="292"/>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426"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83684-1D0B-4399-9A4E-3F50120B33E9}"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3BF98-5866-40BF-8F9C-F87613802CF0}" type="slidenum">
              <a:rPr lang="en-US" smtClean="0"/>
              <a:t>‹#›</a:t>
            </a:fld>
            <a:endParaRPr lang="en-US"/>
          </a:p>
        </p:txBody>
      </p:sp>
    </p:spTree>
    <p:extLst>
      <p:ext uri="{BB962C8B-B14F-4D97-AF65-F5344CB8AC3E}">
        <p14:creationId xmlns:p14="http://schemas.microsoft.com/office/powerpoint/2010/main" val="484252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NUMPY: Python library used for numerical computations. Provides tools for working with large, multidimensional arrays.</a:t>
            </a:r>
          </a:p>
          <a:p>
            <a:endParaRPr lang="en-US" dirty="0"/>
          </a:p>
          <a:p>
            <a:r>
              <a:rPr lang="en-US" dirty="0"/>
              <a:t>MATPLOTLIB: Library for creating visualizations and plots, provides tools for creating different types of graphs, charts and plots</a:t>
            </a:r>
          </a:p>
          <a:p>
            <a:endParaRPr lang="en-US" dirty="0"/>
          </a:p>
          <a:p>
            <a:r>
              <a:rPr lang="en-US" dirty="0"/>
              <a:t>TensorFlow: provides tools for building a neural network</a:t>
            </a:r>
          </a:p>
          <a:p>
            <a:endParaRPr lang="en-US" dirty="0"/>
          </a:p>
          <a:p>
            <a:r>
              <a:rPr lang="en-US" dirty="0"/>
              <a:t>OPENCV: library for computer vision and image processing tasks. Provides tools that helps one work with images and perform operations such as image manipulation and object detection </a:t>
            </a:r>
          </a:p>
          <a:p>
            <a:endParaRPr lang="en-US" dirty="0"/>
          </a:p>
          <a:p>
            <a:r>
              <a:rPr lang="en-US" dirty="0"/>
              <a:t>TENSORFLOW.KERAS provides access to many datasets for ML  (DATASETS)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TENSORFLOW.KERAS provides a collection of predefined layers (LAYERS)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TENSORFLOW.KERAS provides API for building and training models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D3BF98-5866-40BF-8F9C-F87613802CF0}" type="slidenum">
              <a:rPr lang="en-US" smtClean="0"/>
              <a:t>8</a:t>
            </a:fld>
            <a:endParaRPr lang="en-US"/>
          </a:p>
        </p:txBody>
      </p:sp>
    </p:spTree>
    <p:extLst>
      <p:ext uri="{BB962C8B-B14F-4D97-AF65-F5344CB8AC3E}">
        <p14:creationId xmlns:p14="http://schemas.microsoft.com/office/powerpoint/2010/main" val="114602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pixel value of the images is normalized by dividing them by 255, this scales down the pixels original value from a range of 0-255 to a range of 0-1. This helps to stabilize the learning process during model training.</a:t>
            </a:r>
          </a:p>
        </p:txBody>
      </p:sp>
      <p:sp>
        <p:nvSpPr>
          <p:cNvPr id="4" name="Slide Number Placeholder 3"/>
          <p:cNvSpPr>
            <a:spLocks noGrp="1"/>
          </p:cNvSpPr>
          <p:nvPr>
            <p:ph type="sldNum" sz="quarter" idx="5"/>
          </p:nvPr>
        </p:nvSpPr>
        <p:spPr/>
        <p:txBody>
          <a:bodyPr/>
          <a:lstStyle/>
          <a:p>
            <a:fld id="{18D3BF98-5866-40BF-8F9C-F87613802CF0}" type="slidenum">
              <a:rPr lang="en-US" smtClean="0"/>
              <a:t>9</a:t>
            </a:fld>
            <a:endParaRPr lang="en-US"/>
          </a:p>
        </p:txBody>
      </p:sp>
    </p:spTree>
    <p:extLst>
      <p:ext uri="{BB962C8B-B14F-4D97-AF65-F5344CB8AC3E}">
        <p14:creationId xmlns:p14="http://schemas.microsoft.com/office/powerpoint/2010/main" val="88711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sequential model is created by using </a:t>
            </a:r>
            <a:r>
              <a:rPr lang="en-US" dirty="0" err="1"/>
              <a:t>models.Sequential</a:t>
            </a:r>
            <a:r>
              <a:rPr lang="en-US" dirty="0"/>
              <a:t>(). The model is built by adding layers one after the other using the add method.</a:t>
            </a:r>
          </a:p>
          <a:p>
            <a:r>
              <a:rPr lang="en-US" dirty="0"/>
              <a:t>First layer is the conv2D layer used to perform convolutional operations on the input data. First has 32 filters with size 3x3</a:t>
            </a:r>
          </a:p>
        </p:txBody>
      </p:sp>
      <p:sp>
        <p:nvSpPr>
          <p:cNvPr id="4" name="Slide Number Placeholder 3"/>
          <p:cNvSpPr>
            <a:spLocks noGrp="1"/>
          </p:cNvSpPr>
          <p:nvPr>
            <p:ph type="sldNum" sz="quarter" idx="5"/>
          </p:nvPr>
        </p:nvSpPr>
        <p:spPr/>
        <p:txBody>
          <a:bodyPr/>
          <a:lstStyle/>
          <a:p>
            <a:fld id="{18D3BF98-5866-40BF-8F9C-F87613802CF0}" type="slidenum">
              <a:rPr lang="en-US" smtClean="0"/>
              <a:t>12</a:t>
            </a:fld>
            <a:endParaRPr lang="en-US"/>
          </a:p>
        </p:txBody>
      </p:sp>
    </p:spTree>
    <p:extLst>
      <p:ext uri="{BB962C8B-B14F-4D97-AF65-F5344CB8AC3E}">
        <p14:creationId xmlns:p14="http://schemas.microsoft.com/office/powerpoint/2010/main" val="303423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Maxpooling</a:t>
            </a:r>
            <a:r>
              <a:rPr lang="en-US" dirty="0"/>
              <a:t> is down-sampling the feature map and extracting important information from the input data. </a:t>
            </a:r>
          </a:p>
          <a:p>
            <a:r>
              <a:rPr lang="en-US" dirty="0"/>
              <a:t>Max pooling works by sliding a small window (often 2x2 or 3x3) across the feature map. At each position, the maximum value within the window is selected and kept, while the other values are discarded. This helps to reduce computational requirements.</a:t>
            </a:r>
          </a:p>
          <a:p>
            <a:endParaRPr lang="en-US" dirty="0"/>
          </a:p>
          <a:p>
            <a:r>
              <a:rPr lang="en-US" dirty="0"/>
              <a:t>The Flatten layer is used to flatten the 2D feature map into a 1D vector</a:t>
            </a:r>
          </a:p>
          <a:p>
            <a:endParaRPr lang="en-US" dirty="0"/>
          </a:p>
          <a:p>
            <a:r>
              <a:rPr lang="en-US" dirty="0"/>
              <a:t>A dense layer is a big group of neurons that each takes inputs from all the neurons in the previous layer. Each neuron multiplies the inputs by some numbers (weights), and then applies an activation function to the result. This helps the network learn patterns in the data.</a:t>
            </a:r>
          </a:p>
          <a:p>
            <a:endParaRPr lang="en-US" dirty="0"/>
          </a:p>
          <a:p>
            <a:r>
              <a:rPr lang="en-US" dirty="0"/>
              <a:t>Adam optimizer is a popular optimizer used for optimization algorithm</a:t>
            </a:r>
          </a:p>
          <a:p>
            <a:endParaRPr lang="en-US" dirty="0"/>
          </a:p>
          <a:p>
            <a:r>
              <a:rPr lang="en-US" dirty="0"/>
              <a:t>Sparse categorical cross entropy: the goal is to reduce the mismatch between predicted probabilities and true labels </a:t>
            </a:r>
          </a:p>
          <a:p>
            <a:endParaRPr lang="en-US" dirty="0"/>
          </a:p>
          <a:p>
            <a:r>
              <a:rPr lang="en-US" dirty="0"/>
              <a:t>Accuracy is used to evaluate the performance of the model</a:t>
            </a:r>
          </a:p>
          <a:p>
            <a:endParaRPr lang="en-US" dirty="0"/>
          </a:p>
          <a:p>
            <a:r>
              <a:rPr lang="en-US" dirty="0" err="1"/>
              <a:t>Model.fit</a:t>
            </a:r>
            <a:r>
              <a:rPr lang="en-US" dirty="0"/>
              <a:t> is called to train the model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D3BF98-5866-40BF-8F9C-F87613802CF0}" type="slidenum">
              <a:rPr lang="en-US" smtClean="0"/>
              <a:t>13</a:t>
            </a:fld>
            <a:endParaRPr lang="en-US"/>
          </a:p>
        </p:txBody>
      </p:sp>
    </p:spTree>
    <p:extLst>
      <p:ext uri="{BB962C8B-B14F-4D97-AF65-F5344CB8AC3E}">
        <p14:creationId xmlns:p14="http://schemas.microsoft.com/office/powerpoint/2010/main" val="3427943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Model.save</a:t>
            </a:r>
            <a:r>
              <a:rPr lang="en-US" dirty="0"/>
              <a:t> Is used to save the trained model to the file named “</a:t>
            </a:r>
            <a:r>
              <a:rPr lang="en-US" dirty="0" err="1"/>
              <a:t>image_classifier.model</a:t>
            </a:r>
            <a:r>
              <a:rPr lang="en-US" dirty="0"/>
              <a:t>” which allows you reuse the model later without having to train it from scratch</a:t>
            </a:r>
          </a:p>
        </p:txBody>
      </p:sp>
      <p:sp>
        <p:nvSpPr>
          <p:cNvPr id="4" name="Slide Number Placeholder 3"/>
          <p:cNvSpPr>
            <a:spLocks noGrp="1"/>
          </p:cNvSpPr>
          <p:nvPr>
            <p:ph type="sldNum" sz="quarter" idx="5"/>
          </p:nvPr>
        </p:nvSpPr>
        <p:spPr/>
        <p:txBody>
          <a:bodyPr/>
          <a:lstStyle/>
          <a:p>
            <a:fld id="{18D3BF98-5866-40BF-8F9C-F87613802CF0}" type="slidenum">
              <a:rPr lang="en-US" smtClean="0"/>
              <a:t>14</a:t>
            </a:fld>
            <a:endParaRPr lang="en-US"/>
          </a:p>
        </p:txBody>
      </p:sp>
    </p:spTree>
    <p:extLst>
      <p:ext uri="{BB962C8B-B14F-4D97-AF65-F5344CB8AC3E}">
        <p14:creationId xmlns:p14="http://schemas.microsoft.com/office/powerpoint/2010/main" val="3231605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Im.read</a:t>
            </a:r>
            <a:r>
              <a:rPr lang="en-US" dirty="0"/>
              <a:t> used to read the image with file name plane.jpg and store it in the variable </a:t>
            </a:r>
            <a:r>
              <a:rPr lang="en-US" dirty="0" err="1"/>
              <a:t>img</a:t>
            </a:r>
            <a:endParaRPr lang="en-US" dirty="0"/>
          </a:p>
          <a:p>
            <a:endParaRPr lang="en-US" dirty="0"/>
          </a:p>
          <a:p>
            <a:r>
              <a:rPr lang="en-US" dirty="0" err="1"/>
              <a:t>Cv,cvtcolor</a:t>
            </a:r>
            <a:r>
              <a:rPr lang="en-US" dirty="0"/>
              <a:t>(</a:t>
            </a:r>
            <a:r>
              <a:rPr lang="en-US" dirty="0" err="1"/>
              <a:t>img</a:t>
            </a:r>
            <a:r>
              <a:rPr lang="en-US" dirty="0"/>
              <a:t>, cv.COLOR_BGR2RGB) is a function used to convert image from BGR TO RGB because most deep learning models use RGB format</a:t>
            </a:r>
          </a:p>
          <a:p>
            <a:endParaRPr lang="en-US" dirty="0"/>
          </a:p>
          <a:p>
            <a:r>
              <a:rPr lang="en-US" dirty="0" err="1"/>
              <a:t>Plt.imshow</a:t>
            </a:r>
            <a:r>
              <a:rPr lang="en-US" dirty="0"/>
              <a:t> is used to display the image </a:t>
            </a:r>
          </a:p>
          <a:p>
            <a:endParaRPr lang="en-US" dirty="0"/>
          </a:p>
          <a:p>
            <a:r>
              <a:rPr lang="en-US" dirty="0" err="1"/>
              <a:t>plt.cm.binary</a:t>
            </a:r>
            <a:r>
              <a:rPr lang="en-US" dirty="0"/>
              <a:t> refers to a binary colormap. A binary colormap is a colormap that consists of two colors, typically black and white. you are instructing Matplotlib to use a binary colormap for the plot, which will map the data values to shades of black and white. </a:t>
            </a:r>
          </a:p>
          <a:p>
            <a:endParaRPr lang="en-US" dirty="0"/>
          </a:p>
          <a:p>
            <a:r>
              <a:rPr lang="en-US" dirty="0"/>
              <a:t>It takes the image as input, processes it, and makes a prediction. The prediction is a list of probabilities for each possible class. The code finds the index of the highest probability in the prediction list, which represents the predicted class. It then prints the predicted class name based on the index.</a:t>
            </a:r>
          </a:p>
        </p:txBody>
      </p:sp>
      <p:sp>
        <p:nvSpPr>
          <p:cNvPr id="4" name="Slide Number Placeholder 3"/>
          <p:cNvSpPr>
            <a:spLocks noGrp="1"/>
          </p:cNvSpPr>
          <p:nvPr>
            <p:ph type="sldNum" sz="quarter" idx="5"/>
          </p:nvPr>
        </p:nvSpPr>
        <p:spPr/>
        <p:txBody>
          <a:bodyPr/>
          <a:lstStyle/>
          <a:p>
            <a:fld id="{18D3BF98-5866-40BF-8F9C-F87613802CF0}" type="slidenum">
              <a:rPr lang="en-US" smtClean="0"/>
              <a:t>15</a:t>
            </a:fld>
            <a:endParaRPr lang="en-US"/>
          </a:p>
        </p:txBody>
      </p:sp>
    </p:spTree>
    <p:extLst>
      <p:ext uri="{BB962C8B-B14F-4D97-AF65-F5344CB8AC3E}">
        <p14:creationId xmlns:p14="http://schemas.microsoft.com/office/powerpoint/2010/main" val="446862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93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02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9758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7861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450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92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912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2466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243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1/29/2024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59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1/29/2024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894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702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1/29/2024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90494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EE8304-1B3D-4A51-8202-DDB5FDF81BF1}"/>
              </a:ext>
            </a:extLst>
          </p:cNvPr>
          <p:cNvSpPr txBox="1"/>
          <p:nvPr/>
        </p:nvSpPr>
        <p:spPr>
          <a:xfrm>
            <a:off x="263047" y="2401525"/>
            <a:ext cx="8104340" cy="1754326"/>
          </a:xfrm>
          <a:prstGeom prst="rect">
            <a:avLst/>
          </a:prstGeom>
          <a:noFill/>
        </p:spPr>
        <p:txBody>
          <a:bodyPr wrap="square" rtlCol="0">
            <a:spAutoFit/>
          </a:bodyPr>
          <a:lstStyle/>
          <a:p>
            <a:r>
              <a:rPr lang="en-US" sz="5400" dirty="0"/>
              <a:t>GROUP 1</a:t>
            </a:r>
          </a:p>
          <a:p>
            <a:r>
              <a:rPr lang="en-US" sz="5400" dirty="0"/>
              <a:t>VISUAL RECOGNITION</a:t>
            </a:r>
          </a:p>
        </p:txBody>
      </p:sp>
    </p:spTree>
    <p:extLst>
      <p:ext uri="{BB962C8B-B14F-4D97-AF65-F5344CB8AC3E}">
        <p14:creationId xmlns:p14="http://schemas.microsoft.com/office/powerpoint/2010/main" val="330082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A8A1C9-48A6-4D76-BC09-1177482A4597}"/>
              </a:ext>
            </a:extLst>
          </p:cNvPr>
          <p:cNvSpPr txBox="1"/>
          <p:nvPr/>
        </p:nvSpPr>
        <p:spPr>
          <a:xfrm>
            <a:off x="0" y="64711"/>
            <a:ext cx="12192000" cy="1107996"/>
          </a:xfrm>
          <a:prstGeom prst="rect">
            <a:avLst/>
          </a:prstGeom>
          <a:noFill/>
        </p:spPr>
        <p:txBody>
          <a:bodyPr wrap="square" rtlCol="0">
            <a:spAutoFit/>
          </a:bodyPr>
          <a:lstStyle/>
          <a:p>
            <a:pPr algn="ctr"/>
            <a:r>
              <a:rPr lang="en-US" sz="2200" dirty="0"/>
              <a:t>The provided code snippet visualizes a set of training images with their respective class labels. It defines a list of class names representing different objects. The code then uses a loop to create a 4x4 grid of subplots. Within each subplot, an image from the training set is displayed using a binary color map</a:t>
            </a:r>
          </a:p>
        </p:txBody>
      </p:sp>
      <p:pic>
        <p:nvPicPr>
          <p:cNvPr id="3" name="Picture 2">
            <a:extLst>
              <a:ext uri="{FF2B5EF4-FFF2-40B4-BE49-F238E27FC236}">
                <a16:creationId xmlns:a16="http://schemas.microsoft.com/office/drawing/2014/main" id="{B5489E6B-3D5E-4194-A3FA-7F2DEA42669B}"/>
              </a:ext>
            </a:extLst>
          </p:cNvPr>
          <p:cNvPicPr>
            <a:picLocks noChangeAspect="1"/>
          </p:cNvPicPr>
          <p:nvPr/>
        </p:nvPicPr>
        <p:blipFill>
          <a:blip r:embed="rId2"/>
          <a:stretch>
            <a:fillRect/>
          </a:stretch>
        </p:blipFill>
        <p:spPr>
          <a:xfrm>
            <a:off x="1323309" y="1260389"/>
            <a:ext cx="9545382" cy="50299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080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A8DB8-2D68-419E-B012-9A98903B19ED}"/>
              </a:ext>
            </a:extLst>
          </p:cNvPr>
          <p:cNvPicPr>
            <a:picLocks noChangeAspect="1"/>
          </p:cNvPicPr>
          <p:nvPr/>
        </p:nvPicPr>
        <p:blipFill>
          <a:blip r:embed="rId2"/>
          <a:stretch>
            <a:fillRect/>
          </a:stretch>
        </p:blipFill>
        <p:spPr>
          <a:xfrm>
            <a:off x="662269" y="1855206"/>
            <a:ext cx="10611155" cy="3400134"/>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023624D9-8B63-4475-B8C9-AFE93B3A13D5}"/>
              </a:ext>
            </a:extLst>
          </p:cNvPr>
          <p:cNvSpPr txBox="1"/>
          <p:nvPr/>
        </p:nvSpPr>
        <p:spPr>
          <a:xfrm>
            <a:off x="662270" y="436497"/>
            <a:ext cx="10867459" cy="1200329"/>
          </a:xfrm>
          <a:prstGeom prst="rect">
            <a:avLst/>
          </a:prstGeom>
          <a:noFill/>
        </p:spPr>
        <p:txBody>
          <a:bodyPr wrap="square" rtlCol="0">
            <a:spAutoFit/>
          </a:bodyPr>
          <a:lstStyle/>
          <a:p>
            <a:pPr algn="ctr"/>
            <a:r>
              <a:rPr lang="en-US" sz="2400" b="0" i="0" dirty="0">
                <a:effectLst/>
              </a:rPr>
              <a:t>Instead of training the neural network on the whole data, we are picking the first 100,000 training examples and the first 10,000 testing examples. Working with a smaller subset of the original dataset enables quicker experimentation or prototyping.</a:t>
            </a:r>
            <a:endParaRPr lang="en-US" sz="2400" dirty="0"/>
          </a:p>
        </p:txBody>
      </p:sp>
    </p:spTree>
    <p:extLst>
      <p:ext uri="{BB962C8B-B14F-4D97-AF65-F5344CB8AC3E}">
        <p14:creationId xmlns:p14="http://schemas.microsoft.com/office/powerpoint/2010/main" val="306643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7385AD-4462-42AC-BB44-6AB04DFBC7BB}"/>
              </a:ext>
            </a:extLst>
          </p:cNvPr>
          <p:cNvPicPr>
            <a:picLocks noChangeAspect="1"/>
          </p:cNvPicPr>
          <p:nvPr/>
        </p:nvPicPr>
        <p:blipFill>
          <a:blip r:embed="rId3"/>
          <a:stretch>
            <a:fillRect/>
          </a:stretch>
        </p:blipFill>
        <p:spPr>
          <a:xfrm>
            <a:off x="-22463" y="1616244"/>
            <a:ext cx="12214463" cy="4496457"/>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70B07EC4-B638-4376-BA8C-3B1726D2F23E}"/>
              </a:ext>
            </a:extLst>
          </p:cNvPr>
          <p:cNvSpPr txBox="1"/>
          <p:nvPr/>
        </p:nvSpPr>
        <p:spPr>
          <a:xfrm>
            <a:off x="1" y="184370"/>
            <a:ext cx="12192000" cy="1200329"/>
          </a:xfrm>
          <a:prstGeom prst="rect">
            <a:avLst/>
          </a:prstGeom>
          <a:noFill/>
        </p:spPr>
        <p:txBody>
          <a:bodyPr wrap="square" rtlCol="0">
            <a:spAutoFit/>
          </a:bodyPr>
          <a:lstStyle/>
          <a:p>
            <a:pPr algn="ctr"/>
            <a:r>
              <a:rPr lang="en-US" sz="2400" dirty="0"/>
              <a:t>Conv2D is an important operation used in convolutional neural networks (CNNs) to find patterns in images. It works by sliding small filters across the image and multiplying the filter values with the corresponding image pixels.</a:t>
            </a:r>
          </a:p>
        </p:txBody>
      </p:sp>
    </p:spTree>
    <p:extLst>
      <p:ext uri="{BB962C8B-B14F-4D97-AF65-F5344CB8AC3E}">
        <p14:creationId xmlns:p14="http://schemas.microsoft.com/office/powerpoint/2010/main" val="79809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7385AD-4462-42AC-BB44-6AB04DFBC7BB}"/>
              </a:ext>
            </a:extLst>
          </p:cNvPr>
          <p:cNvPicPr>
            <a:picLocks noChangeAspect="1"/>
          </p:cNvPicPr>
          <p:nvPr/>
        </p:nvPicPr>
        <p:blipFill>
          <a:blip r:embed="rId3"/>
          <a:stretch>
            <a:fillRect/>
          </a:stretch>
        </p:blipFill>
        <p:spPr>
          <a:xfrm>
            <a:off x="0" y="1613377"/>
            <a:ext cx="12170012" cy="4480094"/>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70B07EC4-B638-4376-BA8C-3B1726D2F23E}"/>
              </a:ext>
            </a:extLst>
          </p:cNvPr>
          <p:cNvSpPr txBox="1"/>
          <p:nvPr/>
        </p:nvSpPr>
        <p:spPr>
          <a:xfrm>
            <a:off x="253999" y="205113"/>
            <a:ext cx="11633201" cy="1200329"/>
          </a:xfrm>
          <a:prstGeom prst="rect">
            <a:avLst/>
          </a:prstGeom>
          <a:noFill/>
        </p:spPr>
        <p:txBody>
          <a:bodyPr wrap="square" rtlCol="0">
            <a:spAutoFit/>
          </a:bodyPr>
          <a:lstStyle/>
          <a:p>
            <a:r>
              <a:rPr lang="en-US" sz="2400" dirty="0" err="1"/>
              <a:t>ReLU</a:t>
            </a:r>
            <a:r>
              <a:rPr lang="en-US" sz="2400" dirty="0"/>
              <a:t>, short for Rectified Linear Unit, is a popular activation function used in neural networks, particularly in deep learning models. It is a simple mathematical function that returns the input value if it is positive, and zero if the input value is negative.</a:t>
            </a:r>
          </a:p>
        </p:txBody>
      </p:sp>
    </p:spTree>
    <p:extLst>
      <p:ext uri="{BB962C8B-B14F-4D97-AF65-F5344CB8AC3E}">
        <p14:creationId xmlns:p14="http://schemas.microsoft.com/office/powerpoint/2010/main" val="245078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D1CCBD-9486-4141-C192-10FD9D32C2B8}"/>
              </a:ext>
            </a:extLst>
          </p:cNvPr>
          <p:cNvPicPr>
            <a:picLocks noChangeAspect="1"/>
          </p:cNvPicPr>
          <p:nvPr/>
        </p:nvPicPr>
        <p:blipFill>
          <a:blip r:embed="rId3"/>
          <a:stretch>
            <a:fillRect/>
          </a:stretch>
        </p:blipFill>
        <p:spPr>
          <a:xfrm>
            <a:off x="1239" y="1440493"/>
            <a:ext cx="12199603" cy="4446740"/>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5B36E8EE-D32D-4F25-9F6E-F88501DE2E48}"/>
              </a:ext>
            </a:extLst>
          </p:cNvPr>
          <p:cNvSpPr txBox="1"/>
          <p:nvPr/>
        </p:nvSpPr>
        <p:spPr>
          <a:xfrm>
            <a:off x="1" y="187891"/>
            <a:ext cx="12191999" cy="830997"/>
          </a:xfrm>
          <a:prstGeom prst="rect">
            <a:avLst/>
          </a:prstGeom>
          <a:noFill/>
        </p:spPr>
        <p:txBody>
          <a:bodyPr wrap="square" rtlCol="0">
            <a:spAutoFit/>
          </a:bodyPr>
          <a:lstStyle/>
          <a:p>
            <a:pPr algn="ctr"/>
            <a:r>
              <a:rPr lang="en-US" sz="2400" dirty="0"/>
              <a:t>Evaluation is done on the model based on the testing dataset. It takes the images and their corresponding labels as input.</a:t>
            </a:r>
          </a:p>
        </p:txBody>
      </p:sp>
    </p:spTree>
    <p:extLst>
      <p:ext uri="{BB962C8B-B14F-4D97-AF65-F5344CB8AC3E}">
        <p14:creationId xmlns:p14="http://schemas.microsoft.com/office/powerpoint/2010/main" val="3309175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9288B8-B293-FF3C-8CC8-89E94F2F0CA2}"/>
              </a:ext>
            </a:extLst>
          </p:cNvPr>
          <p:cNvPicPr>
            <a:picLocks noChangeAspect="1"/>
          </p:cNvPicPr>
          <p:nvPr/>
        </p:nvPicPr>
        <p:blipFill>
          <a:blip r:embed="rId3"/>
          <a:stretch>
            <a:fillRect/>
          </a:stretch>
        </p:blipFill>
        <p:spPr>
          <a:xfrm>
            <a:off x="-122476" y="0"/>
            <a:ext cx="12314476" cy="6926893"/>
          </a:xfrm>
          <a:prstGeom prst="rect">
            <a:avLst/>
          </a:prstGeom>
        </p:spPr>
      </p:pic>
      <p:sp>
        <p:nvSpPr>
          <p:cNvPr id="2" name="TextBox 1">
            <a:extLst>
              <a:ext uri="{FF2B5EF4-FFF2-40B4-BE49-F238E27FC236}">
                <a16:creationId xmlns:a16="http://schemas.microsoft.com/office/drawing/2014/main" id="{387FFC85-E190-41B1-BD8E-E556F20BBAB4}"/>
              </a:ext>
            </a:extLst>
          </p:cNvPr>
          <p:cNvSpPr txBox="1"/>
          <p:nvPr/>
        </p:nvSpPr>
        <p:spPr>
          <a:xfrm>
            <a:off x="8523092" y="2734849"/>
            <a:ext cx="3251200" cy="2554545"/>
          </a:xfrm>
          <a:prstGeom prst="rect">
            <a:avLst/>
          </a:prstGeom>
          <a:noFill/>
        </p:spPr>
        <p:txBody>
          <a:bodyPr wrap="square" rtlCol="0">
            <a:spAutoFit/>
          </a:bodyPr>
          <a:lstStyle/>
          <a:p>
            <a:r>
              <a:rPr lang="en-US" sz="2000" dirty="0">
                <a:solidFill>
                  <a:schemeClr val="bg1"/>
                </a:solidFill>
              </a:rPr>
              <a:t>Converting an image from BGR to RGB is important for compatibility, accurate display, and proper interpretation of colors in the image because most deep-learning models use the RGB format.</a:t>
            </a:r>
          </a:p>
        </p:txBody>
      </p:sp>
      <p:sp>
        <p:nvSpPr>
          <p:cNvPr id="4" name="TextBox 3">
            <a:extLst>
              <a:ext uri="{FF2B5EF4-FFF2-40B4-BE49-F238E27FC236}">
                <a16:creationId xmlns:a16="http://schemas.microsoft.com/office/drawing/2014/main" id="{255BEF6F-DB82-495B-A6EE-36A81FDA0B03}"/>
              </a:ext>
            </a:extLst>
          </p:cNvPr>
          <p:cNvSpPr txBox="1"/>
          <p:nvPr/>
        </p:nvSpPr>
        <p:spPr>
          <a:xfrm>
            <a:off x="8523092" y="425884"/>
            <a:ext cx="3251200" cy="1323439"/>
          </a:xfrm>
          <a:prstGeom prst="rect">
            <a:avLst/>
          </a:prstGeom>
          <a:noFill/>
        </p:spPr>
        <p:txBody>
          <a:bodyPr wrap="square" rtlCol="0">
            <a:spAutoFit/>
          </a:bodyPr>
          <a:lstStyle/>
          <a:p>
            <a:r>
              <a:rPr lang="en-US" sz="2000" dirty="0" err="1">
                <a:solidFill>
                  <a:schemeClr val="bg1"/>
                </a:solidFill>
              </a:rPr>
              <a:t>cv.imread</a:t>
            </a:r>
            <a:r>
              <a:rPr lang="en-US" sz="2000" dirty="0">
                <a:solidFill>
                  <a:schemeClr val="bg1"/>
                </a:solidFill>
              </a:rPr>
              <a:t> is a function in the OpenCV library used to read an image and store it in the variable “</a:t>
            </a:r>
            <a:r>
              <a:rPr lang="en-US" sz="2000" dirty="0" err="1">
                <a:solidFill>
                  <a:schemeClr val="bg1"/>
                </a:solidFill>
              </a:rPr>
              <a:t>img</a:t>
            </a:r>
            <a:r>
              <a:rPr lang="en-US" sz="2000" dirty="0">
                <a:solidFill>
                  <a:schemeClr val="bg1"/>
                </a:solidFill>
              </a:rPr>
              <a:t>”.</a:t>
            </a:r>
          </a:p>
        </p:txBody>
      </p:sp>
    </p:spTree>
    <p:extLst>
      <p:ext uri="{BB962C8B-B14F-4D97-AF65-F5344CB8AC3E}">
        <p14:creationId xmlns:p14="http://schemas.microsoft.com/office/powerpoint/2010/main" val="3103378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A21C55-E8C4-604F-40C8-016EF0A3A07C}"/>
              </a:ext>
            </a:extLst>
          </p:cNvPr>
          <p:cNvPicPr>
            <a:picLocks noChangeAspect="1"/>
          </p:cNvPicPr>
          <p:nvPr/>
        </p:nvPicPr>
        <p:blipFill>
          <a:blip r:embed="rId2"/>
          <a:stretch>
            <a:fillRect/>
          </a:stretch>
        </p:blipFill>
        <p:spPr>
          <a:xfrm>
            <a:off x="0" y="0"/>
            <a:ext cx="12192002" cy="6858000"/>
          </a:xfrm>
          <a:prstGeom prst="rect">
            <a:avLst/>
          </a:prstGeom>
        </p:spPr>
      </p:pic>
    </p:spTree>
    <p:extLst>
      <p:ext uri="{BB962C8B-B14F-4D97-AF65-F5344CB8AC3E}">
        <p14:creationId xmlns:p14="http://schemas.microsoft.com/office/powerpoint/2010/main" val="113077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C4F26D-B4C8-D618-C748-BD50634EF13E}"/>
              </a:ext>
            </a:extLst>
          </p:cNvPr>
          <p:cNvPicPr>
            <a:picLocks noChangeAspect="1"/>
          </p:cNvPicPr>
          <p:nvPr/>
        </p:nvPicPr>
        <p:blipFill>
          <a:blip r:embed="rId2"/>
          <a:stretch>
            <a:fillRect/>
          </a:stretch>
        </p:blipFill>
        <p:spPr>
          <a:xfrm>
            <a:off x="0" y="0"/>
            <a:ext cx="12192000" cy="6889960"/>
          </a:xfrm>
          <a:prstGeom prst="rect">
            <a:avLst/>
          </a:prstGeom>
        </p:spPr>
      </p:pic>
    </p:spTree>
    <p:extLst>
      <p:ext uri="{BB962C8B-B14F-4D97-AF65-F5344CB8AC3E}">
        <p14:creationId xmlns:p14="http://schemas.microsoft.com/office/powerpoint/2010/main" val="412522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45E5F6-9EC1-419F-28B0-27B239587822}"/>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9310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A0BC-E7F5-0544-B24F-2875100CF99E}"/>
              </a:ext>
            </a:extLst>
          </p:cNvPr>
          <p:cNvSpPr>
            <a:spLocks noGrp="1"/>
          </p:cNvSpPr>
          <p:nvPr>
            <p:ph type="title"/>
          </p:nvPr>
        </p:nvSpPr>
        <p:spPr>
          <a:xfrm>
            <a:off x="876196" y="453442"/>
            <a:ext cx="10284494" cy="901457"/>
          </a:xfrm>
        </p:spPr>
        <p:txBody>
          <a:bodyPr>
            <a:normAutofit/>
          </a:bodyPr>
          <a:lstStyle/>
          <a:p>
            <a:r>
              <a:rPr lang="en-US" sz="4300" dirty="0"/>
              <a:t>RANDOM FOREST ALGORITHM</a:t>
            </a:r>
          </a:p>
        </p:txBody>
      </p:sp>
      <p:sp>
        <p:nvSpPr>
          <p:cNvPr id="3" name="Content Placeholder 2">
            <a:extLst>
              <a:ext uri="{FF2B5EF4-FFF2-40B4-BE49-F238E27FC236}">
                <a16:creationId xmlns:a16="http://schemas.microsoft.com/office/drawing/2014/main" id="{4F96D27E-BEE1-2C7D-18D5-6659FECC08AA}"/>
              </a:ext>
            </a:extLst>
          </p:cNvPr>
          <p:cNvSpPr>
            <a:spLocks noGrp="1"/>
          </p:cNvSpPr>
          <p:nvPr>
            <p:ph sz="quarter" idx="13"/>
          </p:nvPr>
        </p:nvSpPr>
        <p:spPr>
          <a:xfrm>
            <a:off x="876196" y="2078994"/>
            <a:ext cx="9692640" cy="3424107"/>
          </a:xfrm>
        </p:spPr>
        <p:txBody>
          <a:bodyPr>
            <a:normAutofit/>
          </a:bodyPr>
          <a:lstStyle/>
          <a:p>
            <a:pPr marL="0" indent="0">
              <a:lnSpc>
                <a:spcPct val="100000"/>
              </a:lnSpc>
              <a:buNone/>
            </a:pPr>
            <a:r>
              <a:rPr lang="en-US" sz="2800" cap="none" dirty="0"/>
              <a:t>A random forest is an ensemble learning method, primarily used for classification and regression. It works by constructing multiple decision trees during training and outputting the class that is the mode of the classes (classification) or mean prediction (regression) of the individual trees.</a:t>
            </a:r>
          </a:p>
        </p:txBody>
      </p:sp>
    </p:spTree>
    <p:extLst>
      <p:ext uri="{BB962C8B-B14F-4D97-AF65-F5344CB8AC3E}">
        <p14:creationId xmlns:p14="http://schemas.microsoft.com/office/powerpoint/2010/main" val="7782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E96F-C4EE-95A7-C2D9-87112ADF1A44}"/>
              </a:ext>
            </a:extLst>
          </p:cNvPr>
          <p:cNvSpPr>
            <a:spLocks noGrp="1"/>
          </p:cNvSpPr>
          <p:nvPr>
            <p:ph type="title"/>
          </p:nvPr>
        </p:nvSpPr>
        <p:spPr>
          <a:xfrm>
            <a:off x="913774" y="404020"/>
            <a:ext cx="9692640" cy="1086577"/>
          </a:xfrm>
        </p:spPr>
        <p:txBody>
          <a:bodyPr>
            <a:normAutofit/>
          </a:bodyPr>
          <a:lstStyle/>
          <a:p>
            <a:r>
              <a:rPr lang="en-US" sz="4300" dirty="0"/>
              <a:t>VISUAL RECOGNITION IN AI</a:t>
            </a:r>
          </a:p>
        </p:txBody>
      </p:sp>
      <p:sp>
        <p:nvSpPr>
          <p:cNvPr id="3" name="Content Placeholder 2">
            <a:extLst>
              <a:ext uri="{FF2B5EF4-FFF2-40B4-BE49-F238E27FC236}">
                <a16:creationId xmlns:a16="http://schemas.microsoft.com/office/drawing/2014/main" id="{A043543D-E49C-D979-AFFB-05598F9891D6}"/>
              </a:ext>
            </a:extLst>
          </p:cNvPr>
          <p:cNvSpPr>
            <a:spLocks noGrp="1"/>
          </p:cNvSpPr>
          <p:nvPr>
            <p:ph sz="quarter" idx="13"/>
          </p:nvPr>
        </p:nvSpPr>
        <p:spPr>
          <a:xfrm>
            <a:off x="913774" y="1966259"/>
            <a:ext cx="9692640" cy="3670453"/>
          </a:xfrm>
        </p:spPr>
        <p:txBody>
          <a:bodyPr>
            <a:normAutofit fontScale="92500" lnSpcReduction="20000"/>
          </a:bodyPr>
          <a:lstStyle/>
          <a:p>
            <a:pPr marL="0" indent="0">
              <a:lnSpc>
                <a:spcPct val="110000"/>
              </a:lnSpc>
              <a:buNone/>
            </a:pPr>
            <a:r>
              <a:rPr lang="en-US" sz="3000" cap="none" dirty="0"/>
              <a:t>Visual recognition is an evolving field in AI that focuses on enabling machines to see and understand the visual world similarly to humans.</a:t>
            </a:r>
          </a:p>
          <a:p>
            <a:pPr marL="0" indent="0">
              <a:lnSpc>
                <a:spcPct val="110000"/>
              </a:lnSpc>
              <a:buNone/>
            </a:pPr>
            <a:r>
              <a:rPr lang="en-US" sz="3000" cap="none" dirty="0"/>
              <a:t>It relies on deep learning algorithms particularly CNN’s.</a:t>
            </a:r>
          </a:p>
          <a:p>
            <a:pPr marL="0" indent="0">
              <a:lnSpc>
                <a:spcPct val="110000"/>
              </a:lnSpc>
              <a:buNone/>
            </a:pPr>
            <a:r>
              <a:rPr lang="en-US" sz="3000" cap="none" dirty="0"/>
              <a:t>These algorithms are trained on massive datasets of labeled images and videos, allowing them to extract features and patterns from visual data.</a:t>
            </a:r>
          </a:p>
          <a:p>
            <a:pPr marL="0" indent="0">
              <a:buNone/>
            </a:pPr>
            <a:r>
              <a:rPr lang="en-US" sz="2800" cap="none" dirty="0"/>
              <a:t>                            </a:t>
            </a:r>
          </a:p>
          <a:p>
            <a:endParaRPr lang="en-US" cap="none" dirty="0"/>
          </a:p>
        </p:txBody>
      </p:sp>
    </p:spTree>
    <p:extLst>
      <p:ext uri="{BB962C8B-B14F-4D97-AF65-F5344CB8AC3E}">
        <p14:creationId xmlns:p14="http://schemas.microsoft.com/office/powerpoint/2010/main" val="2630438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5221-D5CC-A116-1CE6-E7643D28D1DA}"/>
              </a:ext>
            </a:extLst>
          </p:cNvPr>
          <p:cNvSpPr>
            <a:spLocks noGrp="1"/>
          </p:cNvSpPr>
          <p:nvPr>
            <p:ph type="title"/>
          </p:nvPr>
        </p:nvSpPr>
        <p:spPr>
          <a:xfrm>
            <a:off x="913774" y="375782"/>
            <a:ext cx="10234390" cy="1167009"/>
          </a:xfrm>
        </p:spPr>
        <p:txBody>
          <a:bodyPr>
            <a:normAutofit fontScale="90000"/>
          </a:bodyPr>
          <a:lstStyle/>
          <a:p>
            <a:r>
              <a:rPr lang="en-US" dirty="0"/>
              <a:t>WHY RANDOM FOREST IN VISUAL RECOGNITION?</a:t>
            </a:r>
          </a:p>
        </p:txBody>
      </p:sp>
      <p:sp>
        <p:nvSpPr>
          <p:cNvPr id="3" name="Content Placeholder 2">
            <a:extLst>
              <a:ext uri="{FF2B5EF4-FFF2-40B4-BE49-F238E27FC236}">
                <a16:creationId xmlns:a16="http://schemas.microsoft.com/office/drawing/2014/main" id="{29CDED09-403D-6887-66BA-83A64450325A}"/>
              </a:ext>
            </a:extLst>
          </p:cNvPr>
          <p:cNvSpPr>
            <a:spLocks noGrp="1"/>
          </p:cNvSpPr>
          <p:nvPr>
            <p:ph sz="quarter" idx="13"/>
          </p:nvPr>
        </p:nvSpPr>
        <p:spPr>
          <a:xfrm>
            <a:off x="913774" y="2003837"/>
            <a:ext cx="9808505" cy="3424107"/>
          </a:xfrm>
        </p:spPr>
        <p:txBody>
          <a:bodyPr>
            <a:normAutofit/>
          </a:bodyPr>
          <a:lstStyle/>
          <a:p>
            <a:pPr marL="0" indent="0">
              <a:lnSpc>
                <a:spcPct val="100000"/>
              </a:lnSpc>
              <a:buNone/>
            </a:pPr>
            <a:r>
              <a:rPr lang="en-US" sz="2800" cap="none" dirty="0"/>
              <a:t>Random forests are utilized for their robustness against overfitting, as they average out biases by combining the results of various trees. In the context of visual recognition, they are effective because they can handle high-dimensional data and identify the most informative features from a large dataset, such as pixels in images.</a:t>
            </a:r>
          </a:p>
        </p:txBody>
      </p:sp>
    </p:spTree>
    <p:extLst>
      <p:ext uri="{BB962C8B-B14F-4D97-AF65-F5344CB8AC3E}">
        <p14:creationId xmlns:p14="http://schemas.microsoft.com/office/powerpoint/2010/main" val="339791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667C-9E1C-5D0D-8CDB-A98068A4B987}"/>
              </a:ext>
            </a:extLst>
          </p:cNvPr>
          <p:cNvSpPr>
            <a:spLocks noGrp="1"/>
          </p:cNvSpPr>
          <p:nvPr>
            <p:ph type="title"/>
          </p:nvPr>
        </p:nvSpPr>
        <p:spPr>
          <a:xfrm>
            <a:off x="913774" y="578702"/>
            <a:ext cx="9692640" cy="686427"/>
          </a:xfrm>
        </p:spPr>
        <p:txBody>
          <a:bodyPr>
            <a:normAutofit/>
          </a:bodyPr>
          <a:lstStyle/>
          <a:p>
            <a:r>
              <a:rPr lang="en-US" sz="4300" dirty="0"/>
              <a:t>HOW DOES RANDOM FOREST WORK?</a:t>
            </a:r>
          </a:p>
        </p:txBody>
      </p:sp>
      <p:sp>
        <p:nvSpPr>
          <p:cNvPr id="3" name="Content Placeholder 2">
            <a:extLst>
              <a:ext uri="{FF2B5EF4-FFF2-40B4-BE49-F238E27FC236}">
                <a16:creationId xmlns:a16="http://schemas.microsoft.com/office/drawing/2014/main" id="{1287AD8F-D13D-BA5A-DF69-2863B75CE461}"/>
              </a:ext>
            </a:extLst>
          </p:cNvPr>
          <p:cNvSpPr>
            <a:spLocks noGrp="1"/>
          </p:cNvSpPr>
          <p:nvPr>
            <p:ph sz="quarter" idx="13"/>
          </p:nvPr>
        </p:nvSpPr>
        <p:spPr>
          <a:xfrm>
            <a:off x="913774" y="1966259"/>
            <a:ext cx="9482829" cy="3424107"/>
          </a:xfrm>
        </p:spPr>
        <p:txBody>
          <a:bodyPr>
            <a:normAutofit/>
          </a:bodyPr>
          <a:lstStyle/>
          <a:p>
            <a:pPr marL="0" indent="0">
              <a:lnSpc>
                <a:spcPct val="100000"/>
              </a:lnSpc>
              <a:buNone/>
            </a:pPr>
            <a:r>
              <a:rPr lang="en-US" sz="2800" cap="none" dirty="0"/>
              <a:t>For visual recognition, random forest first trains on subsets of the image dataset with a random selection of features at each tree node, creating a "forest" of decision trees. During the recognition phase, each tree votes for a class, and the highest voted class is chosen. The model's ensemble approach enhances accuracy, as it reduces the risk of errors from individual trees.</a:t>
            </a:r>
          </a:p>
        </p:txBody>
      </p:sp>
    </p:spTree>
    <p:extLst>
      <p:ext uri="{BB962C8B-B14F-4D97-AF65-F5344CB8AC3E}">
        <p14:creationId xmlns:p14="http://schemas.microsoft.com/office/powerpoint/2010/main" val="726449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8389D7-388E-4D8C-924F-7AEE5DC38B59}"/>
              </a:ext>
            </a:extLst>
          </p:cNvPr>
          <p:cNvPicPr>
            <a:picLocks noChangeAspect="1"/>
          </p:cNvPicPr>
          <p:nvPr/>
        </p:nvPicPr>
        <p:blipFill>
          <a:blip r:embed="rId2"/>
          <a:stretch>
            <a:fillRect/>
          </a:stretch>
        </p:blipFill>
        <p:spPr>
          <a:xfrm>
            <a:off x="-660903" y="0"/>
            <a:ext cx="12192000" cy="6858000"/>
          </a:xfrm>
          <a:prstGeom prst="rect">
            <a:avLst/>
          </a:prstGeom>
        </p:spPr>
      </p:pic>
    </p:spTree>
    <p:extLst>
      <p:ext uri="{BB962C8B-B14F-4D97-AF65-F5344CB8AC3E}">
        <p14:creationId xmlns:p14="http://schemas.microsoft.com/office/powerpoint/2010/main" val="995633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CF414-FE78-491A-B725-1C8C4BB46B9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36734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4937F-F4AD-409F-8F1E-34DB2BE44CC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73939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A07281-DF58-41F3-9CFC-5CB3F5F5172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81863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504B8-19C1-427B-92BA-038B721DB90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79068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A9E9F2-4E8A-4B64-AA1D-34149F17AE5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30527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2F94-A910-7F21-A430-F0A128B575CB}"/>
              </a:ext>
            </a:extLst>
          </p:cNvPr>
          <p:cNvSpPr>
            <a:spLocks noGrp="1"/>
          </p:cNvSpPr>
          <p:nvPr>
            <p:ph type="title"/>
          </p:nvPr>
        </p:nvSpPr>
        <p:spPr>
          <a:xfrm>
            <a:off x="913774" y="779119"/>
            <a:ext cx="9692640" cy="724004"/>
          </a:xfrm>
        </p:spPr>
        <p:txBody>
          <a:bodyPr>
            <a:normAutofit/>
          </a:bodyPr>
          <a:lstStyle/>
          <a:p>
            <a:r>
              <a:rPr lang="en-US" sz="4300" dirty="0"/>
              <a:t>VISUAL RECOGNITION SPECIFICS</a:t>
            </a:r>
          </a:p>
        </p:txBody>
      </p:sp>
      <p:sp>
        <p:nvSpPr>
          <p:cNvPr id="3" name="Content Placeholder 2">
            <a:extLst>
              <a:ext uri="{FF2B5EF4-FFF2-40B4-BE49-F238E27FC236}">
                <a16:creationId xmlns:a16="http://schemas.microsoft.com/office/drawing/2014/main" id="{84A12E93-150E-E934-E17A-4C4E68C43166}"/>
              </a:ext>
            </a:extLst>
          </p:cNvPr>
          <p:cNvSpPr>
            <a:spLocks noGrp="1"/>
          </p:cNvSpPr>
          <p:nvPr>
            <p:ph sz="quarter" idx="13"/>
          </p:nvPr>
        </p:nvSpPr>
        <p:spPr>
          <a:xfrm>
            <a:off x="913774" y="2041415"/>
            <a:ext cx="9269886" cy="3424107"/>
          </a:xfrm>
        </p:spPr>
        <p:txBody>
          <a:bodyPr>
            <a:normAutofit/>
          </a:bodyPr>
          <a:lstStyle/>
          <a:p>
            <a:pPr marL="0" indent="0">
              <a:lnSpc>
                <a:spcPct val="100000"/>
              </a:lnSpc>
              <a:buNone/>
            </a:pPr>
            <a:r>
              <a:rPr lang="en-US" sz="2800" cap="none" dirty="0"/>
              <a:t>In visual tasks, trees in the random forest decide on pixel values, colors, textures, or other image features. The random selection of features at each node is crucial because it forces the model to explore diverse feature combinations, enhancing the forest's capability to generalize from visual patterns</a:t>
            </a:r>
            <a:r>
              <a:rPr lang="en-US" sz="2400" cap="none" dirty="0"/>
              <a:t>.</a:t>
            </a:r>
          </a:p>
        </p:txBody>
      </p:sp>
    </p:spTree>
    <p:extLst>
      <p:ext uri="{BB962C8B-B14F-4D97-AF65-F5344CB8AC3E}">
        <p14:creationId xmlns:p14="http://schemas.microsoft.com/office/powerpoint/2010/main" val="1512114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25E6-7AF9-202A-B294-19C7546C12CF}"/>
              </a:ext>
            </a:extLst>
          </p:cNvPr>
          <p:cNvSpPr>
            <a:spLocks noGrp="1"/>
          </p:cNvSpPr>
          <p:nvPr>
            <p:ph type="title"/>
          </p:nvPr>
        </p:nvSpPr>
        <p:spPr>
          <a:xfrm>
            <a:off x="913774" y="516072"/>
            <a:ext cx="9692640" cy="899369"/>
          </a:xfrm>
        </p:spPr>
        <p:txBody>
          <a:bodyPr>
            <a:normAutofit fontScale="90000"/>
          </a:bodyPr>
          <a:lstStyle/>
          <a:p>
            <a:r>
              <a:rPr lang="en-US" dirty="0"/>
              <a:t>SUPPORT VECTOR MACHINE ALGORITHM</a:t>
            </a:r>
          </a:p>
        </p:txBody>
      </p:sp>
      <p:sp>
        <p:nvSpPr>
          <p:cNvPr id="3" name="Content Placeholder 2">
            <a:extLst>
              <a:ext uri="{FF2B5EF4-FFF2-40B4-BE49-F238E27FC236}">
                <a16:creationId xmlns:a16="http://schemas.microsoft.com/office/drawing/2014/main" id="{46D4B06F-DA52-3C2E-4CB5-3D2F3DAE9DC3}"/>
              </a:ext>
            </a:extLst>
          </p:cNvPr>
          <p:cNvSpPr>
            <a:spLocks noGrp="1"/>
          </p:cNvSpPr>
          <p:nvPr>
            <p:ph sz="quarter" idx="13"/>
          </p:nvPr>
        </p:nvSpPr>
        <p:spPr>
          <a:xfrm>
            <a:off x="913774" y="1978785"/>
            <a:ext cx="9692640" cy="3424107"/>
          </a:xfrm>
        </p:spPr>
        <p:txBody>
          <a:bodyPr>
            <a:normAutofit/>
          </a:bodyPr>
          <a:lstStyle/>
          <a:p>
            <a:pPr marL="0" indent="0">
              <a:lnSpc>
                <a:spcPct val="100000"/>
              </a:lnSpc>
              <a:buNone/>
            </a:pPr>
            <a:r>
              <a:rPr lang="en-US" sz="2800" cap="none" dirty="0"/>
              <a:t>Introduction to support vector machine in visual recognition: In machine learning, Support Vector Machine stands out as a powerful tool, particularly when it comes to tasks like image classification. Support vector machine learns to draw boundaries between different classes in a dataset. It finds the best way to draw a hyperplane ensuring the most accurate classification.</a:t>
            </a:r>
          </a:p>
        </p:txBody>
      </p:sp>
    </p:spTree>
    <p:extLst>
      <p:ext uri="{BB962C8B-B14F-4D97-AF65-F5344CB8AC3E}">
        <p14:creationId xmlns:p14="http://schemas.microsoft.com/office/powerpoint/2010/main" val="331450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A985-7CCA-2CA0-B6F2-62327E8C0995}"/>
              </a:ext>
            </a:extLst>
          </p:cNvPr>
          <p:cNvSpPr>
            <a:spLocks noGrp="1"/>
          </p:cNvSpPr>
          <p:nvPr>
            <p:ph type="title"/>
          </p:nvPr>
        </p:nvSpPr>
        <p:spPr>
          <a:xfrm>
            <a:off x="914087" y="481265"/>
            <a:ext cx="6291323" cy="1011421"/>
          </a:xfrm>
        </p:spPr>
        <p:txBody>
          <a:bodyPr>
            <a:normAutofit/>
          </a:bodyPr>
          <a:lstStyle/>
          <a:p>
            <a:r>
              <a:rPr lang="en-US" sz="4300" dirty="0"/>
              <a:t>ALGORITHMS USED</a:t>
            </a:r>
          </a:p>
        </p:txBody>
      </p:sp>
      <p:sp>
        <p:nvSpPr>
          <p:cNvPr id="3" name="Content Placeholder 2">
            <a:extLst>
              <a:ext uri="{FF2B5EF4-FFF2-40B4-BE49-F238E27FC236}">
                <a16:creationId xmlns:a16="http://schemas.microsoft.com/office/drawing/2014/main" id="{BCC734DA-CCA9-0EDD-FD8A-11A35A1E87D9}"/>
              </a:ext>
            </a:extLst>
          </p:cNvPr>
          <p:cNvSpPr>
            <a:spLocks noGrp="1"/>
          </p:cNvSpPr>
          <p:nvPr>
            <p:ph sz="quarter" idx="13"/>
          </p:nvPr>
        </p:nvSpPr>
        <p:spPr>
          <a:xfrm>
            <a:off x="914087" y="1941207"/>
            <a:ext cx="10363826" cy="3424107"/>
          </a:xfrm>
        </p:spPr>
        <p:txBody>
          <a:bodyPr>
            <a:normAutofit/>
          </a:bodyPr>
          <a:lstStyle/>
          <a:p>
            <a:r>
              <a:rPr lang="en-US" sz="2800" cap="none" dirty="0"/>
              <a:t>Convolutional Neutral Network (CNN)</a:t>
            </a:r>
          </a:p>
          <a:p>
            <a:r>
              <a:rPr lang="en-US" sz="2800" cap="none" dirty="0"/>
              <a:t>Random Forest</a:t>
            </a:r>
          </a:p>
          <a:p>
            <a:r>
              <a:rPr lang="en-US" sz="2800" cap="none" dirty="0"/>
              <a:t>Support Vector Machines (SVM)</a:t>
            </a:r>
          </a:p>
          <a:p>
            <a:r>
              <a:rPr lang="en-US" sz="2800" cap="none" dirty="0"/>
              <a:t>K Nearest Neighbor (KNN)</a:t>
            </a:r>
          </a:p>
        </p:txBody>
      </p:sp>
    </p:spTree>
    <p:extLst>
      <p:ext uri="{BB962C8B-B14F-4D97-AF65-F5344CB8AC3E}">
        <p14:creationId xmlns:p14="http://schemas.microsoft.com/office/powerpoint/2010/main" val="390467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D195-F58A-951D-E20F-8AF1C1A92A73}"/>
              </a:ext>
            </a:extLst>
          </p:cNvPr>
          <p:cNvSpPr>
            <a:spLocks noGrp="1"/>
          </p:cNvSpPr>
          <p:nvPr>
            <p:ph type="title"/>
          </p:nvPr>
        </p:nvSpPr>
        <p:spPr>
          <a:xfrm>
            <a:off x="914087" y="503546"/>
            <a:ext cx="9692640" cy="949473"/>
          </a:xfrm>
        </p:spPr>
        <p:txBody>
          <a:bodyPr>
            <a:normAutofit/>
          </a:bodyPr>
          <a:lstStyle/>
          <a:p>
            <a:r>
              <a:rPr lang="en-US" sz="4300" dirty="0"/>
              <a:t>WHY SVM IN VISUAL RECOGNITION?</a:t>
            </a:r>
          </a:p>
        </p:txBody>
      </p:sp>
      <p:sp>
        <p:nvSpPr>
          <p:cNvPr id="3" name="Content Placeholder 2">
            <a:extLst>
              <a:ext uri="{FF2B5EF4-FFF2-40B4-BE49-F238E27FC236}">
                <a16:creationId xmlns:a16="http://schemas.microsoft.com/office/drawing/2014/main" id="{4933101D-ADFE-FE50-FA4B-2A6317FF970A}"/>
              </a:ext>
            </a:extLst>
          </p:cNvPr>
          <p:cNvSpPr>
            <a:spLocks noGrp="1"/>
          </p:cNvSpPr>
          <p:nvPr>
            <p:ph sz="quarter" idx="13"/>
          </p:nvPr>
        </p:nvSpPr>
        <p:spPr>
          <a:xfrm>
            <a:off x="914087" y="1903629"/>
            <a:ext cx="10096291" cy="3795713"/>
          </a:xfrm>
        </p:spPr>
        <p:txBody>
          <a:bodyPr>
            <a:normAutofit/>
          </a:bodyPr>
          <a:lstStyle/>
          <a:p>
            <a:pPr>
              <a:lnSpc>
                <a:spcPct val="100000"/>
              </a:lnSpc>
            </a:pPr>
            <a:r>
              <a:rPr lang="en-US" sz="2800" cap="none" dirty="0"/>
              <a:t>Effective in high dimensions: Images are often represented as high-dimensional data, with each pixel acting as a dimension. SVM excels in such scenarios, making it a perfect fit for visual data.</a:t>
            </a:r>
          </a:p>
          <a:p>
            <a:pPr>
              <a:lnSpc>
                <a:spcPct val="100000"/>
              </a:lnSpc>
            </a:pPr>
            <a:r>
              <a:rPr lang="en-US" sz="2800" cap="none" dirty="0"/>
              <a:t>Versatility: SVM proves to be versatile. Its ability to handle complex datasets makes it indispensable in various applications.</a:t>
            </a:r>
          </a:p>
          <a:p>
            <a:pPr>
              <a:lnSpc>
                <a:spcPct val="100000"/>
              </a:lnSpc>
            </a:pPr>
            <a:r>
              <a:rPr lang="en-US" sz="2800" cap="none" dirty="0"/>
              <a:t>Optimal Decision Boundaries: SVM finds the optimal decision boundaries, leading to precise and accurate classifications.</a:t>
            </a:r>
          </a:p>
          <a:p>
            <a:pPr marL="0" indent="0">
              <a:lnSpc>
                <a:spcPct val="100000"/>
              </a:lnSpc>
              <a:buNone/>
            </a:pPr>
            <a:endParaRPr lang="en-US" sz="2800" cap="none" dirty="0"/>
          </a:p>
          <a:p>
            <a:pPr>
              <a:lnSpc>
                <a:spcPct val="100000"/>
              </a:lnSpc>
            </a:pPr>
            <a:endParaRPr lang="en-US" sz="2400" cap="none" dirty="0"/>
          </a:p>
          <a:p>
            <a:pPr>
              <a:lnSpc>
                <a:spcPct val="100000"/>
              </a:lnSpc>
            </a:pPr>
            <a:endParaRPr lang="en-US" sz="2400" cap="none" dirty="0"/>
          </a:p>
        </p:txBody>
      </p:sp>
    </p:spTree>
    <p:extLst>
      <p:ext uri="{BB962C8B-B14F-4D97-AF65-F5344CB8AC3E}">
        <p14:creationId xmlns:p14="http://schemas.microsoft.com/office/powerpoint/2010/main" val="789042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94A20C-4A22-9DAC-9498-6CB379F0EA62}"/>
              </a:ext>
            </a:extLst>
          </p:cNvPr>
          <p:cNvSpPr>
            <a:spLocks noGrp="1"/>
          </p:cNvSpPr>
          <p:nvPr>
            <p:ph sz="quarter" idx="13"/>
          </p:nvPr>
        </p:nvSpPr>
        <p:spPr>
          <a:xfrm>
            <a:off x="725883" y="2467300"/>
            <a:ext cx="10363826" cy="3424107"/>
          </a:xfrm>
        </p:spPr>
        <p:txBody>
          <a:bodyPr>
            <a:normAutofit/>
          </a:bodyPr>
          <a:lstStyle/>
          <a:p>
            <a:pPr marL="0" indent="0">
              <a:buNone/>
            </a:pPr>
            <a:r>
              <a:rPr lang="en-US" sz="2800" cap="none" dirty="0"/>
              <a:t>To demonstrate the capabilities of a support vector machine using an image classification model here's how the model works:</a:t>
            </a:r>
          </a:p>
        </p:txBody>
      </p:sp>
      <p:sp>
        <p:nvSpPr>
          <p:cNvPr id="7" name="Title 4">
            <a:extLst>
              <a:ext uri="{FF2B5EF4-FFF2-40B4-BE49-F238E27FC236}">
                <a16:creationId xmlns:a16="http://schemas.microsoft.com/office/drawing/2014/main" id="{BAC7D412-2531-4764-9261-07B579001444}"/>
              </a:ext>
            </a:extLst>
          </p:cNvPr>
          <p:cNvSpPr txBox="1">
            <a:spLocks/>
          </p:cNvSpPr>
          <p:nvPr/>
        </p:nvSpPr>
        <p:spPr>
          <a:xfrm>
            <a:off x="1566672" y="670560"/>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57383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477385-3839-C0C7-111D-C19D9B21465A}"/>
              </a:ext>
            </a:extLst>
          </p:cNvPr>
          <p:cNvPicPr>
            <a:picLocks noChangeAspect="1"/>
          </p:cNvPicPr>
          <p:nvPr/>
        </p:nvPicPr>
        <p:blipFill>
          <a:blip r:embed="rId2"/>
          <a:stretch>
            <a:fillRect/>
          </a:stretch>
        </p:blipFill>
        <p:spPr>
          <a:xfrm>
            <a:off x="-2" y="653615"/>
            <a:ext cx="12192002" cy="6239435"/>
          </a:xfrm>
          <a:prstGeom prst="rect">
            <a:avLst/>
          </a:prstGeom>
        </p:spPr>
      </p:pic>
      <p:sp>
        <p:nvSpPr>
          <p:cNvPr id="6" name="TextBox 5">
            <a:extLst>
              <a:ext uri="{FF2B5EF4-FFF2-40B4-BE49-F238E27FC236}">
                <a16:creationId xmlns:a16="http://schemas.microsoft.com/office/drawing/2014/main" id="{9C86C732-37FC-AC39-BB82-2EC7720673E6}"/>
              </a:ext>
            </a:extLst>
          </p:cNvPr>
          <p:cNvSpPr txBox="1"/>
          <p:nvPr/>
        </p:nvSpPr>
        <p:spPr>
          <a:xfrm>
            <a:off x="1" y="0"/>
            <a:ext cx="12192000" cy="523220"/>
          </a:xfrm>
          <a:prstGeom prst="rect">
            <a:avLst/>
          </a:prstGeom>
          <a:noFill/>
        </p:spPr>
        <p:txBody>
          <a:bodyPr wrap="square" rtlCol="0">
            <a:spAutoFit/>
          </a:bodyPr>
          <a:lstStyle/>
          <a:p>
            <a:pPr algn="ctr"/>
            <a:r>
              <a:rPr lang="en-US" dirty="0"/>
              <a:t> </a:t>
            </a:r>
            <a:r>
              <a:rPr lang="en-US" sz="2800" b="1" dirty="0"/>
              <a:t>CATEGORY SELECTION</a:t>
            </a:r>
          </a:p>
        </p:txBody>
      </p:sp>
    </p:spTree>
    <p:extLst>
      <p:ext uri="{BB962C8B-B14F-4D97-AF65-F5344CB8AC3E}">
        <p14:creationId xmlns:p14="http://schemas.microsoft.com/office/powerpoint/2010/main" val="2421205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FE8ECD-F66E-38CA-A079-B83D2785ABDF}"/>
              </a:ext>
            </a:extLst>
          </p:cNvPr>
          <p:cNvPicPr>
            <a:picLocks noChangeAspect="1"/>
          </p:cNvPicPr>
          <p:nvPr/>
        </p:nvPicPr>
        <p:blipFill>
          <a:blip r:embed="rId2"/>
          <a:stretch>
            <a:fillRect/>
          </a:stretch>
        </p:blipFill>
        <p:spPr>
          <a:xfrm>
            <a:off x="0" y="672352"/>
            <a:ext cx="12192000" cy="6185648"/>
          </a:xfrm>
          <a:prstGeom prst="rect">
            <a:avLst/>
          </a:prstGeom>
        </p:spPr>
      </p:pic>
      <p:sp>
        <p:nvSpPr>
          <p:cNvPr id="5" name="TextBox 4">
            <a:extLst>
              <a:ext uri="{FF2B5EF4-FFF2-40B4-BE49-F238E27FC236}">
                <a16:creationId xmlns:a16="http://schemas.microsoft.com/office/drawing/2014/main" id="{9D32486A-935A-4812-1E73-8B2037172AC3}"/>
              </a:ext>
            </a:extLst>
          </p:cNvPr>
          <p:cNvSpPr txBox="1"/>
          <p:nvPr/>
        </p:nvSpPr>
        <p:spPr>
          <a:xfrm>
            <a:off x="117298" y="49142"/>
            <a:ext cx="11857584" cy="430887"/>
          </a:xfrm>
          <a:prstGeom prst="rect">
            <a:avLst/>
          </a:prstGeom>
          <a:noFill/>
        </p:spPr>
        <p:txBody>
          <a:bodyPr wrap="square" rtlCol="0">
            <a:spAutoFit/>
          </a:bodyPr>
          <a:lstStyle/>
          <a:p>
            <a:pPr algn="ctr"/>
            <a:r>
              <a:rPr lang="en-US" sz="2200" b="1" dirty="0"/>
              <a:t>GIVE PATH OF THE FOLDER CONTAINING ALL CATEGORY IMAGES AND LOAD THE DATA.</a:t>
            </a:r>
          </a:p>
        </p:txBody>
      </p:sp>
    </p:spTree>
    <p:extLst>
      <p:ext uri="{BB962C8B-B14F-4D97-AF65-F5344CB8AC3E}">
        <p14:creationId xmlns:p14="http://schemas.microsoft.com/office/powerpoint/2010/main" val="3928536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FC5A1E-3C13-C004-4CD5-A2ADA58B3C36}"/>
              </a:ext>
            </a:extLst>
          </p:cNvPr>
          <p:cNvPicPr>
            <a:picLocks noChangeAspect="1"/>
          </p:cNvPicPr>
          <p:nvPr/>
        </p:nvPicPr>
        <p:blipFill>
          <a:blip r:embed="rId2"/>
          <a:stretch>
            <a:fillRect/>
          </a:stretch>
        </p:blipFill>
        <p:spPr>
          <a:xfrm>
            <a:off x="0" y="645458"/>
            <a:ext cx="12192000" cy="6212542"/>
          </a:xfrm>
          <a:prstGeom prst="rect">
            <a:avLst/>
          </a:prstGeom>
        </p:spPr>
      </p:pic>
      <p:sp>
        <p:nvSpPr>
          <p:cNvPr id="4" name="TextBox 3">
            <a:extLst>
              <a:ext uri="{FF2B5EF4-FFF2-40B4-BE49-F238E27FC236}">
                <a16:creationId xmlns:a16="http://schemas.microsoft.com/office/drawing/2014/main" id="{CD17E4D9-5F9B-CEE8-A6C7-CC16FADEBC2A}"/>
              </a:ext>
            </a:extLst>
          </p:cNvPr>
          <p:cNvSpPr txBox="1"/>
          <p:nvPr/>
        </p:nvSpPr>
        <p:spPr>
          <a:xfrm>
            <a:off x="0" y="90239"/>
            <a:ext cx="11860622" cy="461665"/>
          </a:xfrm>
          <a:prstGeom prst="rect">
            <a:avLst/>
          </a:prstGeom>
          <a:noFill/>
        </p:spPr>
        <p:txBody>
          <a:bodyPr wrap="square" rtlCol="0">
            <a:spAutoFit/>
          </a:bodyPr>
          <a:lstStyle/>
          <a:p>
            <a:pPr algn="ctr"/>
            <a:r>
              <a:rPr lang="en-US" sz="2400" b="1" dirty="0"/>
              <a:t>TRAINING THE DATA USING SUPPORT VECTOR CLASSIFICATION MODEL</a:t>
            </a:r>
          </a:p>
        </p:txBody>
      </p:sp>
    </p:spTree>
    <p:extLst>
      <p:ext uri="{BB962C8B-B14F-4D97-AF65-F5344CB8AC3E}">
        <p14:creationId xmlns:p14="http://schemas.microsoft.com/office/powerpoint/2010/main" val="21138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A932FF-C662-0AA1-70AA-06DD719D16A3}"/>
              </a:ext>
            </a:extLst>
          </p:cNvPr>
          <p:cNvPicPr>
            <a:picLocks noChangeAspect="1"/>
          </p:cNvPicPr>
          <p:nvPr/>
        </p:nvPicPr>
        <p:blipFill>
          <a:blip r:embed="rId2"/>
          <a:stretch>
            <a:fillRect/>
          </a:stretch>
        </p:blipFill>
        <p:spPr>
          <a:xfrm>
            <a:off x="0" y="663351"/>
            <a:ext cx="12192319" cy="6132019"/>
          </a:xfrm>
          <a:prstGeom prst="rect">
            <a:avLst/>
          </a:prstGeom>
        </p:spPr>
      </p:pic>
      <p:sp>
        <p:nvSpPr>
          <p:cNvPr id="4" name="TextBox 3">
            <a:extLst>
              <a:ext uri="{FF2B5EF4-FFF2-40B4-BE49-F238E27FC236}">
                <a16:creationId xmlns:a16="http://schemas.microsoft.com/office/drawing/2014/main" id="{8A1A6807-4A4E-93CB-5A93-943E7FD0C82F}"/>
              </a:ext>
            </a:extLst>
          </p:cNvPr>
          <p:cNvSpPr txBox="1"/>
          <p:nvPr/>
        </p:nvSpPr>
        <p:spPr>
          <a:xfrm>
            <a:off x="127000" y="62630"/>
            <a:ext cx="12065000" cy="461665"/>
          </a:xfrm>
          <a:prstGeom prst="rect">
            <a:avLst/>
          </a:prstGeom>
          <a:noFill/>
        </p:spPr>
        <p:txBody>
          <a:bodyPr wrap="square" rtlCol="0">
            <a:spAutoFit/>
          </a:bodyPr>
          <a:lstStyle/>
          <a:p>
            <a:pPr algn="ctr"/>
            <a:r>
              <a:rPr lang="en-US" sz="2400" b="1" dirty="0"/>
              <a:t> TESTING THE MODEL</a:t>
            </a:r>
          </a:p>
        </p:txBody>
      </p:sp>
    </p:spTree>
    <p:extLst>
      <p:ext uri="{BB962C8B-B14F-4D97-AF65-F5344CB8AC3E}">
        <p14:creationId xmlns:p14="http://schemas.microsoft.com/office/powerpoint/2010/main" val="2477969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13126C-C981-0B3F-04B8-CC1C2B71CDE5}"/>
              </a:ext>
            </a:extLst>
          </p:cNvPr>
          <p:cNvPicPr>
            <a:picLocks noChangeAspect="1"/>
          </p:cNvPicPr>
          <p:nvPr/>
        </p:nvPicPr>
        <p:blipFill>
          <a:blip r:embed="rId2"/>
          <a:stretch>
            <a:fillRect/>
          </a:stretch>
        </p:blipFill>
        <p:spPr>
          <a:xfrm>
            <a:off x="0" y="658906"/>
            <a:ext cx="12192000" cy="6199094"/>
          </a:xfrm>
          <a:prstGeom prst="rect">
            <a:avLst/>
          </a:prstGeom>
        </p:spPr>
      </p:pic>
      <p:sp>
        <p:nvSpPr>
          <p:cNvPr id="4" name="TextBox 3">
            <a:extLst>
              <a:ext uri="{FF2B5EF4-FFF2-40B4-BE49-F238E27FC236}">
                <a16:creationId xmlns:a16="http://schemas.microsoft.com/office/drawing/2014/main" id="{72E9C21A-40FD-3F39-9467-A4D8CBEE84B6}"/>
              </a:ext>
            </a:extLst>
          </p:cNvPr>
          <p:cNvSpPr txBox="1"/>
          <p:nvPr/>
        </p:nvSpPr>
        <p:spPr>
          <a:xfrm>
            <a:off x="0" y="87948"/>
            <a:ext cx="12192000" cy="461665"/>
          </a:xfrm>
          <a:prstGeom prst="rect">
            <a:avLst/>
          </a:prstGeom>
          <a:noFill/>
        </p:spPr>
        <p:txBody>
          <a:bodyPr wrap="square" rtlCol="0">
            <a:spAutoFit/>
          </a:bodyPr>
          <a:lstStyle/>
          <a:p>
            <a:pPr algn="ctr"/>
            <a:r>
              <a:rPr lang="en-US" sz="2400" b="1" dirty="0"/>
              <a:t>TESTING THE MODEL 2</a:t>
            </a:r>
          </a:p>
        </p:txBody>
      </p:sp>
    </p:spTree>
    <p:extLst>
      <p:ext uri="{BB962C8B-B14F-4D97-AF65-F5344CB8AC3E}">
        <p14:creationId xmlns:p14="http://schemas.microsoft.com/office/powerpoint/2010/main" val="1993729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66DF-26AE-9785-1526-D11603569402}"/>
              </a:ext>
            </a:extLst>
          </p:cNvPr>
          <p:cNvSpPr>
            <a:spLocks noGrp="1"/>
          </p:cNvSpPr>
          <p:nvPr>
            <p:ph type="title"/>
          </p:nvPr>
        </p:nvSpPr>
        <p:spPr>
          <a:xfrm>
            <a:off x="913774" y="541806"/>
            <a:ext cx="9692640" cy="963406"/>
          </a:xfrm>
        </p:spPr>
        <p:txBody>
          <a:bodyPr>
            <a:normAutofit/>
          </a:bodyPr>
          <a:lstStyle/>
          <a:p>
            <a:r>
              <a:rPr lang="en-US" sz="4300" dirty="0"/>
              <a:t>K NEAREST NEIGHBOUR</a:t>
            </a:r>
          </a:p>
        </p:txBody>
      </p:sp>
      <p:sp>
        <p:nvSpPr>
          <p:cNvPr id="3" name="Content Placeholder 2">
            <a:extLst>
              <a:ext uri="{FF2B5EF4-FFF2-40B4-BE49-F238E27FC236}">
                <a16:creationId xmlns:a16="http://schemas.microsoft.com/office/drawing/2014/main" id="{326E2537-1BB5-8D07-459E-372471AAC9F5}"/>
              </a:ext>
            </a:extLst>
          </p:cNvPr>
          <p:cNvSpPr>
            <a:spLocks noGrp="1"/>
          </p:cNvSpPr>
          <p:nvPr>
            <p:ph sz="quarter" idx="13"/>
          </p:nvPr>
        </p:nvSpPr>
        <p:spPr>
          <a:xfrm>
            <a:off x="913774" y="1891103"/>
            <a:ext cx="9219782" cy="3958552"/>
          </a:xfrm>
        </p:spPr>
        <p:txBody>
          <a:bodyPr>
            <a:normAutofit/>
          </a:bodyPr>
          <a:lstStyle/>
          <a:p>
            <a:pPr marL="0" indent="0">
              <a:lnSpc>
                <a:spcPct val="100000"/>
              </a:lnSpc>
              <a:buNone/>
            </a:pPr>
            <a:r>
              <a:rPr lang="en-US" sz="2800" cap="none" dirty="0"/>
              <a:t>What Is KNN algorithm</a:t>
            </a:r>
            <a:r>
              <a:rPr lang="en-US" cap="none" dirty="0"/>
              <a:t>: </a:t>
            </a:r>
            <a:r>
              <a:rPr lang="en-US" sz="2800" cap="none" dirty="0"/>
              <a:t>the k-nearest neighbors algorithm, also known as KNN or k-</a:t>
            </a:r>
            <a:r>
              <a:rPr lang="en-US" sz="2800" cap="none" dirty="0" err="1"/>
              <a:t>nn</a:t>
            </a:r>
            <a:r>
              <a:rPr lang="en-US" sz="2800" cap="none" dirty="0"/>
              <a:t>,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p>
        </p:txBody>
      </p:sp>
    </p:spTree>
    <p:extLst>
      <p:ext uri="{BB962C8B-B14F-4D97-AF65-F5344CB8AC3E}">
        <p14:creationId xmlns:p14="http://schemas.microsoft.com/office/powerpoint/2010/main" val="1585932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452-BFF3-3BAA-86D7-517C71A4A520}"/>
              </a:ext>
            </a:extLst>
          </p:cNvPr>
          <p:cNvSpPr>
            <a:spLocks noGrp="1"/>
          </p:cNvSpPr>
          <p:nvPr>
            <p:ph type="title"/>
          </p:nvPr>
        </p:nvSpPr>
        <p:spPr>
          <a:xfrm>
            <a:off x="913773" y="350730"/>
            <a:ext cx="10234391" cy="1240076"/>
          </a:xfrm>
        </p:spPr>
        <p:txBody>
          <a:bodyPr>
            <a:noAutofit/>
          </a:bodyPr>
          <a:lstStyle/>
          <a:p>
            <a:r>
              <a:rPr lang="en-US" sz="4300" dirty="0"/>
              <a:t>HOW KNN ALGORITHM CAN BE USED IN VISUAL RECOGNITION</a:t>
            </a:r>
          </a:p>
        </p:txBody>
      </p:sp>
      <p:sp>
        <p:nvSpPr>
          <p:cNvPr id="3" name="Content Placeholder 2">
            <a:extLst>
              <a:ext uri="{FF2B5EF4-FFF2-40B4-BE49-F238E27FC236}">
                <a16:creationId xmlns:a16="http://schemas.microsoft.com/office/drawing/2014/main" id="{EA5A319A-B76D-296C-0E9A-3D996F65EFEA}"/>
              </a:ext>
            </a:extLst>
          </p:cNvPr>
          <p:cNvSpPr>
            <a:spLocks noGrp="1"/>
          </p:cNvSpPr>
          <p:nvPr>
            <p:ph sz="quarter" idx="13"/>
          </p:nvPr>
        </p:nvSpPr>
        <p:spPr>
          <a:xfrm>
            <a:off x="913773" y="2003837"/>
            <a:ext cx="10234391" cy="3424107"/>
          </a:xfrm>
        </p:spPr>
        <p:txBody>
          <a:bodyPr>
            <a:normAutofit/>
          </a:bodyPr>
          <a:lstStyle/>
          <a:p>
            <a:pPr marL="0" indent="0">
              <a:lnSpc>
                <a:spcPct val="100000"/>
              </a:lnSpc>
              <a:buNone/>
            </a:pPr>
            <a:r>
              <a:rPr lang="en-US" sz="2800" cap="none" dirty="0"/>
              <a:t>K-nearest </a:t>
            </a:r>
            <a:r>
              <a:rPr lang="en-US" sz="2800" cap="none" dirty="0" err="1"/>
              <a:t>neighbours</a:t>
            </a:r>
            <a:r>
              <a:rPr lang="en-US" sz="2800" cap="none" dirty="0"/>
              <a:t> (KNN) is one of the popular algorithms used in face recognition. It's a supervised learning approach that is used for classification purposes. It operates by locating the nearest </a:t>
            </a:r>
            <a:r>
              <a:rPr lang="en-US" sz="2800" cap="none" dirty="0" err="1"/>
              <a:t>neighbours</a:t>
            </a:r>
            <a:r>
              <a:rPr lang="en-US" sz="2800" cap="none" dirty="0"/>
              <a:t> of a data point and classifying it according to the majority of its </a:t>
            </a:r>
            <a:r>
              <a:rPr lang="en-US" sz="2800" cap="none" dirty="0" err="1"/>
              <a:t>neighbours</a:t>
            </a:r>
            <a:r>
              <a:rPr lang="en-US" sz="2800" cap="none" dirty="0"/>
              <a:t>.</a:t>
            </a:r>
          </a:p>
        </p:txBody>
      </p:sp>
    </p:spTree>
    <p:extLst>
      <p:ext uri="{BB962C8B-B14F-4D97-AF65-F5344CB8AC3E}">
        <p14:creationId xmlns:p14="http://schemas.microsoft.com/office/powerpoint/2010/main" val="3261309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1C73-7208-0827-C896-6226D3E64B8A}"/>
              </a:ext>
            </a:extLst>
          </p:cNvPr>
          <p:cNvSpPr>
            <a:spLocks noGrp="1"/>
          </p:cNvSpPr>
          <p:nvPr>
            <p:ph type="title"/>
          </p:nvPr>
        </p:nvSpPr>
        <p:spPr>
          <a:xfrm>
            <a:off x="914087" y="741541"/>
            <a:ext cx="9692640" cy="849264"/>
          </a:xfrm>
        </p:spPr>
        <p:txBody>
          <a:bodyPr>
            <a:normAutofit/>
          </a:bodyPr>
          <a:lstStyle/>
          <a:p>
            <a:r>
              <a:rPr lang="en-US" sz="4300" dirty="0"/>
              <a:t>WHY KNN IS USED</a:t>
            </a:r>
          </a:p>
        </p:txBody>
      </p:sp>
      <p:sp>
        <p:nvSpPr>
          <p:cNvPr id="3" name="Content Placeholder 2">
            <a:extLst>
              <a:ext uri="{FF2B5EF4-FFF2-40B4-BE49-F238E27FC236}">
                <a16:creationId xmlns:a16="http://schemas.microsoft.com/office/drawing/2014/main" id="{877B184A-EC7F-149D-D5F7-1EDC18D44644}"/>
              </a:ext>
            </a:extLst>
          </p:cNvPr>
          <p:cNvSpPr>
            <a:spLocks noGrp="1"/>
          </p:cNvSpPr>
          <p:nvPr>
            <p:ph sz="quarter" idx="13"/>
          </p:nvPr>
        </p:nvSpPr>
        <p:spPr>
          <a:xfrm>
            <a:off x="914087" y="1941207"/>
            <a:ext cx="10363826" cy="3424107"/>
          </a:xfrm>
        </p:spPr>
        <p:txBody>
          <a:bodyPr>
            <a:normAutofit/>
          </a:bodyPr>
          <a:lstStyle/>
          <a:p>
            <a:pPr marL="0" indent="0">
              <a:lnSpc>
                <a:spcPct val="100000"/>
              </a:lnSpc>
              <a:buNone/>
            </a:pPr>
            <a:r>
              <a:rPr lang="en-US" sz="2800" cap="none" dirty="0"/>
              <a:t>The KNN algorithm can compete with the most accurate models because it makes highly accurate predictions. Therefore, you can use the KNN algorithm for applications that require high accuracy but that do not require a human-readable model.</a:t>
            </a:r>
          </a:p>
        </p:txBody>
      </p:sp>
    </p:spTree>
    <p:extLst>
      <p:ext uri="{BB962C8B-B14F-4D97-AF65-F5344CB8AC3E}">
        <p14:creationId xmlns:p14="http://schemas.microsoft.com/office/powerpoint/2010/main" val="189249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BAEF1-0D0A-EDEE-0E90-D831F4019142}"/>
              </a:ext>
            </a:extLst>
          </p:cNvPr>
          <p:cNvSpPr>
            <a:spLocks noGrp="1"/>
          </p:cNvSpPr>
          <p:nvPr>
            <p:ph type="title"/>
          </p:nvPr>
        </p:nvSpPr>
        <p:spPr>
          <a:xfrm>
            <a:off x="801040" y="404020"/>
            <a:ext cx="9692640" cy="1199312"/>
          </a:xfrm>
        </p:spPr>
        <p:txBody>
          <a:bodyPr>
            <a:normAutofit/>
          </a:bodyPr>
          <a:lstStyle/>
          <a:p>
            <a:r>
              <a:rPr lang="en-US" sz="4300" dirty="0"/>
              <a:t>WHAT IS CNN?</a:t>
            </a:r>
          </a:p>
        </p:txBody>
      </p:sp>
      <p:sp>
        <p:nvSpPr>
          <p:cNvPr id="4" name="Content Placeholder 3">
            <a:extLst>
              <a:ext uri="{FF2B5EF4-FFF2-40B4-BE49-F238E27FC236}">
                <a16:creationId xmlns:a16="http://schemas.microsoft.com/office/drawing/2014/main" id="{67FAF6D9-0867-A33E-F8F2-CC7961B128DD}"/>
              </a:ext>
            </a:extLst>
          </p:cNvPr>
          <p:cNvSpPr>
            <a:spLocks noGrp="1"/>
          </p:cNvSpPr>
          <p:nvPr>
            <p:ph sz="quarter" idx="13"/>
          </p:nvPr>
        </p:nvSpPr>
        <p:spPr>
          <a:xfrm>
            <a:off x="801040" y="1966259"/>
            <a:ext cx="10363826" cy="3424107"/>
          </a:xfrm>
        </p:spPr>
        <p:txBody>
          <a:bodyPr>
            <a:normAutofit/>
          </a:bodyPr>
          <a:lstStyle/>
          <a:p>
            <a:pPr marL="0" indent="0">
              <a:lnSpc>
                <a:spcPct val="100000"/>
              </a:lnSpc>
              <a:buNone/>
            </a:pPr>
            <a:r>
              <a:rPr lang="en-US" sz="2800" cap="none" dirty="0"/>
              <a:t>CNN stands for convolutional neural network. It is a deep learning algorithm that is widely used for analyzing visual data, such as images and videos. CNNs are highly effective in tasks such as image classification, object detection, facial recognition, and image segmentation.</a:t>
            </a:r>
          </a:p>
        </p:txBody>
      </p:sp>
    </p:spTree>
    <p:extLst>
      <p:ext uri="{BB962C8B-B14F-4D97-AF65-F5344CB8AC3E}">
        <p14:creationId xmlns:p14="http://schemas.microsoft.com/office/powerpoint/2010/main" val="2803685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1EC4-0332-44C5-74A6-A3DF31893B02}"/>
              </a:ext>
            </a:extLst>
          </p:cNvPr>
          <p:cNvSpPr>
            <a:spLocks noGrp="1"/>
          </p:cNvSpPr>
          <p:nvPr>
            <p:ph type="title"/>
          </p:nvPr>
        </p:nvSpPr>
        <p:spPr>
          <a:xfrm>
            <a:off x="913774" y="591228"/>
            <a:ext cx="9692640" cy="886843"/>
          </a:xfrm>
        </p:spPr>
        <p:txBody>
          <a:bodyPr>
            <a:normAutofit/>
          </a:bodyPr>
          <a:lstStyle/>
          <a:p>
            <a:r>
              <a:rPr lang="en-US" sz="4300" dirty="0"/>
              <a:t>CHALLENGES OF USING KNN</a:t>
            </a:r>
          </a:p>
        </p:txBody>
      </p:sp>
      <p:sp>
        <p:nvSpPr>
          <p:cNvPr id="3" name="Content Placeholder 2">
            <a:extLst>
              <a:ext uri="{FF2B5EF4-FFF2-40B4-BE49-F238E27FC236}">
                <a16:creationId xmlns:a16="http://schemas.microsoft.com/office/drawing/2014/main" id="{DA0F68C0-B210-39AD-057C-394965F3E9C9}"/>
              </a:ext>
            </a:extLst>
          </p:cNvPr>
          <p:cNvSpPr>
            <a:spLocks noGrp="1"/>
          </p:cNvSpPr>
          <p:nvPr>
            <p:ph sz="quarter" idx="13"/>
          </p:nvPr>
        </p:nvSpPr>
        <p:spPr>
          <a:xfrm>
            <a:off x="913774" y="2003837"/>
            <a:ext cx="9783453" cy="3424107"/>
          </a:xfrm>
        </p:spPr>
        <p:txBody>
          <a:bodyPr>
            <a:normAutofit/>
          </a:bodyPr>
          <a:lstStyle/>
          <a:p>
            <a:pPr marL="0" indent="0">
              <a:lnSpc>
                <a:spcPct val="100000"/>
              </a:lnSpc>
              <a:buNone/>
            </a:pPr>
            <a:r>
              <a:rPr lang="en-US" sz="2800" cap="none" dirty="0"/>
              <a:t>KNN has some drawbacks and challenges, such as computational expense, slow speed, memory and storage distance metric, and susceptibility to the curve of dimensionality.</a:t>
            </a:r>
          </a:p>
        </p:txBody>
      </p:sp>
    </p:spTree>
    <p:extLst>
      <p:ext uri="{BB962C8B-B14F-4D97-AF65-F5344CB8AC3E}">
        <p14:creationId xmlns:p14="http://schemas.microsoft.com/office/powerpoint/2010/main" val="3958203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E21ED1-8B94-4741-9444-BDB320FAB33C}"/>
              </a:ext>
            </a:extLst>
          </p:cNvPr>
          <p:cNvPicPr>
            <a:picLocks noChangeAspect="1"/>
          </p:cNvPicPr>
          <p:nvPr/>
        </p:nvPicPr>
        <p:blipFill>
          <a:blip r:embed="rId2"/>
          <a:stretch>
            <a:fillRect/>
          </a:stretch>
        </p:blipFill>
        <p:spPr>
          <a:xfrm>
            <a:off x="0" y="2822"/>
            <a:ext cx="12197022" cy="6855178"/>
          </a:xfrm>
          <a:prstGeom prst="rect">
            <a:avLst/>
          </a:prstGeom>
        </p:spPr>
      </p:pic>
    </p:spTree>
    <p:extLst>
      <p:ext uri="{BB962C8B-B14F-4D97-AF65-F5344CB8AC3E}">
        <p14:creationId xmlns:p14="http://schemas.microsoft.com/office/powerpoint/2010/main" val="4135540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F362D01-5CD3-4897-82C2-EE33D17D1C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EBBF4D76-AC07-47E3-A6B9-1BF52F9F875E}"/>
              </a:ext>
            </a:extLst>
          </p:cNvPr>
          <p:cNvSpPr>
            <a:spLocks noChangeAspect="1" noChangeArrowheads="1"/>
          </p:cNvSpPr>
          <p:nvPr/>
        </p:nvSpPr>
        <p:spPr bwMode="auto">
          <a:xfrm>
            <a:off x="6096000" y="3429000"/>
            <a:ext cx="1933184" cy="19331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3A291CA-50CB-4CA4-AE76-B1D28DCF0540}"/>
              </a:ext>
            </a:extLst>
          </p:cNvPr>
          <p:cNvPicPr>
            <a:picLocks noChangeAspect="1"/>
          </p:cNvPicPr>
          <p:nvPr/>
        </p:nvPicPr>
        <p:blipFill>
          <a:blip r:embed="rId2"/>
          <a:stretch>
            <a:fillRect/>
          </a:stretch>
        </p:blipFill>
        <p:spPr>
          <a:xfrm>
            <a:off x="0" y="0"/>
            <a:ext cx="12192000" cy="6852356"/>
          </a:xfrm>
          <a:prstGeom prst="rect">
            <a:avLst/>
          </a:prstGeom>
        </p:spPr>
      </p:pic>
    </p:spTree>
    <p:extLst>
      <p:ext uri="{BB962C8B-B14F-4D97-AF65-F5344CB8AC3E}">
        <p14:creationId xmlns:p14="http://schemas.microsoft.com/office/powerpoint/2010/main" val="2212113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CC18FE-754B-F6CE-2FBA-891FA9D804DE}"/>
              </a:ext>
            </a:extLst>
          </p:cNvPr>
          <p:cNvPicPr>
            <a:picLocks noChangeAspect="1"/>
          </p:cNvPicPr>
          <p:nvPr/>
        </p:nvPicPr>
        <p:blipFill>
          <a:blip r:embed="rId2"/>
          <a:stretch>
            <a:fillRect/>
          </a:stretch>
        </p:blipFill>
        <p:spPr>
          <a:xfrm>
            <a:off x="3100974" y="1151964"/>
            <a:ext cx="5429250" cy="4554071"/>
          </a:xfrm>
          <a:prstGeom prst="rect">
            <a:avLst/>
          </a:prstGeom>
        </p:spPr>
      </p:pic>
    </p:spTree>
    <p:extLst>
      <p:ext uri="{BB962C8B-B14F-4D97-AF65-F5344CB8AC3E}">
        <p14:creationId xmlns:p14="http://schemas.microsoft.com/office/powerpoint/2010/main" val="264550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047B-FC11-0EAF-A9FE-BAB1E37463ED}"/>
              </a:ext>
            </a:extLst>
          </p:cNvPr>
          <p:cNvSpPr>
            <a:spLocks noGrp="1"/>
          </p:cNvSpPr>
          <p:nvPr>
            <p:ph type="title"/>
          </p:nvPr>
        </p:nvSpPr>
        <p:spPr>
          <a:xfrm>
            <a:off x="914399" y="643570"/>
            <a:ext cx="10364451" cy="909658"/>
          </a:xfrm>
        </p:spPr>
        <p:txBody>
          <a:bodyPr>
            <a:normAutofit/>
          </a:bodyPr>
          <a:lstStyle/>
          <a:p>
            <a:r>
              <a:rPr lang="en-US" sz="4300" dirty="0"/>
              <a:t>WHY CNN?</a:t>
            </a:r>
          </a:p>
        </p:txBody>
      </p:sp>
      <p:sp>
        <p:nvSpPr>
          <p:cNvPr id="3" name="Content Placeholder 2">
            <a:extLst>
              <a:ext uri="{FF2B5EF4-FFF2-40B4-BE49-F238E27FC236}">
                <a16:creationId xmlns:a16="http://schemas.microsoft.com/office/drawing/2014/main" id="{D23B461F-7BD5-5E88-CD02-C64979362621}"/>
              </a:ext>
            </a:extLst>
          </p:cNvPr>
          <p:cNvSpPr>
            <a:spLocks noGrp="1"/>
          </p:cNvSpPr>
          <p:nvPr>
            <p:ph sz="quarter" idx="13"/>
          </p:nvPr>
        </p:nvSpPr>
        <p:spPr>
          <a:xfrm>
            <a:off x="914399" y="1990574"/>
            <a:ext cx="9753601" cy="4135308"/>
          </a:xfrm>
        </p:spPr>
        <p:txBody>
          <a:bodyPr>
            <a:noAutofit/>
          </a:bodyPr>
          <a:lstStyle/>
          <a:p>
            <a:pPr marL="0" indent="0">
              <a:lnSpc>
                <a:spcPct val="100000"/>
              </a:lnSpc>
              <a:buNone/>
            </a:pPr>
            <a:r>
              <a:rPr lang="en-US" sz="2800" cap="none" dirty="0"/>
              <a:t>Convolutional neural networks, are used for their ability to automatically extract relevant features from visual data, such as images. They're really good at finding patterns in pictures, like edges or colors, and they can recognize objects no matter where they are in the picture. They learn to understand pictures by looking at different layers of details, starting with simple things like lines and shapes, and then putting those details together to understand more complex objects.</a:t>
            </a:r>
          </a:p>
        </p:txBody>
      </p:sp>
    </p:spTree>
    <p:extLst>
      <p:ext uri="{BB962C8B-B14F-4D97-AF65-F5344CB8AC3E}">
        <p14:creationId xmlns:p14="http://schemas.microsoft.com/office/powerpoint/2010/main" val="50036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0E1D-F4E6-2814-7043-D0801B9DC981}"/>
              </a:ext>
            </a:extLst>
          </p:cNvPr>
          <p:cNvSpPr>
            <a:spLocks noGrp="1"/>
          </p:cNvSpPr>
          <p:nvPr>
            <p:ph type="title"/>
          </p:nvPr>
        </p:nvSpPr>
        <p:spPr>
          <a:xfrm>
            <a:off x="913774" y="440916"/>
            <a:ext cx="9692640" cy="1124837"/>
          </a:xfrm>
        </p:spPr>
        <p:txBody>
          <a:bodyPr>
            <a:normAutofit/>
          </a:bodyPr>
          <a:lstStyle/>
          <a:p>
            <a:r>
              <a:rPr lang="en-US" sz="4300" dirty="0"/>
              <a:t>HOW CNN WORKS</a:t>
            </a:r>
          </a:p>
        </p:txBody>
      </p:sp>
      <p:sp>
        <p:nvSpPr>
          <p:cNvPr id="3" name="Content Placeholder 2">
            <a:extLst>
              <a:ext uri="{FF2B5EF4-FFF2-40B4-BE49-F238E27FC236}">
                <a16:creationId xmlns:a16="http://schemas.microsoft.com/office/drawing/2014/main" id="{2F19E414-A0DF-1D9D-E989-18419FEB25A7}"/>
              </a:ext>
            </a:extLst>
          </p:cNvPr>
          <p:cNvSpPr>
            <a:spLocks noGrp="1"/>
          </p:cNvSpPr>
          <p:nvPr>
            <p:ph sz="quarter" idx="13"/>
          </p:nvPr>
        </p:nvSpPr>
        <p:spPr>
          <a:xfrm>
            <a:off x="913773" y="1909892"/>
            <a:ext cx="10622697" cy="4507192"/>
          </a:xfrm>
        </p:spPr>
        <p:txBody>
          <a:bodyPr>
            <a:noAutofit/>
          </a:bodyPr>
          <a:lstStyle/>
          <a:p>
            <a:pPr marL="0" indent="0">
              <a:lnSpc>
                <a:spcPct val="100000"/>
              </a:lnSpc>
              <a:buNone/>
            </a:pPr>
            <a:r>
              <a:rPr lang="en-US" sz="2600" cap="none" dirty="0"/>
              <a:t>They work by breaking down the image into smaller parts and looking for patterns in those parts. The network learns to recognize different features like edges or textures. It then combines these features to understand more complex shapes or objects. CNNs use layers to process the image and make predictions about what it contains. The key components of a CNN include convolutional layers, pooling layers, and fully connected layers. They are trained by comparing their predictions to the correct answers and adjusting their internal settings to improve accuracy. This allows them to learn how to recognize and classify objects in images.</a:t>
            </a:r>
          </a:p>
        </p:txBody>
      </p:sp>
    </p:spTree>
    <p:extLst>
      <p:ext uri="{BB962C8B-B14F-4D97-AF65-F5344CB8AC3E}">
        <p14:creationId xmlns:p14="http://schemas.microsoft.com/office/powerpoint/2010/main" val="90723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E7F9-3E12-CB58-648C-9DD4EBEA0DEA}"/>
              </a:ext>
            </a:extLst>
          </p:cNvPr>
          <p:cNvSpPr>
            <a:spLocks noGrp="1"/>
          </p:cNvSpPr>
          <p:nvPr>
            <p:ph type="title"/>
          </p:nvPr>
        </p:nvSpPr>
        <p:spPr>
          <a:xfrm>
            <a:off x="914087" y="440916"/>
            <a:ext cx="9692640" cy="1174942"/>
          </a:xfrm>
        </p:spPr>
        <p:txBody>
          <a:bodyPr>
            <a:normAutofit/>
          </a:bodyPr>
          <a:lstStyle/>
          <a:p>
            <a:r>
              <a:rPr lang="en-US" sz="4300" dirty="0"/>
              <a:t>IMAGE CLASSIFICATION</a:t>
            </a:r>
          </a:p>
        </p:txBody>
      </p:sp>
      <p:sp>
        <p:nvSpPr>
          <p:cNvPr id="3" name="Content Placeholder 2">
            <a:extLst>
              <a:ext uri="{FF2B5EF4-FFF2-40B4-BE49-F238E27FC236}">
                <a16:creationId xmlns:a16="http://schemas.microsoft.com/office/drawing/2014/main" id="{B36502E3-46C3-ACF7-0DF5-C6F01129A22A}"/>
              </a:ext>
            </a:extLst>
          </p:cNvPr>
          <p:cNvSpPr>
            <a:spLocks noGrp="1"/>
          </p:cNvSpPr>
          <p:nvPr>
            <p:ph sz="quarter" idx="13"/>
          </p:nvPr>
        </p:nvSpPr>
        <p:spPr>
          <a:xfrm>
            <a:off x="914087" y="1966259"/>
            <a:ext cx="10363826" cy="3424107"/>
          </a:xfrm>
        </p:spPr>
        <p:txBody>
          <a:bodyPr/>
          <a:lstStyle/>
          <a:p>
            <a:pPr marL="0" indent="0">
              <a:lnSpc>
                <a:spcPct val="100000"/>
              </a:lnSpc>
              <a:buNone/>
            </a:pPr>
            <a:r>
              <a:rPr lang="en-US" sz="2800" cap="none" dirty="0"/>
              <a:t>Image classification is the task of categorizing or labeling images into different predefined classes or categories.</a:t>
            </a:r>
          </a:p>
          <a:p>
            <a:pPr marL="0" indent="0">
              <a:lnSpc>
                <a:spcPct val="100000"/>
              </a:lnSpc>
              <a:buNone/>
            </a:pPr>
            <a:r>
              <a:rPr lang="en-US" sz="2800" cap="none" dirty="0"/>
              <a:t>The goal is to develop and train a model that can automatically analyze the features of an image and assign it to one of several predefined classes.</a:t>
            </a:r>
          </a:p>
          <a:p>
            <a:pPr marL="0" indent="0">
              <a:buNone/>
            </a:pPr>
            <a:endParaRPr lang="en-US" dirty="0"/>
          </a:p>
        </p:txBody>
      </p:sp>
    </p:spTree>
    <p:extLst>
      <p:ext uri="{BB962C8B-B14F-4D97-AF65-F5344CB8AC3E}">
        <p14:creationId xmlns:p14="http://schemas.microsoft.com/office/powerpoint/2010/main" val="93188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4A7EF8-4B78-F469-4C1D-28714C92A806}"/>
              </a:ext>
            </a:extLst>
          </p:cNvPr>
          <p:cNvPicPr>
            <a:picLocks noChangeAspect="1"/>
          </p:cNvPicPr>
          <p:nvPr/>
        </p:nvPicPr>
        <p:blipFill>
          <a:blip r:embed="rId3"/>
          <a:stretch>
            <a:fillRect/>
          </a:stretch>
        </p:blipFill>
        <p:spPr>
          <a:xfrm>
            <a:off x="0" y="883580"/>
            <a:ext cx="12184363" cy="47656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06847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0F976E-CDB0-FA8B-63DF-5E8FE72E807E}"/>
              </a:ext>
            </a:extLst>
          </p:cNvPr>
          <p:cNvPicPr>
            <a:picLocks noChangeAspect="1"/>
          </p:cNvPicPr>
          <p:nvPr/>
        </p:nvPicPr>
        <p:blipFill>
          <a:blip r:embed="rId3"/>
          <a:stretch>
            <a:fillRect/>
          </a:stretch>
        </p:blipFill>
        <p:spPr>
          <a:xfrm>
            <a:off x="-1" y="2232377"/>
            <a:ext cx="12192001" cy="2393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6308596"/>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0ABD087-6254-4DDD-A21F-40D6F3519A04}">
  <we:reference id="wa200003052" version="2.0.0.0" store="en-US" storeType="OMEX"/>
  <we:alternateReferences>
    <we:reference id="WA200003052"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395</TotalTime>
  <Words>1923</Words>
  <Application>Microsoft Office PowerPoint</Application>
  <PresentationFormat>Widescreen</PresentationFormat>
  <Paragraphs>106</Paragraphs>
  <Slides>43</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Calibri</vt:lpstr>
      <vt:lpstr>Calibri Light</vt:lpstr>
      <vt:lpstr>Retrospect</vt:lpstr>
      <vt:lpstr>PowerPoint Presentation</vt:lpstr>
      <vt:lpstr>VISUAL RECOGNITION IN AI</vt:lpstr>
      <vt:lpstr>ALGORITHMS USED</vt:lpstr>
      <vt:lpstr>WHAT IS CNN?</vt:lpstr>
      <vt:lpstr>WHY CNN?</vt:lpstr>
      <vt:lpstr>HOW CNN WORKS</vt:lpstr>
      <vt:lpstr>IMAGE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 ALGORITHM</vt:lpstr>
      <vt:lpstr>WHY RANDOM FOREST IN VISUAL RECOGNITION?</vt:lpstr>
      <vt:lpstr>HOW DOES RANDOM FOREST WORK?</vt:lpstr>
      <vt:lpstr>PowerPoint Presentation</vt:lpstr>
      <vt:lpstr>PowerPoint Presentation</vt:lpstr>
      <vt:lpstr>PowerPoint Presentation</vt:lpstr>
      <vt:lpstr>PowerPoint Presentation</vt:lpstr>
      <vt:lpstr>PowerPoint Presentation</vt:lpstr>
      <vt:lpstr>PowerPoint Presentation</vt:lpstr>
      <vt:lpstr>VISUAL RECOGNITION SPECIFICS</vt:lpstr>
      <vt:lpstr>SUPPORT VECTOR MACHINE ALGORITHM</vt:lpstr>
      <vt:lpstr>WHY SVM IN VISUAL RECOGNITION?</vt:lpstr>
      <vt:lpstr>PowerPoint Presentation</vt:lpstr>
      <vt:lpstr>PowerPoint Presentation</vt:lpstr>
      <vt:lpstr>PowerPoint Presentation</vt:lpstr>
      <vt:lpstr>PowerPoint Presentation</vt:lpstr>
      <vt:lpstr>PowerPoint Presentation</vt:lpstr>
      <vt:lpstr>PowerPoint Presentation</vt:lpstr>
      <vt:lpstr>K NEAREST NEIGHBOUR</vt:lpstr>
      <vt:lpstr>HOW KNN ALGORITHM CAN BE USED IN VISUAL RECOGNITION</vt:lpstr>
      <vt:lpstr>WHY KNN IS USED</vt:lpstr>
      <vt:lpstr>CHALLENGES OF USING KNN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sunday</dc:creator>
  <cp:lastModifiedBy>Stephanie Akang</cp:lastModifiedBy>
  <cp:revision>88</cp:revision>
  <dcterms:created xsi:type="dcterms:W3CDTF">2024-01-23T09:40:56Z</dcterms:created>
  <dcterms:modified xsi:type="dcterms:W3CDTF">2024-01-29T07:01:07Z</dcterms:modified>
</cp:coreProperties>
</file>