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10400" cy="9296400"/>
  <p:embeddedFontLst>
    <p:embeddedFont>
      <p:font typeface="Book Antiqua" panose="02040602050305030304" pitchFamily="18" charset="0"/>
      <p:regular r:id="rId43"/>
      <p:bold r:id="rId44"/>
      <p:italic r:id="rId45"/>
      <p:boldItalic r:id="rId46"/>
    </p:embeddedFont>
    <p:embeddedFont>
      <p:font typeface="Sen" panose="020B0604020202020204" charset="0"/>
      <p:regular r:id="rId47"/>
      <p:bold r:id="rId48"/>
    </p:embeddedFont>
    <p:embeddedFont>
      <p:font typeface="Century Gothic" panose="020B0502020202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909B58-AFFD-4A59-A10D-0330ACDB8E39}">
  <a:tblStyle styleId="{CD909B58-AFFD-4A59-A10D-0330ACDB8E3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803"/>
            </a:schemeClr>
          </a:solidFill>
          <a:ln w="9525" cap="flat" cmpd="sng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>
                <a:solidFill>
                  <a:srgbClr val="4753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1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 sz="3500" b="0" i="0" u="none" strike="noStrike" cap="none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DR. O. I. ADELAIYE</a:t>
            </a:r>
            <a:endParaRPr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SYMMETRIC AUTHENTICATION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SOMETHING I AM???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But many problems with them today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comparison is an approximate match against a template and this produces False Positives and False Negatives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biometric needs to be captured live since they are not secret and can be copied/stolen e.g. a fingerprint from a glass or a hair from clothing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SOMETHING I KNOW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SOMETHING I KNOW???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 password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secret that is used for authentication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 cryptographic secret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secret that is combined with cryptographic algorithms</a:t>
            </a:r>
            <a:endParaRPr sz="24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Usually the weakest type of authentication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Secret might be copied without being detected</a:t>
            </a:r>
            <a:endParaRPr sz="24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But the most common type </a:t>
            </a:r>
            <a:endParaRPr sz="2800"/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today</a:t>
            </a:r>
            <a:endParaRPr sz="2800"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7945" y="5021202"/>
            <a:ext cx="2981757" cy="172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BREAKING PASSWORDS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956" y="1798387"/>
            <a:ext cx="4840752" cy="474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BREAKING PASSWORDS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 attacker uses knowledge about the user many users have passwords that are personal to them.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Name of husband, wife, daughter, son.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Name of family pet.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Name of the street or town where they live or where they were born.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Their house number, telephone number, car reg.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REALITY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457200" y="2159736"/>
            <a:ext cx="8229600" cy="451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 attacker uses a dictionary a large percentage of passwords may be normal words.</a:t>
            </a:r>
            <a:endParaRPr sz="3200"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More chance that a user will have a password that is easy to remember than a random string.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Attacker tries words from a dictionary.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Could have millions of words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l="7260"/>
          <a:stretch/>
        </p:blipFill>
        <p:spPr>
          <a:xfrm>
            <a:off x="6054162" y="-58121"/>
            <a:ext cx="3104604" cy="2217857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BREAKING PASSWORDS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Top 25 passwords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123456 (Up 1)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password (Down 1)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12345678 (Unchanged)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qwerty (Up 1)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abc123 (Down 1)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123456789 (New)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111111 (Up 2)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1234567 (Up 5)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iloveyou (Up 2)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adobe123 (New)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123123 (Up 5)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Admin (New)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1234567890 (New)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letmein (Down 7)</a:t>
            </a:r>
            <a:endParaRPr/>
          </a:p>
          <a:p>
            <a:pPr marL="868680" lvl="1" indent="-457200" algn="l" rtl="0">
              <a:spcBef>
                <a:spcPts val="340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/>
              <a:t>photoshop (New)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8471" y="2111857"/>
            <a:ext cx="4326511" cy="401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PASSWORD ATTACKS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5493598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Attack using brute force: try all combinations!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Serious problem if users have short passwords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we use only the letters a-z in lower case then: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Usually recommend 8 or more characters, mixed letters and numbers.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Far slower than dictionary attack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Longer keys are more difficult to attack</a:t>
            </a:r>
            <a:endParaRPr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5950798" y="3065811"/>
          <a:ext cx="2917250" cy="2865190"/>
        </p:xfrm>
        <a:graphic>
          <a:graphicData uri="http://schemas.openxmlformats.org/drawingml/2006/table">
            <a:tbl>
              <a:tblPr firstRow="1" bandRow="1">
                <a:noFill/>
                <a:tableStyleId>{CD909B58-AFFD-4A59-A10D-0330ACDB8E39}</a:tableStyleId>
              </a:tblPr>
              <a:tblGrid>
                <a:gridCol w="145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Letters a-z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Combinations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676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17576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456976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11881376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308915776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endParaRPr/>
          </a:p>
        </p:txBody>
      </p:sp>
      <p:graphicFrame>
        <p:nvGraphicFramePr>
          <p:cNvPr id="226" name="Google Shape;226;p30"/>
          <p:cNvGraphicFramePr/>
          <p:nvPr/>
        </p:nvGraphicFramePr>
        <p:xfrm>
          <a:off x="457200" y="1752598"/>
          <a:ext cx="8229600" cy="4199000"/>
        </p:xfrm>
        <a:graphic>
          <a:graphicData uri="http://schemas.openxmlformats.org/drawingml/2006/table">
            <a:tbl>
              <a:tblPr firstRow="1" bandRow="1">
                <a:noFill/>
                <a:tableStyleId>{CD909B58-AFFD-4A59-A10D-0330ACDB8E39}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Key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Size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(bits)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Number of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alternative keys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Average time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required at one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decryption per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microsecond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1.1 * 10</a:t>
                      </a:r>
                      <a:r>
                        <a:rPr lang="en-US" sz="1800" baseline="30000"/>
                        <a:t>12</a:t>
                      </a:r>
                      <a:endParaRPr sz="1800" baseline="30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6.36 days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7.2 * 10</a:t>
                      </a:r>
                      <a:r>
                        <a:rPr lang="en-US" sz="1800" baseline="30000"/>
                        <a:t>16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1142 years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3.4 * 10</a:t>
                      </a:r>
                      <a:r>
                        <a:rPr lang="en-US" sz="1800" baseline="30000"/>
                        <a:t>38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5.4 * 10</a:t>
                      </a:r>
                      <a:r>
                        <a:rPr lang="en-US" sz="1800" baseline="30000"/>
                        <a:t>24 </a:t>
                      </a:r>
                      <a:r>
                        <a:rPr lang="en-US" sz="1800"/>
                        <a:t>years</a:t>
                      </a:r>
                      <a:endParaRPr sz="1800" baseline="30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1.1 * 10</a:t>
                      </a:r>
                      <a:r>
                        <a:rPr lang="en-US" sz="1800" baseline="30000"/>
                        <a:t>77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1.7 * 10</a:t>
                      </a:r>
                      <a:r>
                        <a:rPr lang="en-US" sz="1800" baseline="30000"/>
                        <a:t>63 </a:t>
                      </a:r>
                      <a:r>
                        <a:rPr lang="en-US" sz="1800"/>
                        <a:t>years</a:t>
                      </a:r>
                      <a:endParaRPr sz="1800" baseline="30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7" name="Google Shape;227;p30"/>
          <p:cNvSpPr/>
          <p:nvPr/>
        </p:nvSpPr>
        <p:spPr>
          <a:xfrm>
            <a:off x="398691" y="6229377"/>
            <a:ext cx="8564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comparison, the universe has been in existence less than 2x1010 years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CHOOSING GOOD PASSWORDS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10817"/>
            <a:ext cx="7620000" cy="26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4160981"/>
            <a:ext cx="762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AUTHENTICATION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Is a user the person they pretend to be?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Entails data integrity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not make sense to be sure about the origin of the message if the message was modified en route !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Comes before confidentiality and data integrity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Authorization depends upon authentication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Three types of authentication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Something I am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Something I know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Something I posses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CHOOSING GOOD PASSWORDS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89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Never make it a real word - too vulnerable to dictionary attacks and guessing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Always should be easy to remember and hard to guess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Should be a combination of UPPER and lower case, numerals, letters and punctuation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Should be reasonably long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6 characters is only equivalent to a 40bit symmetric key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Need about 22 random characters to be equivalent to 128 bit key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SUGGESTIONS!!!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457200" y="1663992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Some suggestions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Use the first letters of a phrase e.g. use</a:t>
            </a:r>
            <a:endParaRPr/>
          </a:p>
          <a:p>
            <a:pPr marL="114300" lvl="0" indent="0" algn="l" rtl="0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	TamfIbitw from “The answer my 	friend is blowing in the wind”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Join several short words together e.g. iLoveNY!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Make up nonsense phrases e.g. Fip&amp;Chips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PROTECTION : LOGIN PROCESS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Make login process slow - e.g. add a 1 second delay between each login.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Keep a record of failed login attempts and temporarily disable a login if a small limit is exceeded (ATM machines)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Ask the user to carry out an action which requires human intervention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Recognising letters inside an image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Recognising a word in a sound 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PROTECTION : LOGIN PROCESS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325" y="1916761"/>
            <a:ext cx="3683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255" y="2596098"/>
            <a:ext cx="3683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255" y="3963665"/>
            <a:ext cx="3683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8255" y="5098717"/>
            <a:ext cx="3810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5050" y="5919875"/>
            <a:ext cx="38100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SYMMETRIC AUTHENTICATION SCHEMES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Most authentication schemes are based on a shared secret, where both parties know the same secret e.g.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One time passwords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Password-based authentication,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Symmetric encryption based schemes: Kerberos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ONE TIME PASSWORD - SOFTWARE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“One time password” schemes use a shared secret (e.g. a password) and an encryption algorithm to produce an encrypted secret that is used just once as a one time password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S/Key from Bellcore - Internet RFC 1760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User’s password and seed are hashed multiple times using MD4 hashing algorithm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SOMETHING I KNOW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PASSWORD BASED AUTHENTICATION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PASSWORD BASED AUTHENTICATION</a:t>
            </a: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Based on usernames and passwords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Password may be passed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 a clear text</a:t>
            </a:r>
            <a:endParaRPr sz="24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Or hashed (along with a “salt” word)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Or encrypted ( and salted)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Often open to sniffing attacks, dictionary attacks and pre-computed hash attacks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Internet standards can now be based on clear passwords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PASSWORD BASED AUTHENTICATION</a:t>
            </a: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Symmetric Cryptography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Strong authentication: Alice proves to Bob that she know a pre shared secret without revealing it (challenge/response)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Alice wants to prove her identity to n users, she stores n shared secret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Q: Pick a new random each time, why?</a:t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9054" y="2939926"/>
            <a:ext cx="5171883" cy="260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DISTRIBUTED SYSTEMS AND PASSWORD</a:t>
            </a:r>
            <a:br>
              <a:rPr lang="en-US"/>
            </a:br>
            <a:r>
              <a:rPr lang="en-US"/>
              <a:t>AUTHENTICATION</a:t>
            </a: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How can I gain access to multiple computer systems if password based authentication is used? Possible solutions: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Multiple passwords, one for each system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same password in all systems?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Single sign-on application that stores the passwords for each system and has one for itself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Mozilla firefox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Single sign-on where password is stored in just one system and other systems trust this one to perform the authentication properly on their behalf (e.g. Microsoft Passport, Shibboleth)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HIGHLIGHTS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432082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“Something I possess” based authentication</a:t>
            </a:r>
            <a:endParaRPr sz="3200"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“Something I am” based authentication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“Something I know” based authentication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Password-based Authentication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Kerberos</a:t>
            </a:r>
            <a:endParaRPr sz="2800"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Diffie-Hellman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THE MUTUAL AUTHENTICATION PROBLEM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How can two people authenticate to each other using passwords?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If a set of N persons mutually share symmetric secrets, the system will need N(N-1)/2 keys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Scalability issues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SOMETHING I KNOW</a:t>
            </a:r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KERBEROS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NEEDHAM-SCHROEDER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 Is based on encrypting a message with a shared secret, so that only the other party knowing the secret can decode the message.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But cannot share secrets with everyone – multiple password problem again. Therefore share with just one party – a secret key server.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Trusted symmetric key server shares a secret key with every user.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When Alice wants to talk to Ben she asks the key server for a new secret key.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key server generates a new key, encrypts it with Alice’s secret and sends it to Alice. It also includes the new key encrypted with Ben’s secret.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Alice decrypts the message and forwards Ben’s encrypted key to him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Ben decrypts the new key and sends a confirmation message to Alice encrypted with the new key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Alice decrypts this, performs a simple operation on the message and sends it encrypted back to Ben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Both sides now know that they share the same secret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NEEDHAM-SCHROEDER</a:t>
            </a:r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99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1. Alice-&gt;Server: A, B, Na.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2. Server-&gt;Alice: {Na, B, Kab, {Kab, A}Kbs}Kas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3. Alice-&gt;Ben: {Kab,A}Kbs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4. Ben-&gt;Alice: {Nb}Kab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5. Alice-&gt;Ben: {f(Nb)}Kab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Where A=name of Alice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B=name of Ben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Na=nonce generated by Alice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Nb=nonce generated by Ben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Kab=New secret key to be used by Alice and Ben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Kbs=Ben’s secret shared with the server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Kas= Alice’s secret shared with the server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F(Nb)= a simple function applied to Nb such as subtracting 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NEEDHAM-SCHROEDER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98" y="1977027"/>
            <a:ext cx="8494285" cy="437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KERBEROS</a:t>
            </a:r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185" y="1698346"/>
            <a:ext cx="7933721" cy="503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400"/>
              <a:buFont typeface="Book Antiqua"/>
              <a:buNone/>
            </a:pPr>
            <a:r>
              <a:rPr lang="en-US" sz="2400"/>
              <a:t>SUMMARY OF PROBLEMS WITH SHARED</a:t>
            </a:r>
            <a:br>
              <a:rPr lang="en-US" sz="2400"/>
            </a:br>
            <a:r>
              <a:rPr lang="en-US" sz="2400"/>
              <a:t>SECRET/SYMMETRIC ENCRYPTION TECHNIQUES</a:t>
            </a:r>
            <a:endParaRPr/>
          </a:p>
        </p:txBody>
      </p:sp>
      <p:sp>
        <p:nvSpPr>
          <p:cNvPr id="341" name="Google Shape;341;p48"/>
          <p:cNvSpPr txBox="1">
            <a:spLocks noGrp="1"/>
          </p:cNvSpPr>
          <p:nvPr>
            <p:ph type="body" idx="1"/>
          </p:nvPr>
        </p:nvSpPr>
        <p:spPr>
          <a:xfrm>
            <a:off x="280557" y="1752600"/>
            <a:ext cx="8524371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They need a shared secret, and each pair of users needs a different shared secret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Secret key management – how to reliably share the secret without anyone else eavesdropping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Not easily scalable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Possible solutions: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 a key server such as in N-S and Kerberos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 a Key exchange protocol such as Diffie Hellman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 asymmetric encryption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DIFFIE HELLMAN</a:t>
            </a:r>
            <a:endParaRPr/>
          </a:p>
        </p:txBody>
      </p:sp>
      <p:sp>
        <p:nvSpPr>
          <p:cNvPr id="347" name="Google Shape;347;p49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DIFFIE HELLMAN KEY EXCHANGE PROTOCOL</a:t>
            </a:r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1"/>
          </p:nvPr>
        </p:nvSpPr>
        <p:spPr>
          <a:xfrm>
            <a:off x="103361" y="1678760"/>
            <a:ext cx="8948347" cy="481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Allows two people to calculate a shared secret, without eavesdroppers being able to work out the shared secret.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It works using complicated mathematics based on an exponential equation and modulus X=Y</a:t>
            </a:r>
            <a:r>
              <a:rPr lang="en-US" sz="2800" baseline="30000"/>
              <a:t>A</a:t>
            </a:r>
            <a:r>
              <a:rPr lang="en-US" sz="2800"/>
              <a:t> Mod P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 group of people agree on values for Y and P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two people want to share a secret, they each choose different values for A (A</a:t>
            </a:r>
            <a:r>
              <a:rPr lang="en-US" sz="2800" baseline="-25000"/>
              <a:t>1</a:t>
            </a:r>
            <a:r>
              <a:rPr lang="en-US" sz="2800"/>
              <a:t> and A</a:t>
            </a:r>
            <a:r>
              <a:rPr lang="en-US" sz="2800" baseline="-25000"/>
              <a:t>2</a:t>
            </a:r>
            <a:r>
              <a:rPr lang="en-US" sz="2800"/>
              <a:t>) and send the result of the calculation, X</a:t>
            </a:r>
            <a:r>
              <a:rPr lang="en-US" sz="2800" baseline="-25000"/>
              <a:t>1</a:t>
            </a:r>
            <a:r>
              <a:rPr lang="en-US" sz="2800"/>
              <a:t> and X</a:t>
            </a:r>
            <a:r>
              <a:rPr lang="en-US" sz="2800" baseline="-25000"/>
              <a:t>2</a:t>
            </a:r>
            <a:r>
              <a:rPr lang="en-US" sz="2800"/>
              <a:t> to each other.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DIFFIE HELLMAN KEY EXCHANGE PROTOCOL</a:t>
            </a:r>
            <a:endParaRPr/>
          </a:p>
        </p:txBody>
      </p:sp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They then perform the following </a:t>
            </a:r>
            <a:endParaRPr/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	calculation S=X</a:t>
            </a:r>
            <a:r>
              <a:rPr lang="en-US" sz="2800" baseline="-25000"/>
              <a:t>i</a:t>
            </a:r>
            <a:r>
              <a:rPr lang="en-US" sz="2800" baseline="30000"/>
              <a:t>A</a:t>
            </a:r>
            <a:r>
              <a:rPr lang="en-US" sz="2800"/>
              <a:t> Mod P using their own A 	and the received X</a:t>
            </a:r>
            <a:r>
              <a:rPr lang="en-US" sz="2800" baseline="-25000"/>
              <a:t>i</a:t>
            </a:r>
            <a:r>
              <a:rPr lang="en-US" sz="2800"/>
              <a:t> , and each derives 	the same 	secret S, which no-one else	can do because no one else knows 	either A</a:t>
            </a:r>
            <a:r>
              <a:rPr lang="en-US" sz="2800" baseline="-25000"/>
              <a:t>1</a:t>
            </a:r>
            <a:r>
              <a:rPr lang="en-US" sz="2800"/>
              <a:t> or A</a:t>
            </a:r>
            <a:r>
              <a:rPr lang="en-US" sz="2800" baseline="-25000"/>
              <a:t>2</a:t>
            </a:r>
            <a:endParaRPr/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aseline="-250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Proof. S=X</a:t>
            </a:r>
            <a:r>
              <a:rPr lang="en-US" sz="2800" baseline="-25000"/>
              <a:t>1</a:t>
            </a:r>
            <a:r>
              <a:rPr lang="en-US" sz="2800" baseline="30000"/>
              <a:t>A</a:t>
            </a:r>
            <a:r>
              <a:rPr lang="en-US" sz="1800" baseline="30000"/>
              <a:t>2</a:t>
            </a:r>
            <a:r>
              <a:rPr lang="en-US" sz="2800"/>
              <a:t> Mod P = X</a:t>
            </a:r>
            <a:r>
              <a:rPr lang="en-US" sz="2800" baseline="-25000"/>
              <a:t>2</a:t>
            </a:r>
            <a:r>
              <a:rPr lang="en-US" sz="2800" baseline="30000"/>
              <a:t>A</a:t>
            </a:r>
            <a:r>
              <a:rPr lang="en-US" sz="1800" baseline="30000"/>
              <a:t>1</a:t>
            </a:r>
            <a:r>
              <a:rPr lang="en-US" sz="2800"/>
              <a:t> Mod P = Y</a:t>
            </a:r>
            <a:r>
              <a:rPr lang="en-US" sz="2800" baseline="30000"/>
              <a:t>A</a:t>
            </a:r>
            <a:r>
              <a:rPr lang="en-US" sz="1800" baseline="30000"/>
              <a:t>1</a:t>
            </a:r>
            <a:r>
              <a:rPr lang="en-US" sz="2800" baseline="30000"/>
              <a:t>A</a:t>
            </a:r>
            <a:r>
              <a:rPr lang="en-US" sz="1800" baseline="30000"/>
              <a:t>2</a:t>
            </a:r>
            <a:r>
              <a:rPr lang="en-US" sz="2800"/>
              <a:t> Mod 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SOMETHING I POSSESS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/>
          <p:nvPr/>
        </p:nvSpPr>
        <p:spPr>
          <a:xfrm>
            <a:off x="3100916" y="2288319"/>
            <a:ext cx="3509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END</a:t>
            </a:r>
            <a:endParaRPr sz="18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SOMETHING I POSSESS????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Physical</a:t>
            </a:r>
            <a:endParaRPr sz="36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Proximity card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Smartcard</a:t>
            </a:r>
            <a:endParaRPr sz="32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Visa card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Private key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Passport</a:t>
            </a:r>
            <a:endParaRPr sz="32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Mobile phone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Attacks are “easy” to detect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SOMETHING I POSSESS????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These are usually two factor authentication systems, and rely on something you possess and something you know</a:t>
            </a:r>
            <a:endParaRPr/>
          </a:p>
          <a:p>
            <a:pPr marL="640080" lvl="1" indent="-254000" algn="l" rtl="0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e.g. mobile phones-based authentication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AUTHENTICATION USING MOBILE PHONES</a:t>
            </a:r>
            <a:endParaRPr/>
          </a:p>
        </p:txBody>
      </p:sp>
      <p:pic>
        <p:nvPicPr>
          <p:cNvPr id="153" name="Google Shape;15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346" r="-3346"/>
          <a:stretch/>
        </p:blipFill>
        <p:spPr>
          <a:xfrm>
            <a:off x="0" y="1742650"/>
            <a:ext cx="9144000" cy="494735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6954904" y="6438953"/>
            <a:ext cx="19518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www.pilvo.com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SOMETHING I AM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SOMETHING I AM???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6054716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Fingerprint</a:t>
            </a:r>
            <a:endParaRPr sz="3600"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DNA testing</a:t>
            </a:r>
            <a:endParaRPr sz="3600"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Retina Scans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Potentially the strongest type of authentication</a:t>
            </a:r>
            <a:endParaRPr sz="3600"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4813"/>
          <a:stretch/>
        </p:blipFill>
        <p:spPr>
          <a:xfrm>
            <a:off x="6717374" y="1742644"/>
            <a:ext cx="2176150" cy="2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l="26431" t="10747" r="17633"/>
          <a:stretch/>
        </p:blipFill>
        <p:spPr>
          <a:xfrm>
            <a:off x="6787296" y="3987427"/>
            <a:ext cx="2106227" cy="18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1508</Words>
  <Application>Microsoft Office PowerPoint</Application>
  <PresentationFormat>On-screen Show (4:3)</PresentationFormat>
  <Paragraphs>236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Book Antiqua</vt:lpstr>
      <vt:lpstr>Sen</vt:lpstr>
      <vt:lpstr>Century Gothic</vt:lpstr>
      <vt:lpstr>Apothecary</vt:lpstr>
      <vt:lpstr>SYMMETRIC AUTHENTICATION</vt:lpstr>
      <vt:lpstr>AUTHENTICATION</vt:lpstr>
      <vt:lpstr>HIGHLIGHTS</vt:lpstr>
      <vt:lpstr>SOMETHING I POSSESS</vt:lpstr>
      <vt:lpstr>SOMETHING I POSSESS????</vt:lpstr>
      <vt:lpstr>SOMETHING I POSSESS????</vt:lpstr>
      <vt:lpstr>AUTHENTICATION USING MOBILE PHONES</vt:lpstr>
      <vt:lpstr>SOMETHING I AM</vt:lpstr>
      <vt:lpstr>SOMETHING I AM???</vt:lpstr>
      <vt:lpstr>SOMETHING I AM???</vt:lpstr>
      <vt:lpstr>SOMETHING I KNOW</vt:lpstr>
      <vt:lpstr>SOMETHING I KNOW???</vt:lpstr>
      <vt:lpstr>BREAKING PASSWORDS</vt:lpstr>
      <vt:lpstr>BREAKING PASSWORDS</vt:lpstr>
      <vt:lpstr>REALITY</vt:lpstr>
      <vt:lpstr>BREAKING PASSWORDS</vt:lpstr>
      <vt:lpstr>PASSWORD ATTACKS</vt:lpstr>
      <vt:lpstr>PowerPoint Presentation</vt:lpstr>
      <vt:lpstr>CHOOSING GOOD PASSWORDS</vt:lpstr>
      <vt:lpstr>CHOOSING GOOD PASSWORDS</vt:lpstr>
      <vt:lpstr>SUGGESTIONS!!!</vt:lpstr>
      <vt:lpstr>PROTECTION : LOGIN PROCESS</vt:lpstr>
      <vt:lpstr>PROTECTION : LOGIN PROCESS</vt:lpstr>
      <vt:lpstr>SYMMETRIC AUTHENTICATION SCHEMES</vt:lpstr>
      <vt:lpstr>ONE TIME PASSWORD - SOFTWARE</vt:lpstr>
      <vt:lpstr>SOMETHING I KNOW</vt:lpstr>
      <vt:lpstr>PASSWORD BASED AUTHENTICATION</vt:lpstr>
      <vt:lpstr>PASSWORD BASED AUTHENTICATION</vt:lpstr>
      <vt:lpstr>DISTRIBUTED SYSTEMS AND PASSWORD AUTHENTICATION</vt:lpstr>
      <vt:lpstr>THE MUTUAL AUTHENTICATION PROBLEM</vt:lpstr>
      <vt:lpstr>SOMETHING I KNOW</vt:lpstr>
      <vt:lpstr>NEEDHAM-SCHROEDER</vt:lpstr>
      <vt:lpstr>NEEDHAM-SCHROEDER</vt:lpstr>
      <vt:lpstr>NEEDHAM-SCHROEDER</vt:lpstr>
      <vt:lpstr>KERBEROS</vt:lpstr>
      <vt:lpstr>SUMMARY OF PROBLEMS WITH SHARED SECRET/SYMMETRIC ENCRYPTION TECHNIQUES</vt:lpstr>
      <vt:lpstr>DIFFIE HELLMAN</vt:lpstr>
      <vt:lpstr>DIFFIE HELLMAN KEY EXCHANGE PROTOCOL</vt:lpstr>
      <vt:lpstr>DIFFIE HELLMAN KEY EXCHANGE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AUTHENTICATION</dc:title>
  <cp:lastModifiedBy>USER</cp:lastModifiedBy>
  <cp:revision>3</cp:revision>
  <dcterms:modified xsi:type="dcterms:W3CDTF">2024-07-01T13:31:30Z</dcterms:modified>
</cp:coreProperties>
</file>