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291" r:id="rId4"/>
    <p:sldId id="292" r:id="rId5"/>
    <p:sldId id="293" r:id="rId6"/>
    <p:sldId id="294" r:id="rId7"/>
    <p:sldId id="295" r:id="rId8"/>
    <p:sldId id="297" r:id="rId9"/>
    <p:sldId id="298" r:id="rId10"/>
    <p:sldId id="296" r:id="rId11"/>
    <p:sldId id="299" r:id="rId12"/>
    <p:sldId id="300" r:id="rId13"/>
    <p:sldId id="301" r:id="rId14"/>
    <p:sldId id="302" r:id="rId15"/>
    <p:sldId id="303" r:id="rId16"/>
    <p:sldId id="304" r:id="rId17"/>
    <p:sldId id="305" r:id="rId18"/>
    <p:sldId id="306" r:id="rId19"/>
    <p:sldId id="307" r:id="rId20"/>
    <p:sldId id="308" r:id="rId21"/>
    <p:sldId id="310" r:id="rId22"/>
    <p:sldId id="309"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30" r:id="rId42"/>
    <p:sldId id="331" r:id="rId43"/>
    <p:sldId id="332" r:id="rId44"/>
    <p:sldId id="333" r:id="rId45"/>
    <p:sldId id="334" r:id="rId46"/>
    <p:sldId id="335" r:id="rId47"/>
    <p:sldId id="336" r:id="rId48"/>
    <p:sldId id="337" r:id="rId49"/>
    <p:sldId id="338" r:id="rId50"/>
    <p:sldId id="339" r:id="rId51"/>
    <p:sldId id="340" r:id="rId52"/>
    <p:sldId id="290"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1"/>
  </p:normalViewPr>
  <p:slideViewPr>
    <p:cSldViewPr snapToGrid="0" snapToObjects="1">
      <p:cViewPr varScale="1">
        <p:scale>
          <a:sx n="108" d="100"/>
          <a:sy n="108" d="100"/>
        </p:scale>
        <p:origin x="17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11E13D5-6786-7248-BFBC-6AF193E94647}" type="datetimeFigureOut">
              <a:rPr lang="en-US" smtClean="0"/>
              <a:t>10/18/23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11E13D5-6786-7248-BFBC-6AF193E94647}" type="datetimeFigureOut">
              <a:rPr lang="en-US" smtClean="0"/>
              <a:t>10/18/23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E13D5-6786-7248-BFBC-6AF193E94647}" type="datetimeFigureOut">
              <a:rPr lang="en-US" smtClean="0"/>
              <a:t>10/18/23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511E13D5-6786-7248-BFBC-6AF193E94647}" type="datetimeFigureOut">
              <a:rPr lang="en-US" smtClean="0"/>
              <a:t>10/18/23</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41C233D4-04FC-4B4E-A84F-80D990160E3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a:t>
            </a:r>
          </a:p>
        </p:txBody>
      </p:sp>
      <p:sp>
        <p:nvSpPr>
          <p:cNvPr id="3" name="Subtitle 2"/>
          <p:cNvSpPr>
            <a:spLocks noGrp="1"/>
          </p:cNvSpPr>
          <p:nvPr>
            <p:ph type="subTitle" idx="1"/>
          </p:nvPr>
        </p:nvSpPr>
        <p:spPr/>
        <p:txBody>
          <a:bodyPr/>
          <a:lstStyle/>
          <a:p>
            <a:r>
              <a:rPr lang="en-US" dirty="0"/>
              <a:t>Dr. O. I. </a:t>
            </a:r>
            <a:r>
              <a:rPr lang="en-US" dirty="0" err="1"/>
              <a:t>Adelaiye</a:t>
            </a:r>
            <a:endParaRPr lang="en-US" dirty="0"/>
          </a:p>
        </p:txBody>
      </p:sp>
    </p:spTree>
    <p:extLst>
      <p:ext uri="{BB962C8B-B14F-4D97-AF65-F5344CB8AC3E}">
        <p14:creationId xmlns:p14="http://schemas.microsoft.com/office/powerpoint/2010/main" val="21056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Getting meaning from text</a:t>
            </a:r>
          </a:p>
        </p:txBody>
      </p:sp>
      <p:sp>
        <p:nvSpPr>
          <p:cNvPr id="3" name="Content Placeholder 2"/>
          <p:cNvSpPr>
            <a:spLocks noGrp="1"/>
          </p:cNvSpPr>
          <p:nvPr>
            <p:ph idx="1"/>
          </p:nvPr>
        </p:nvSpPr>
        <p:spPr/>
        <p:txBody>
          <a:bodyPr>
            <a:normAutofit fontScale="92500" lnSpcReduction="20000"/>
          </a:bodyPr>
          <a:lstStyle/>
          <a:p>
            <a:r>
              <a:rPr lang="en-US" dirty="0"/>
              <a:t>Reading and Understanding English is very complex </a:t>
            </a:r>
          </a:p>
          <a:p>
            <a:r>
              <a:rPr lang="en-US" dirty="0"/>
              <a:t>English doesn’t follow logical and consistent rules. </a:t>
            </a:r>
          </a:p>
          <a:p>
            <a:r>
              <a:rPr lang="en-US" dirty="0"/>
              <a:t>What does this mean</a:t>
            </a:r>
          </a:p>
          <a:p>
            <a:pPr lvl="1"/>
            <a:r>
              <a:rPr lang="en-US" dirty="0"/>
              <a:t>“Environmental regulators grill business owner over illegal coal fires.”</a:t>
            </a:r>
          </a:p>
          <a:p>
            <a:pPr lvl="1"/>
            <a:r>
              <a:rPr lang="en-US" dirty="0"/>
              <a:t>Are the regulators questioning a business owner about burning coal illegally? </a:t>
            </a:r>
          </a:p>
          <a:p>
            <a:pPr lvl="1"/>
            <a:r>
              <a:rPr lang="en-US" dirty="0"/>
              <a:t>Or are the regulators literally cooking the business owner? </a:t>
            </a:r>
          </a:p>
          <a:p>
            <a:r>
              <a:rPr lang="en-US" dirty="0"/>
              <a:t>As you can see, parsing English with a computer is going to be complicated.</a:t>
            </a:r>
          </a:p>
          <a:p>
            <a:endParaRPr lang="en-US" dirty="0"/>
          </a:p>
        </p:txBody>
      </p:sp>
    </p:spTree>
    <p:extLst>
      <p:ext uri="{BB962C8B-B14F-4D97-AF65-F5344CB8AC3E}">
        <p14:creationId xmlns:p14="http://schemas.microsoft.com/office/powerpoint/2010/main" val="333484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approach</a:t>
            </a:r>
          </a:p>
        </p:txBody>
      </p:sp>
      <p:sp>
        <p:nvSpPr>
          <p:cNvPr id="3" name="Content Placeholder 2"/>
          <p:cNvSpPr>
            <a:spLocks noGrp="1"/>
          </p:cNvSpPr>
          <p:nvPr>
            <p:ph idx="1"/>
          </p:nvPr>
        </p:nvSpPr>
        <p:spPr/>
        <p:txBody>
          <a:bodyPr>
            <a:normAutofit fontScale="92500" lnSpcReduction="20000"/>
          </a:bodyPr>
          <a:lstStyle/>
          <a:p>
            <a:r>
              <a:rPr lang="en-US" dirty="0"/>
              <a:t>Doing anything complicated in machine learning usually means </a:t>
            </a:r>
            <a:r>
              <a:rPr lang="en-US" i="1" dirty="0"/>
              <a:t>building a pipeline</a:t>
            </a:r>
            <a:r>
              <a:rPr lang="en-US" dirty="0"/>
              <a:t>.</a:t>
            </a:r>
          </a:p>
          <a:p>
            <a:r>
              <a:rPr lang="en-US" dirty="0"/>
              <a:t>The idea is to break up your problem into very small pieces and then use machine learning to solve each smaller piece separately. </a:t>
            </a:r>
          </a:p>
          <a:p>
            <a:r>
              <a:rPr lang="en-US" dirty="0"/>
              <a:t>Then by chaining together several machine learning models that feed into each other, you can do very complicated things.</a:t>
            </a:r>
          </a:p>
          <a:p>
            <a:r>
              <a:rPr lang="en-US" dirty="0"/>
              <a:t>And that’s exactly the strategy we are going to use for NLP. We’ll break down the process of understanding English into small chunks and see how each one works.</a:t>
            </a:r>
          </a:p>
          <a:p>
            <a:endParaRPr lang="en-US" dirty="0"/>
          </a:p>
        </p:txBody>
      </p:sp>
    </p:spTree>
    <p:extLst>
      <p:ext uri="{BB962C8B-B14F-4D97-AF65-F5344CB8AC3E}">
        <p14:creationId xmlns:p14="http://schemas.microsoft.com/office/powerpoint/2010/main" val="63687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build an NLP pipeline</a:t>
            </a:r>
          </a:p>
        </p:txBody>
      </p:sp>
      <p:sp>
        <p:nvSpPr>
          <p:cNvPr id="3" name="Content Placeholder 2"/>
          <p:cNvSpPr>
            <a:spLocks noGrp="1"/>
          </p:cNvSpPr>
          <p:nvPr>
            <p:ph idx="1"/>
          </p:nvPr>
        </p:nvSpPr>
        <p:spPr>
          <a:xfrm>
            <a:off x="13458" y="1842276"/>
            <a:ext cx="9144000" cy="5029200"/>
          </a:xfrm>
        </p:spPr>
        <p:txBody>
          <a:bodyPr>
            <a:noAutofit/>
          </a:bodyPr>
          <a:lstStyle/>
          <a:p>
            <a:r>
              <a:rPr lang="en-US" dirty="0"/>
              <a:t>Taking the text we used earlier</a:t>
            </a:r>
          </a:p>
          <a:p>
            <a:pPr lvl="1"/>
            <a:r>
              <a:rPr lang="en-US" sz="2000" i="1" dirty="0"/>
              <a:t>“London is the capital and most populous city of England and the United Kingdom. Standing on the River Thames in the south east of the island of Great Britain, London has been a major settlement for two millennia. It was founded by the Romans, who named it </a:t>
            </a:r>
            <a:r>
              <a:rPr lang="en-US" sz="2000" i="1" dirty="0" err="1"/>
              <a:t>Londinium</a:t>
            </a:r>
            <a:r>
              <a:rPr lang="en-US" sz="2000" i="1" dirty="0"/>
              <a:t>.”</a:t>
            </a:r>
          </a:p>
          <a:p>
            <a:r>
              <a:rPr lang="en-US" dirty="0"/>
              <a:t>Contains several useful facts.</a:t>
            </a:r>
          </a:p>
          <a:p>
            <a:r>
              <a:rPr lang="en-US" dirty="0"/>
              <a:t> It would be great if a computer could read this text and understand that London is a city, London is located in England, London was settled by Romans and so on. </a:t>
            </a:r>
          </a:p>
          <a:p>
            <a:r>
              <a:rPr lang="en-US" dirty="0"/>
              <a:t>But to get there, we have to first teach our computer the most basic concepts of written language and then move up from there.</a:t>
            </a:r>
          </a:p>
          <a:p>
            <a:endParaRPr lang="en-US" dirty="0"/>
          </a:p>
        </p:txBody>
      </p:sp>
    </p:spTree>
    <p:extLst>
      <p:ext uri="{BB962C8B-B14F-4D97-AF65-F5344CB8AC3E}">
        <p14:creationId xmlns:p14="http://schemas.microsoft.com/office/powerpoint/2010/main" val="2180399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Segment Sentences</a:t>
            </a:r>
          </a:p>
        </p:txBody>
      </p:sp>
      <p:sp>
        <p:nvSpPr>
          <p:cNvPr id="3" name="Content Placeholder 2"/>
          <p:cNvSpPr>
            <a:spLocks noGrp="1"/>
          </p:cNvSpPr>
          <p:nvPr>
            <p:ph idx="1"/>
          </p:nvPr>
        </p:nvSpPr>
        <p:spPr>
          <a:xfrm>
            <a:off x="356143" y="1882588"/>
            <a:ext cx="8686800" cy="3953436"/>
          </a:xfrm>
        </p:spPr>
        <p:txBody>
          <a:bodyPr>
            <a:noAutofit/>
          </a:bodyPr>
          <a:lstStyle/>
          <a:p>
            <a:r>
              <a:rPr lang="en-US" sz="3200" dirty="0"/>
              <a:t>Break the text apart into separate sentences. </a:t>
            </a:r>
          </a:p>
          <a:p>
            <a:pPr lvl="1"/>
            <a:r>
              <a:rPr lang="en-US" sz="2800" dirty="0"/>
              <a:t>“London is the capital and most populous city of England and the United Kingdom.”</a:t>
            </a:r>
          </a:p>
          <a:p>
            <a:pPr lvl="1"/>
            <a:r>
              <a:rPr lang="en-US" sz="2800" dirty="0"/>
              <a:t>“Standing on the River Thames in the south east of the island of Great Britain, London has been a major settlement for two millennia.”</a:t>
            </a:r>
          </a:p>
          <a:p>
            <a:pPr lvl="1"/>
            <a:r>
              <a:rPr lang="en-US" sz="2800" dirty="0"/>
              <a:t>“It was founded by the Romans, who named it </a:t>
            </a:r>
            <a:r>
              <a:rPr lang="en-US" sz="2800" dirty="0" err="1"/>
              <a:t>Londinium</a:t>
            </a:r>
            <a:r>
              <a:rPr lang="en-US" sz="2800" dirty="0"/>
              <a:t>.”</a:t>
            </a:r>
          </a:p>
        </p:txBody>
      </p:sp>
    </p:spTree>
    <p:extLst>
      <p:ext uri="{BB962C8B-B14F-4D97-AF65-F5344CB8AC3E}">
        <p14:creationId xmlns:p14="http://schemas.microsoft.com/office/powerpoint/2010/main" val="166416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Segment Sentences</a:t>
            </a:r>
          </a:p>
        </p:txBody>
      </p:sp>
      <p:sp>
        <p:nvSpPr>
          <p:cNvPr id="3" name="Content Placeholder 2"/>
          <p:cNvSpPr>
            <a:spLocks noGrp="1"/>
          </p:cNvSpPr>
          <p:nvPr>
            <p:ph idx="1"/>
          </p:nvPr>
        </p:nvSpPr>
        <p:spPr>
          <a:xfrm>
            <a:off x="356143" y="1882588"/>
            <a:ext cx="8686800" cy="3953436"/>
          </a:xfrm>
        </p:spPr>
        <p:txBody>
          <a:bodyPr>
            <a:noAutofit/>
          </a:bodyPr>
          <a:lstStyle/>
          <a:p>
            <a:r>
              <a:rPr lang="en-US" sz="3200" dirty="0"/>
              <a:t>We can assume that each sentence in English is a separate thought or idea. It will be a lot easier to write a program to understand a single sentence than to understand a whole paragraph.</a:t>
            </a:r>
          </a:p>
          <a:p>
            <a:r>
              <a:rPr lang="en-US" sz="3200" dirty="0"/>
              <a:t>Coding a Sentence Segmentation model can be as simple as splitting apart sentences whenever you see a punctuation mark. But more complex techniques exist.</a:t>
            </a:r>
          </a:p>
          <a:p>
            <a:endParaRPr lang="en-US" sz="3200" dirty="0"/>
          </a:p>
        </p:txBody>
      </p:sp>
    </p:spTree>
    <p:extLst>
      <p:ext uri="{BB962C8B-B14F-4D97-AF65-F5344CB8AC3E}">
        <p14:creationId xmlns:p14="http://schemas.microsoft.com/office/powerpoint/2010/main" val="333173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3359"/>
            <a:ext cx="7581901" cy="1653988"/>
          </a:xfrm>
        </p:spPr>
        <p:txBody>
          <a:bodyPr/>
          <a:lstStyle/>
          <a:p>
            <a:r>
              <a:rPr lang="en-US" dirty="0"/>
              <a:t>Step 2: Tokenization of words</a:t>
            </a:r>
          </a:p>
        </p:txBody>
      </p:sp>
      <p:sp>
        <p:nvSpPr>
          <p:cNvPr id="3" name="Content Placeholder 2"/>
          <p:cNvSpPr>
            <a:spLocks noGrp="1"/>
          </p:cNvSpPr>
          <p:nvPr>
            <p:ph idx="1"/>
          </p:nvPr>
        </p:nvSpPr>
        <p:spPr>
          <a:xfrm>
            <a:off x="-26859" y="1600404"/>
            <a:ext cx="9144000" cy="3953436"/>
          </a:xfrm>
        </p:spPr>
        <p:txBody>
          <a:bodyPr>
            <a:noAutofit/>
          </a:bodyPr>
          <a:lstStyle/>
          <a:p>
            <a:r>
              <a:rPr lang="en-US" dirty="0"/>
              <a:t>One at a time having split them into smaller groups</a:t>
            </a:r>
          </a:p>
          <a:p>
            <a:r>
              <a:rPr lang="en-US" dirty="0"/>
              <a:t> “London is the capital and most populous city of England and the United Kingdom.”</a:t>
            </a:r>
          </a:p>
          <a:p>
            <a:r>
              <a:rPr lang="en-US" dirty="0"/>
              <a:t>The next step in our pipeline is to break this sentence into separate words or </a:t>
            </a:r>
            <a:r>
              <a:rPr lang="en-US" i="1" dirty="0"/>
              <a:t>tokens</a:t>
            </a:r>
            <a:r>
              <a:rPr lang="en-US" dirty="0"/>
              <a:t>. This is called </a:t>
            </a:r>
            <a:r>
              <a:rPr lang="en-US" i="1" dirty="0"/>
              <a:t>tokenization</a:t>
            </a:r>
            <a:r>
              <a:rPr lang="en-US" dirty="0"/>
              <a:t>. </a:t>
            </a:r>
          </a:p>
          <a:p>
            <a:r>
              <a:rPr lang="en-US" dirty="0"/>
              <a:t>“London”, “is”, “ the”, “capital”, “and”, “most”, “populous”, “city”, “of”, “England”, “and”, “the”, “United”, “Kingdom”, “.”</a:t>
            </a:r>
          </a:p>
          <a:p>
            <a:r>
              <a:rPr lang="en-US" dirty="0"/>
              <a:t>Easy to do in English. Just split apart words whenever there’s a space between them. And we’ll also treat punctuation marks as separate tokens since punctuation also has meaning.</a:t>
            </a:r>
          </a:p>
          <a:p>
            <a:endParaRPr lang="en-US" dirty="0"/>
          </a:p>
        </p:txBody>
      </p:sp>
    </p:spTree>
    <p:extLst>
      <p:ext uri="{BB962C8B-B14F-4D97-AF65-F5344CB8AC3E}">
        <p14:creationId xmlns:p14="http://schemas.microsoft.com/office/powerpoint/2010/main" val="276180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3359"/>
            <a:ext cx="7581901" cy="1653988"/>
          </a:xfrm>
        </p:spPr>
        <p:txBody>
          <a:bodyPr/>
          <a:lstStyle/>
          <a:p>
            <a:r>
              <a:rPr lang="en-US" dirty="0"/>
              <a:t>Step 3: Predict Part of Speech per Token</a:t>
            </a:r>
          </a:p>
        </p:txBody>
      </p:sp>
      <p:sp>
        <p:nvSpPr>
          <p:cNvPr id="3" name="Content Placeholder 2"/>
          <p:cNvSpPr>
            <a:spLocks noGrp="1"/>
          </p:cNvSpPr>
          <p:nvPr>
            <p:ph idx="1"/>
          </p:nvPr>
        </p:nvSpPr>
        <p:spPr>
          <a:xfrm>
            <a:off x="-26859" y="1600404"/>
            <a:ext cx="9144000" cy="3953436"/>
          </a:xfrm>
        </p:spPr>
        <p:txBody>
          <a:bodyPr>
            <a:noAutofit/>
          </a:bodyPr>
          <a:lstStyle/>
          <a:p>
            <a:r>
              <a:rPr lang="en-US" sz="2800" dirty="0"/>
              <a:t>Look at each token and try to guess its part of speech</a:t>
            </a:r>
          </a:p>
          <a:p>
            <a:pPr lvl="1"/>
            <a:r>
              <a:rPr lang="en-US" sz="2400" dirty="0"/>
              <a:t>Noun, </a:t>
            </a:r>
          </a:p>
          <a:p>
            <a:pPr lvl="1"/>
            <a:r>
              <a:rPr lang="en-US" sz="2400" dirty="0"/>
              <a:t>Verb, </a:t>
            </a:r>
          </a:p>
          <a:p>
            <a:pPr lvl="1"/>
            <a:r>
              <a:rPr lang="en-US" sz="2400" dirty="0"/>
              <a:t>Adjective and so on. </a:t>
            </a:r>
          </a:p>
          <a:p>
            <a:r>
              <a:rPr lang="en-US" sz="2800" dirty="0"/>
              <a:t>Knowing the role of each word in the sentence will help us start to figure out what the sentence is talking about.</a:t>
            </a:r>
          </a:p>
          <a:p>
            <a:r>
              <a:rPr lang="en-US" sz="2800" dirty="0"/>
              <a:t>We can do this by feeding each word (and some extra words around it for context) into a pre-trained part-of-speech classification model:</a:t>
            </a:r>
          </a:p>
        </p:txBody>
      </p:sp>
    </p:spTree>
    <p:extLst>
      <p:ext uri="{BB962C8B-B14F-4D97-AF65-F5344CB8AC3E}">
        <p14:creationId xmlns:p14="http://schemas.microsoft.com/office/powerpoint/2010/main" val="93770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English</a:t>
            </a:r>
          </a:p>
        </p:txBody>
      </p:sp>
      <p:pic>
        <p:nvPicPr>
          <p:cNvPr id="4" name="Picture 3"/>
          <p:cNvPicPr>
            <a:picLocks noChangeAspect="1"/>
          </p:cNvPicPr>
          <p:nvPr/>
        </p:nvPicPr>
        <p:blipFill>
          <a:blip r:embed="rId2"/>
          <a:stretch>
            <a:fillRect/>
          </a:stretch>
        </p:blipFill>
        <p:spPr>
          <a:xfrm>
            <a:off x="0" y="2298700"/>
            <a:ext cx="9144000" cy="2257120"/>
          </a:xfrm>
          <a:prstGeom prst="rect">
            <a:avLst/>
          </a:prstGeom>
        </p:spPr>
      </p:pic>
    </p:spTree>
    <p:extLst>
      <p:ext uri="{BB962C8B-B14F-4D97-AF65-F5344CB8AC3E}">
        <p14:creationId xmlns:p14="http://schemas.microsoft.com/office/powerpoint/2010/main" val="1997222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Predict Part of Speech per Token</a:t>
            </a:r>
          </a:p>
        </p:txBody>
      </p:sp>
      <p:sp>
        <p:nvSpPr>
          <p:cNvPr id="3" name="Content Placeholder 2"/>
          <p:cNvSpPr>
            <a:spLocks noGrp="1"/>
          </p:cNvSpPr>
          <p:nvPr>
            <p:ph idx="1"/>
          </p:nvPr>
        </p:nvSpPr>
        <p:spPr/>
        <p:txBody>
          <a:bodyPr>
            <a:normAutofit/>
          </a:bodyPr>
          <a:lstStyle/>
          <a:p>
            <a:r>
              <a:rPr lang="en-US" dirty="0"/>
              <a:t>The part-of-speech model was originally trained by feeding it millions of English sentences with each word’s part of speech already tagged and having it learn to replicate that behavior. (Labeled dataset)</a:t>
            </a:r>
          </a:p>
          <a:p>
            <a:r>
              <a:rPr lang="en-US" dirty="0"/>
              <a:t>Model is completely based on statistics </a:t>
            </a:r>
          </a:p>
          <a:p>
            <a:pPr lvl="1"/>
            <a:r>
              <a:rPr lang="en-US" dirty="0"/>
              <a:t>it doesn’t actually understand what the words mean in the same way that humans do. </a:t>
            </a:r>
          </a:p>
          <a:p>
            <a:pPr lvl="1"/>
            <a:r>
              <a:rPr lang="en-US" dirty="0"/>
              <a:t>Knows how to guess a part of speech based on similar sentences and words it has seen before. (Learning)</a:t>
            </a:r>
          </a:p>
          <a:p>
            <a:endParaRPr lang="en-US" dirty="0"/>
          </a:p>
        </p:txBody>
      </p:sp>
    </p:spTree>
    <p:extLst>
      <p:ext uri="{BB962C8B-B14F-4D97-AF65-F5344CB8AC3E}">
        <p14:creationId xmlns:p14="http://schemas.microsoft.com/office/powerpoint/2010/main" val="1153138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Process Results</a:t>
            </a:r>
          </a:p>
        </p:txBody>
      </p:sp>
      <p:sp>
        <p:nvSpPr>
          <p:cNvPr id="3" name="Content Placeholder 2"/>
          <p:cNvSpPr>
            <a:spLocks noGrp="1"/>
          </p:cNvSpPr>
          <p:nvPr>
            <p:ph idx="1"/>
          </p:nvPr>
        </p:nvSpPr>
        <p:spPr>
          <a:xfrm>
            <a:off x="517407" y="2950856"/>
            <a:ext cx="8229600" cy="3953436"/>
          </a:xfrm>
        </p:spPr>
        <p:txBody>
          <a:bodyPr>
            <a:noAutofit/>
          </a:bodyPr>
          <a:lstStyle/>
          <a:p>
            <a:r>
              <a:rPr lang="en-US" sz="3600" dirty="0"/>
              <a:t>With this information we can: </a:t>
            </a:r>
          </a:p>
          <a:p>
            <a:r>
              <a:rPr lang="en-US" sz="3600" dirty="0"/>
              <a:t>Obtain some very basic meaning. </a:t>
            </a:r>
          </a:p>
          <a:p>
            <a:pPr lvl="1"/>
            <a:r>
              <a:rPr lang="en-US" sz="3200" dirty="0"/>
              <a:t>For example, we can see that the nouns in the sentence include “London” and “capital”, so the sentence is probably talking about London.</a:t>
            </a:r>
          </a:p>
          <a:p>
            <a:endParaRPr lang="en-US" sz="3600" dirty="0"/>
          </a:p>
        </p:txBody>
      </p:sp>
      <p:pic>
        <p:nvPicPr>
          <p:cNvPr id="5" name="Picture 4"/>
          <p:cNvPicPr>
            <a:picLocks noChangeAspect="1"/>
          </p:cNvPicPr>
          <p:nvPr/>
        </p:nvPicPr>
        <p:blipFill>
          <a:blip r:embed="rId2"/>
          <a:stretch>
            <a:fillRect/>
          </a:stretch>
        </p:blipFill>
        <p:spPr>
          <a:xfrm>
            <a:off x="0" y="1885588"/>
            <a:ext cx="9144000" cy="983468"/>
          </a:xfrm>
          <a:prstGeom prst="rect">
            <a:avLst/>
          </a:prstGeom>
        </p:spPr>
      </p:pic>
    </p:spTree>
    <p:extLst>
      <p:ext uri="{BB962C8B-B14F-4D97-AF65-F5344CB8AC3E}">
        <p14:creationId xmlns:p14="http://schemas.microsoft.com/office/powerpoint/2010/main" val="22493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Processing</a:t>
            </a:r>
          </a:p>
        </p:txBody>
      </p:sp>
      <p:sp>
        <p:nvSpPr>
          <p:cNvPr id="3" name="Text Placeholder 2"/>
          <p:cNvSpPr>
            <a:spLocks noGrp="1"/>
          </p:cNvSpPr>
          <p:nvPr>
            <p:ph type="body" idx="1"/>
          </p:nvPr>
        </p:nvSpPr>
        <p:spPr/>
        <p:txBody>
          <a:bodyPr/>
          <a:lstStyle/>
          <a:p>
            <a:r>
              <a:rPr lang="en-US" dirty="0"/>
              <a:t>Lecture 4</a:t>
            </a:r>
          </a:p>
          <a:p>
            <a:endParaRPr lang="en-US" dirty="0"/>
          </a:p>
        </p:txBody>
      </p:sp>
    </p:spTree>
    <p:extLst>
      <p:ext uri="{BB962C8B-B14F-4D97-AF65-F5344CB8AC3E}">
        <p14:creationId xmlns:p14="http://schemas.microsoft.com/office/powerpoint/2010/main" val="199145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Text Lemmatization</a:t>
            </a:r>
          </a:p>
        </p:txBody>
      </p:sp>
      <p:sp>
        <p:nvSpPr>
          <p:cNvPr id="3" name="Content Placeholder 2"/>
          <p:cNvSpPr>
            <a:spLocks noGrp="1"/>
          </p:cNvSpPr>
          <p:nvPr>
            <p:ph idx="1"/>
          </p:nvPr>
        </p:nvSpPr>
        <p:spPr>
          <a:xfrm>
            <a:off x="779462" y="1882588"/>
            <a:ext cx="7581901" cy="4562856"/>
          </a:xfrm>
        </p:spPr>
        <p:txBody>
          <a:bodyPr>
            <a:normAutofit lnSpcReduction="10000"/>
          </a:bodyPr>
          <a:lstStyle/>
          <a:p>
            <a:r>
              <a:rPr lang="en-US" dirty="0"/>
              <a:t>In English (and most languages), words appear in different forms. Look at these two sentences:</a:t>
            </a:r>
          </a:p>
          <a:p>
            <a:pPr lvl="1"/>
            <a:r>
              <a:rPr lang="en-US" dirty="0"/>
              <a:t>I had a pony.</a:t>
            </a:r>
          </a:p>
          <a:p>
            <a:pPr lvl="1"/>
            <a:r>
              <a:rPr lang="en-US" dirty="0"/>
              <a:t>I had two ponies.</a:t>
            </a:r>
          </a:p>
          <a:p>
            <a:r>
              <a:rPr lang="en-US" dirty="0"/>
              <a:t>Both sentences talk about the noun pony, but they are using different inflections (cases). </a:t>
            </a:r>
          </a:p>
          <a:p>
            <a:r>
              <a:rPr lang="en-US" dirty="0"/>
              <a:t>When working with text in a computer, it is helpful to know the base form of each word so that you know that both sentences are talking about the same concept. Otherwise the strings “pony” and “ponies” look like two totally different words to a computer.</a:t>
            </a:r>
          </a:p>
          <a:p>
            <a:endParaRPr lang="en-US" dirty="0"/>
          </a:p>
        </p:txBody>
      </p:sp>
    </p:spTree>
    <p:extLst>
      <p:ext uri="{BB962C8B-B14F-4D97-AF65-F5344CB8AC3E}">
        <p14:creationId xmlns:p14="http://schemas.microsoft.com/office/powerpoint/2010/main" val="3023949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Text Lemmatization</a:t>
            </a:r>
          </a:p>
        </p:txBody>
      </p:sp>
      <p:sp>
        <p:nvSpPr>
          <p:cNvPr id="3" name="Content Placeholder 2"/>
          <p:cNvSpPr>
            <a:spLocks noGrp="1"/>
          </p:cNvSpPr>
          <p:nvPr>
            <p:ph idx="1"/>
          </p:nvPr>
        </p:nvSpPr>
        <p:spPr>
          <a:xfrm>
            <a:off x="779462" y="1882588"/>
            <a:ext cx="7581901" cy="4562856"/>
          </a:xfrm>
        </p:spPr>
        <p:txBody>
          <a:bodyPr>
            <a:normAutofit lnSpcReduction="10000"/>
          </a:bodyPr>
          <a:lstStyle/>
          <a:p>
            <a:r>
              <a:rPr lang="en-US" dirty="0"/>
              <a:t>In NLP, we call this process </a:t>
            </a:r>
            <a:r>
              <a:rPr lang="en-US" i="1" dirty="0"/>
              <a:t>lemmatization</a:t>
            </a:r>
            <a:r>
              <a:rPr lang="en-US" dirty="0"/>
              <a:t> </a:t>
            </a:r>
          </a:p>
          <a:p>
            <a:pPr lvl="1"/>
            <a:r>
              <a:rPr lang="en-US" dirty="0"/>
              <a:t>Figuring out the most basic form or </a:t>
            </a:r>
            <a:r>
              <a:rPr lang="en-US" i="1" dirty="0"/>
              <a:t>lemma(title, description, caption)</a:t>
            </a:r>
            <a:r>
              <a:rPr lang="en-US" dirty="0"/>
              <a:t> of each word in the sentence.</a:t>
            </a:r>
          </a:p>
          <a:p>
            <a:r>
              <a:rPr lang="en-US" dirty="0"/>
              <a:t>The same thing applies to verbs. We can also lemmatize verbs by finding their root, unconjugated (unconnected) form. So “I had two ponies” becomes “I [have] two [pony].”</a:t>
            </a:r>
          </a:p>
          <a:p>
            <a:r>
              <a:rPr lang="en-US" dirty="0"/>
              <a:t>Lemmatization is typically done by having a look-up table of the lemma forms of words based on their part of speech and possibly having some custom rules to handle words that you’ve never seen before.</a:t>
            </a:r>
          </a:p>
        </p:txBody>
      </p:sp>
    </p:spTree>
    <p:extLst>
      <p:ext uri="{BB962C8B-B14F-4D97-AF65-F5344CB8AC3E}">
        <p14:creationId xmlns:p14="http://schemas.microsoft.com/office/powerpoint/2010/main" val="381600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2" y="5147860"/>
            <a:ext cx="7581901" cy="914400"/>
          </a:xfrm>
        </p:spPr>
        <p:txBody>
          <a:bodyPr>
            <a:normAutofit lnSpcReduction="10000"/>
          </a:bodyPr>
          <a:lstStyle/>
          <a:p>
            <a:r>
              <a:rPr lang="en-US" sz="2800" dirty="0"/>
              <a:t>The only change we made was turning “is” into “be”.</a:t>
            </a:r>
          </a:p>
          <a:p>
            <a:pPr marL="0" indent="0">
              <a:buNone/>
            </a:pPr>
            <a:endParaRPr lang="en-US" dirty="0"/>
          </a:p>
        </p:txBody>
      </p:sp>
      <p:pic>
        <p:nvPicPr>
          <p:cNvPr id="7" name="Picture 6"/>
          <p:cNvPicPr>
            <a:picLocks noChangeAspect="1"/>
          </p:cNvPicPr>
          <p:nvPr/>
        </p:nvPicPr>
        <p:blipFill>
          <a:blip r:embed="rId2"/>
          <a:stretch>
            <a:fillRect/>
          </a:stretch>
        </p:blipFill>
        <p:spPr>
          <a:xfrm>
            <a:off x="0" y="2717800"/>
            <a:ext cx="9144000" cy="1403882"/>
          </a:xfrm>
          <a:prstGeom prst="rect">
            <a:avLst/>
          </a:prstGeom>
        </p:spPr>
      </p:pic>
    </p:spTree>
    <p:extLst>
      <p:ext uri="{BB962C8B-B14F-4D97-AF65-F5344CB8AC3E}">
        <p14:creationId xmlns:p14="http://schemas.microsoft.com/office/powerpoint/2010/main" val="4226007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Stop Words</a:t>
            </a:r>
          </a:p>
        </p:txBody>
      </p:sp>
      <p:sp>
        <p:nvSpPr>
          <p:cNvPr id="3" name="Content Placeholder 2"/>
          <p:cNvSpPr>
            <a:spLocks noGrp="1"/>
          </p:cNvSpPr>
          <p:nvPr>
            <p:ph idx="1"/>
          </p:nvPr>
        </p:nvSpPr>
        <p:spPr>
          <a:xfrm>
            <a:off x="779462" y="1882588"/>
            <a:ext cx="7581901" cy="4562856"/>
          </a:xfrm>
        </p:spPr>
        <p:txBody>
          <a:bodyPr>
            <a:normAutofit/>
          </a:bodyPr>
          <a:lstStyle/>
          <a:p>
            <a:r>
              <a:rPr lang="en-US" dirty="0"/>
              <a:t>Next, we want to consider the importance of a each word in the sentence. English has a lot of filler words that appear very frequently like “and”, “the”, and “a”.</a:t>
            </a:r>
          </a:p>
          <a:p>
            <a:r>
              <a:rPr lang="en-US" dirty="0"/>
              <a:t>When doing statistics on text, these words introduce a lot of noise since they appear way more frequently than other words. </a:t>
            </a:r>
          </a:p>
          <a:p>
            <a:r>
              <a:rPr lang="en-US" dirty="0"/>
              <a:t>Some NLP pipelines will flag them as stop words</a:t>
            </a:r>
          </a:p>
          <a:p>
            <a:pPr lvl="1"/>
            <a:r>
              <a:rPr lang="en-US" dirty="0"/>
              <a:t>Words that you might want to filter out before doing any statistical analysis.</a:t>
            </a:r>
          </a:p>
        </p:txBody>
      </p:sp>
    </p:spTree>
    <p:extLst>
      <p:ext uri="{BB962C8B-B14F-4D97-AF65-F5344CB8AC3E}">
        <p14:creationId xmlns:p14="http://schemas.microsoft.com/office/powerpoint/2010/main" val="368195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Stop Words</a:t>
            </a:r>
          </a:p>
        </p:txBody>
      </p:sp>
      <p:sp>
        <p:nvSpPr>
          <p:cNvPr id="3" name="Content Placeholder 2"/>
          <p:cNvSpPr>
            <a:spLocks noGrp="1"/>
          </p:cNvSpPr>
          <p:nvPr>
            <p:ph idx="1"/>
          </p:nvPr>
        </p:nvSpPr>
        <p:spPr>
          <a:xfrm>
            <a:off x="779462" y="1882588"/>
            <a:ext cx="7581901" cy="914400"/>
          </a:xfrm>
        </p:spPr>
        <p:txBody>
          <a:bodyPr>
            <a:normAutofit/>
          </a:bodyPr>
          <a:lstStyle/>
          <a:p>
            <a:r>
              <a:rPr lang="en-US" dirty="0"/>
              <a:t>Here’s how our sentence looks with the stop words grayed out</a:t>
            </a:r>
          </a:p>
          <a:p>
            <a:endParaRPr lang="en-US" dirty="0"/>
          </a:p>
        </p:txBody>
      </p:sp>
      <p:pic>
        <p:nvPicPr>
          <p:cNvPr id="5" name="Picture 4"/>
          <p:cNvPicPr>
            <a:picLocks noChangeAspect="1"/>
          </p:cNvPicPr>
          <p:nvPr/>
        </p:nvPicPr>
        <p:blipFill>
          <a:blip r:embed="rId2"/>
          <a:stretch>
            <a:fillRect/>
          </a:stretch>
        </p:blipFill>
        <p:spPr>
          <a:xfrm>
            <a:off x="0" y="2999984"/>
            <a:ext cx="9144000" cy="1403882"/>
          </a:xfrm>
          <a:prstGeom prst="rect">
            <a:avLst/>
          </a:prstGeom>
        </p:spPr>
      </p:pic>
    </p:spTree>
    <p:extLst>
      <p:ext uri="{BB962C8B-B14F-4D97-AF65-F5344CB8AC3E}">
        <p14:creationId xmlns:p14="http://schemas.microsoft.com/office/powerpoint/2010/main" val="1054327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Stop Words</a:t>
            </a:r>
          </a:p>
        </p:txBody>
      </p:sp>
      <p:sp>
        <p:nvSpPr>
          <p:cNvPr id="3" name="Content Placeholder 2"/>
          <p:cNvSpPr>
            <a:spLocks noGrp="1"/>
          </p:cNvSpPr>
          <p:nvPr>
            <p:ph idx="1"/>
          </p:nvPr>
        </p:nvSpPr>
        <p:spPr>
          <a:xfrm>
            <a:off x="779462" y="1882588"/>
            <a:ext cx="7581901" cy="4562856"/>
          </a:xfrm>
        </p:spPr>
        <p:txBody>
          <a:bodyPr>
            <a:normAutofit/>
          </a:bodyPr>
          <a:lstStyle/>
          <a:p>
            <a:r>
              <a:rPr lang="en-US" dirty="0"/>
              <a:t>Stop words are usually identified by just by checking a hardcoded list of known stop words. </a:t>
            </a:r>
          </a:p>
          <a:p>
            <a:r>
              <a:rPr lang="en-US" dirty="0"/>
              <a:t>But there’s no standard list of stop words that is appropriate for all applications. The list of words to ignore can vary depending on your application.</a:t>
            </a:r>
          </a:p>
          <a:p>
            <a:r>
              <a:rPr lang="en-US" dirty="0"/>
              <a:t>For example if you are building a rock band search engine, you want to make sure you don’t ignore the word “The”. Because not only does the word “The” appear in a lot of band names, there’s a famous 1980’s rock band called </a:t>
            </a:r>
            <a:r>
              <a:rPr lang="en-US" i="1" dirty="0"/>
              <a:t>The The</a:t>
            </a:r>
            <a:r>
              <a:rPr lang="en-US" dirty="0"/>
              <a:t>!</a:t>
            </a:r>
          </a:p>
          <a:p>
            <a:endParaRPr lang="en-US" dirty="0"/>
          </a:p>
        </p:txBody>
      </p:sp>
    </p:spTree>
    <p:extLst>
      <p:ext uri="{BB962C8B-B14F-4D97-AF65-F5344CB8AC3E}">
        <p14:creationId xmlns:p14="http://schemas.microsoft.com/office/powerpoint/2010/main" val="3471286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Dependency Parsing</a:t>
            </a:r>
          </a:p>
        </p:txBody>
      </p:sp>
      <p:sp>
        <p:nvSpPr>
          <p:cNvPr id="3" name="Content Placeholder 2"/>
          <p:cNvSpPr>
            <a:spLocks noGrp="1"/>
          </p:cNvSpPr>
          <p:nvPr>
            <p:ph idx="1"/>
          </p:nvPr>
        </p:nvSpPr>
        <p:spPr>
          <a:xfrm>
            <a:off x="779462" y="1882588"/>
            <a:ext cx="7581901" cy="4562856"/>
          </a:xfrm>
        </p:spPr>
        <p:txBody>
          <a:bodyPr>
            <a:noAutofit/>
          </a:bodyPr>
          <a:lstStyle/>
          <a:p>
            <a:r>
              <a:rPr lang="en-US" sz="2800" dirty="0"/>
              <a:t>The next step is to figure out how all the words in our sentence relate to each other. This is called </a:t>
            </a:r>
            <a:r>
              <a:rPr lang="en-US" sz="2800" i="1" dirty="0"/>
              <a:t>dependency parsing</a:t>
            </a:r>
            <a:r>
              <a:rPr lang="en-US" sz="2800" dirty="0"/>
              <a:t>.</a:t>
            </a:r>
          </a:p>
          <a:p>
            <a:r>
              <a:rPr lang="en-US" sz="2800" dirty="0"/>
              <a:t>The goal is to build a tree that assigns a single parent word to each word in the sentence. </a:t>
            </a:r>
          </a:p>
          <a:p>
            <a:r>
              <a:rPr lang="en-US" sz="2800" dirty="0"/>
              <a:t>The root of the tree will be the main verb in the sentence. </a:t>
            </a:r>
          </a:p>
        </p:txBody>
      </p:sp>
    </p:spTree>
    <p:extLst>
      <p:ext uri="{BB962C8B-B14F-4D97-AF65-F5344CB8AC3E}">
        <p14:creationId xmlns:p14="http://schemas.microsoft.com/office/powerpoint/2010/main" val="3628719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47700"/>
            <a:ext cx="9144000" cy="5548923"/>
          </a:xfrm>
          <a:prstGeom prst="rect">
            <a:avLst/>
          </a:prstGeom>
        </p:spPr>
      </p:pic>
    </p:spTree>
    <p:extLst>
      <p:ext uri="{BB962C8B-B14F-4D97-AF65-F5344CB8AC3E}">
        <p14:creationId xmlns:p14="http://schemas.microsoft.com/office/powerpoint/2010/main" val="266443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4000" dirty="0"/>
              <a:t>But we can go one step further. </a:t>
            </a:r>
          </a:p>
          <a:p>
            <a:r>
              <a:rPr lang="en-US" sz="4000" dirty="0"/>
              <a:t>In addition to identifying the parent word of each word, we can also predict the type of relationship that exists between those two words</a:t>
            </a:r>
          </a:p>
          <a:p>
            <a:endParaRPr lang="en-US" sz="4000" dirty="0"/>
          </a:p>
        </p:txBody>
      </p:sp>
    </p:spTree>
    <p:extLst>
      <p:ext uri="{BB962C8B-B14F-4D97-AF65-F5344CB8AC3E}">
        <p14:creationId xmlns:p14="http://schemas.microsoft.com/office/powerpoint/2010/main" val="2943278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0" y="647700"/>
            <a:ext cx="9144000" cy="5548923"/>
          </a:xfrm>
          <a:prstGeom prst="rect">
            <a:avLst/>
          </a:prstGeom>
        </p:spPr>
      </p:pic>
    </p:spTree>
    <p:extLst>
      <p:ext uri="{BB962C8B-B14F-4D97-AF65-F5344CB8AC3E}">
        <p14:creationId xmlns:p14="http://schemas.microsoft.com/office/powerpoint/2010/main" val="308087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79462" y="1660872"/>
            <a:ext cx="7581901" cy="3953436"/>
          </a:xfrm>
        </p:spPr>
        <p:txBody>
          <a:bodyPr>
            <a:noAutofit/>
          </a:bodyPr>
          <a:lstStyle/>
          <a:p>
            <a:r>
              <a:rPr lang="en-US" sz="3200" dirty="0"/>
              <a:t>Computers are great at working with structured data like spreadsheets and database tables. </a:t>
            </a:r>
          </a:p>
          <a:p>
            <a:r>
              <a:rPr lang="en-US" sz="3200" dirty="0"/>
              <a:t>On the other hand, humans usually communicate in words, not in tables. </a:t>
            </a:r>
          </a:p>
          <a:p>
            <a:r>
              <a:rPr lang="en-US" sz="3200" dirty="0"/>
              <a:t>That’s unfortunate for computers.</a:t>
            </a:r>
          </a:p>
          <a:p>
            <a:r>
              <a:rPr lang="en-US" sz="3200" dirty="0"/>
              <a:t>How do computers and humans then communicate</a:t>
            </a:r>
          </a:p>
          <a:p>
            <a:endParaRPr lang="en-US" sz="3200" dirty="0"/>
          </a:p>
        </p:txBody>
      </p:sp>
    </p:spTree>
    <p:extLst>
      <p:ext uri="{BB962C8B-B14F-4D97-AF65-F5344CB8AC3E}">
        <p14:creationId xmlns:p14="http://schemas.microsoft.com/office/powerpoint/2010/main" val="440262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2" y="209640"/>
            <a:ext cx="7581901" cy="6400800"/>
          </a:xfrm>
        </p:spPr>
        <p:txBody>
          <a:bodyPr>
            <a:normAutofit/>
          </a:bodyPr>
          <a:lstStyle/>
          <a:p>
            <a:r>
              <a:rPr lang="en-US" dirty="0"/>
              <a:t>This parse tree shows us that the subject of the sentence is the noun “</a:t>
            </a:r>
            <a:r>
              <a:rPr lang="en-US" i="1" dirty="0"/>
              <a:t>London</a:t>
            </a:r>
            <a:r>
              <a:rPr lang="en-US" dirty="0"/>
              <a:t>” and it has a “</a:t>
            </a:r>
            <a:r>
              <a:rPr lang="en-US" i="1" dirty="0"/>
              <a:t>be</a:t>
            </a:r>
            <a:r>
              <a:rPr lang="en-US" dirty="0"/>
              <a:t>” relationship with “</a:t>
            </a:r>
            <a:r>
              <a:rPr lang="en-US" i="1" dirty="0"/>
              <a:t>capital</a:t>
            </a:r>
            <a:r>
              <a:rPr lang="en-US" dirty="0"/>
              <a:t>”. </a:t>
            </a:r>
          </a:p>
          <a:p>
            <a:r>
              <a:rPr lang="en-US" dirty="0"/>
              <a:t>We finally know something useful </a:t>
            </a:r>
          </a:p>
          <a:p>
            <a:pPr lvl="1"/>
            <a:r>
              <a:rPr lang="en-US" i="1" dirty="0"/>
              <a:t>London</a:t>
            </a:r>
            <a:r>
              <a:rPr lang="en-US" dirty="0"/>
              <a:t> is a </a:t>
            </a:r>
            <a:r>
              <a:rPr lang="en-US" i="1" dirty="0"/>
              <a:t>capital</a:t>
            </a:r>
            <a:r>
              <a:rPr lang="en-US" dirty="0"/>
              <a:t>! And if we followed the complete parse tree for the sentence (beyond what is shown), we would even found out that London is the capital of the </a:t>
            </a:r>
            <a:r>
              <a:rPr lang="en-US" i="1" dirty="0"/>
              <a:t>United Kingdom</a:t>
            </a:r>
            <a:r>
              <a:rPr lang="en-US" dirty="0"/>
              <a:t>.</a:t>
            </a:r>
          </a:p>
          <a:p>
            <a:r>
              <a:rPr lang="en-US" dirty="0"/>
              <a:t>Just like how we predicted parts of speech earlier using a machine learning model, dependency parsing also works by feeding words into a machine learning model and outputting a result. </a:t>
            </a:r>
          </a:p>
          <a:p>
            <a:r>
              <a:rPr lang="en-US" dirty="0"/>
              <a:t>But parsing word dependencies is particularly a complex task and would require an entire article to explain in any detail.</a:t>
            </a:r>
          </a:p>
        </p:txBody>
      </p:sp>
    </p:spTree>
    <p:extLst>
      <p:ext uri="{BB962C8B-B14F-4D97-AF65-F5344CB8AC3E}">
        <p14:creationId xmlns:p14="http://schemas.microsoft.com/office/powerpoint/2010/main" val="3482275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2" y="330576"/>
            <a:ext cx="7581901" cy="6400800"/>
          </a:xfrm>
        </p:spPr>
        <p:txBody>
          <a:bodyPr>
            <a:normAutofit/>
          </a:bodyPr>
          <a:lstStyle/>
          <a:p>
            <a:r>
              <a:rPr lang="en-US" sz="2800" dirty="0"/>
              <a:t>Parsing techniques are still an active area of research and constantly changing and improving.</a:t>
            </a:r>
          </a:p>
          <a:p>
            <a:r>
              <a:rPr lang="en-US" sz="2800" dirty="0"/>
              <a:t>It’s also important to remember that many English sentences are ambiguous and just really hard to parse. </a:t>
            </a:r>
          </a:p>
          <a:p>
            <a:r>
              <a:rPr lang="en-US" sz="2800" dirty="0"/>
              <a:t>In those cases, the model will make a guess based on what parsed version of the sentence seems most likely but it’s not perfect and sometimes the model will be embarrassingly wrong</a:t>
            </a:r>
            <a:r>
              <a:rPr lang="en-US" sz="2800" i="1" dirty="0"/>
              <a:t>.</a:t>
            </a:r>
            <a:r>
              <a:rPr lang="en-US" sz="2800" dirty="0"/>
              <a:t> But over time our NLP models will continue to get better at parsing text in a sensible way.</a:t>
            </a:r>
          </a:p>
        </p:txBody>
      </p:sp>
    </p:spTree>
    <p:extLst>
      <p:ext uri="{BB962C8B-B14F-4D97-AF65-F5344CB8AC3E}">
        <p14:creationId xmlns:p14="http://schemas.microsoft.com/office/powerpoint/2010/main" val="305673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 before the next step: lets have a step 6b</a:t>
            </a:r>
          </a:p>
        </p:txBody>
      </p:sp>
      <p:sp>
        <p:nvSpPr>
          <p:cNvPr id="3" name="Content Placeholder 2"/>
          <p:cNvSpPr>
            <a:spLocks noGrp="1"/>
          </p:cNvSpPr>
          <p:nvPr>
            <p:ph idx="1"/>
          </p:nvPr>
        </p:nvSpPr>
        <p:spPr/>
        <p:txBody>
          <a:bodyPr/>
          <a:lstStyle/>
          <a:p>
            <a:r>
              <a:rPr lang="en-US" dirty="0"/>
              <a:t>So far, we’ve treated every word in our sentence as a separate entity. </a:t>
            </a:r>
          </a:p>
          <a:p>
            <a:r>
              <a:rPr lang="en-US" dirty="0"/>
              <a:t>But sometimes it makes more sense to group together the words that represent a single idea or thing. </a:t>
            </a:r>
          </a:p>
          <a:p>
            <a:r>
              <a:rPr lang="en-US" dirty="0"/>
              <a:t>We can use the information from the dependency parse tree to automatically group together words that are all talking about the same thing.</a:t>
            </a:r>
          </a:p>
          <a:p>
            <a:endParaRPr lang="en-US" dirty="0"/>
          </a:p>
        </p:txBody>
      </p:sp>
    </p:spTree>
    <p:extLst>
      <p:ext uri="{BB962C8B-B14F-4D97-AF65-F5344CB8AC3E}">
        <p14:creationId xmlns:p14="http://schemas.microsoft.com/office/powerpoint/2010/main" val="421271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258768"/>
            <a:ext cx="9144000" cy="1403882"/>
          </a:xfrm>
          <a:prstGeom prst="rect">
            <a:avLst/>
          </a:prstGeom>
        </p:spPr>
      </p:pic>
      <p:sp>
        <p:nvSpPr>
          <p:cNvPr id="6" name="Content Placeholder 5"/>
          <p:cNvSpPr>
            <a:spLocks noGrp="1"/>
          </p:cNvSpPr>
          <p:nvPr>
            <p:ph idx="1"/>
          </p:nvPr>
        </p:nvSpPr>
        <p:spPr>
          <a:xfrm>
            <a:off x="779462" y="1882589"/>
            <a:ext cx="7581901" cy="4498847"/>
          </a:xfrm>
        </p:spPr>
        <p:txBody>
          <a:bodyPr>
            <a:normAutofit/>
          </a:bodyPr>
          <a:lstStyle/>
          <a:p>
            <a:r>
              <a:rPr lang="en-US" dirty="0"/>
              <a:t>We can group the noun phrases to generate this:</a:t>
            </a:r>
          </a:p>
          <a:p>
            <a:endParaRPr lang="en-US" dirty="0"/>
          </a:p>
          <a:p>
            <a:endParaRPr lang="en-US" dirty="0"/>
          </a:p>
          <a:p>
            <a:endParaRPr lang="en-US" dirty="0"/>
          </a:p>
          <a:p>
            <a:r>
              <a:rPr lang="en-US" dirty="0"/>
              <a:t>Whether or not we do this step depends on our end goal. But it’s often a quick and easy way to simplify the sentence if we don’t need extra detail about which words are adjectives and instead care more about extracting complete ideas.</a:t>
            </a:r>
          </a:p>
          <a:p>
            <a:endParaRPr lang="en-US" dirty="0"/>
          </a:p>
          <a:p>
            <a:endParaRPr lang="en-US" dirty="0"/>
          </a:p>
        </p:txBody>
      </p:sp>
      <p:pic>
        <p:nvPicPr>
          <p:cNvPr id="7" name="Picture 6"/>
          <p:cNvPicPr>
            <a:picLocks noChangeAspect="1"/>
          </p:cNvPicPr>
          <p:nvPr/>
        </p:nvPicPr>
        <p:blipFill>
          <a:blip r:embed="rId3"/>
          <a:stretch>
            <a:fillRect/>
          </a:stretch>
        </p:blipFill>
        <p:spPr>
          <a:xfrm>
            <a:off x="0" y="2552700"/>
            <a:ext cx="9144000" cy="1732450"/>
          </a:xfrm>
          <a:prstGeom prst="rect">
            <a:avLst/>
          </a:prstGeom>
        </p:spPr>
      </p:pic>
      <p:sp>
        <p:nvSpPr>
          <p:cNvPr id="8" name="TextBox 7"/>
          <p:cNvSpPr txBox="1"/>
          <p:nvPr/>
        </p:nvSpPr>
        <p:spPr>
          <a:xfrm>
            <a:off x="1290088" y="499863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7460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 Named Entity Recognition</a:t>
            </a:r>
          </a:p>
        </p:txBody>
      </p:sp>
      <p:sp>
        <p:nvSpPr>
          <p:cNvPr id="3" name="Content Placeholder 2"/>
          <p:cNvSpPr>
            <a:spLocks noGrp="1"/>
          </p:cNvSpPr>
          <p:nvPr>
            <p:ph idx="1"/>
          </p:nvPr>
        </p:nvSpPr>
        <p:spPr>
          <a:xfrm>
            <a:off x="779462" y="1882588"/>
            <a:ext cx="7581901" cy="4562856"/>
          </a:xfrm>
        </p:spPr>
        <p:txBody>
          <a:bodyPr>
            <a:normAutofit lnSpcReduction="10000"/>
          </a:bodyPr>
          <a:lstStyle/>
          <a:p>
            <a:r>
              <a:rPr lang="en-US" dirty="0"/>
              <a:t>Now that we’ve done all that hard work, we can finally start extracting ideas.</a:t>
            </a:r>
          </a:p>
          <a:p>
            <a:r>
              <a:rPr lang="en-US" dirty="0"/>
              <a:t>In our sentence, we have the following nouns:</a:t>
            </a:r>
          </a:p>
          <a:p>
            <a:endParaRPr lang="en-US" dirty="0"/>
          </a:p>
          <a:p>
            <a:r>
              <a:rPr lang="en-US" dirty="0"/>
              <a:t>Some of these nouns present real things in the world. </a:t>
            </a:r>
          </a:p>
          <a:p>
            <a:pPr lvl="1"/>
            <a:r>
              <a:rPr lang="en-US" dirty="0"/>
              <a:t>For example, “</a:t>
            </a:r>
            <a:r>
              <a:rPr lang="en-US" i="1" dirty="0"/>
              <a:t>London”</a:t>
            </a:r>
            <a:r>
              <a:rPr lang="en-US" dirty="0"/>
              <a:t>,</a:t>
            </a:r>
            <a:r>
              <a:rPr lang="en-US" i="1" dirty="0"/>
              <a:t> “England” </a:t>
            </a:r>
            <a:r>
              <a:rPr lang="en-US" dirty="0"/>
              <a:t>and</a:t>
            </a:r>
            <a:r>
              <a:rPr lang="en-US" i="1" dirty="0"/>
              <a:t> “United Kingdom” </a:t>
            </a:r>
            <a:r>
              <a:rPr lang="en-US" dirty="0"/>
              <a:t>represent physical places on a map. It would be nice to be able to detect that! </a:t>
            </a:r>
          </a:p>
          <a:p>
            <a:pPr lvl="1"/>
            <a:r>
              <a:rPr lang="en-US" dirty="0"/>
              <a:t>With that information, we could automatically extract a list of real-world places mentioned in a document using NLP.</a:t>
            </a:r>
          </a:p>
          <a:p>
            <a:endParaRPr lang="en-US" dirty="0"/>
          </a:p>
        </p:txBody>
      </p:sp>
      <p:pic>
        <p:nvPicPr>
          <p:cNvPr id="4" name="Picture 3"/>
          <p:cNvPicPr>
            <a:picLocks noChangeAspect="1"/>
          </p:cNvPicPr>
          <p:nvPr/>
        </p:nvPicPr>
        <p:blipFill>
          <a:blip r:embed="rId2"/>
          <a:stretch>
            <a:fillRect/>
          </a:stretch>
        </p:blipFill>
        <p:spPr>
          <a:xfrm>
            <a:off x="0" y="3419904"/>
            <a:ext cx="9144000" cy="372717"/>
          </a:xfrm>
          <a:prstGeom prst="rect">
            <a:avLst/>
          </a:prstGeom>
        </p:spPr>
      </p:pic>
    </p:spTree>
    <p:extLst>
      <p:ext uri="{BB962C8B-B14F-4D97-AF65-F5344CB8AC3E}">
        <p14:creationId xmlns:p14="http://schemas.microsoft.com/office/powerpoint/2010/main" val="299014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 Named Entity Recognition</a:t>
            </a:r>
          </a:p>
        </p:txBody>
      </p:sp>
      <p:sp>
        <p:nvSpPr>
          <p:cNvPr id="3" name="Content Placeholder 2"/>
          <p:cNvSpPr>
            <a:spLocks noGrp="1"/>
          </p:cNvSpPr>
          <p:nvPr>
            <p:ph idx="1"/>
          </p:nvPr>
        </p:nvSpPr>
        <p:spPr/>
        <p:txBody>
          <a:bodyPr/>
          <a:lstStyle/>
          <a:p>
            <a:r>
              <a:rPr lang="en-US" dirty="0"/>
              <a:t>The goal of </a:t>
            </a:r>
            <a:r>
              <a:rPr lang="en-US" i="1" dirty="0"/>
              <a:t>Named Entity Recognition</a:t>
            </a:r>
            <a:r>
              <a:rPr lang="en-US" dirty="0"/>
              <a:t> (</a:t>
            </a:r>
            <a:r>
              <a:rPr lang="en-US" i="1" dirty="0"/>
              <a:t>NER</a:t>
            </a:r>
            <a:r>
              <a:rPr lang="en-US" dirty="0"/>
              <a:t>) is to detect and label these nouns with the real-world concepts that they represent. </a:t>
            </a:r>
          </a:p>
          <a:p>
            <a:r>
              <a:rPr lang="en-US" dirty="0"/>
              <a:t>Here’s what our sentence looks like after running each token through our NER tagging model:</a:t>
            </a:r>
          </a:p>
          <a:p>
            <a:endParaRPr lang="en-US" dirty="0"/>
          </a:p>
        </p:txBody>
      </p:sp>
      <p:pic>
        <p:nvPicPr>
          <p:cNvPr id="4" name="Picture 3"/>
          <p:cNvPicPr>
            <a:picLocks noChangeAspect="1"/>
          </p:cNvPicPr>
          <p:nvPr/>
        </p:nvPicPr>
        <p:blipFill>
          <a:blip r:embed="rId2"/>
          <a:stretch>
            <a:fillRect/>
          </a:stretch>
        </p:blipFill>
        <p:spPr>
          <a:xfrm>
            <a:off x="0" y="4316188"/>
            <a:ext cx="9144000" cy="1156138"/>
          </a:xfrm>
          <a:prstGeom prst="rect">
            <a:avLst/>
          </a:prstGeom>
        </p:spPr>
      </p:pic>
    </p:spTree>
    <p:extLst>
      <p:ext uri="{BB962C8B-B14F-4D97-AF65-F5344CB8AC3E}">
        <p14:creationId xmlns:p14="http://schemas.microsoft.com/office/powerpoint/2010/main" val="1042656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 Named Entity Recognition</a:t>
            </a:r>
          </a:p>
        </p:txBody>
      </p:sp>
      <p:sp>
        <p:nvSpPr>
          <p:cNvPr id="3" name="Content Placeholder 2"/>
          <p:cNvSpPr>
            <a:spLocks noGrp="1"/>
          </p:cNvSpPr>
          <p:nvPr>
            <p:ph idx="1"/>
          </p:nvPr>
        </p:nvSpPr>
        <p:spPr>
          <a:xfrm>
            <a:off x="779462" y="1882588"/>
            <a:ext cx="7581901" cy="4562856"/>
          </a:xfrm>
        </p:spPr>
        <p:txBody>
          <a:bodyPr>
            <a:normAutofit fontScale="70000" lnSpcReduction="20000"/>
          </a:bodyPr>
          <a:lstStyle/>
          <a:p>
            <a:r>
              <a:rPr lang="en-US" dirty="0"/>
              <a:t>NER systems aren’t just doing a simple dictionary lookup. </a:t>
            </a:r>
          </a:p>
          <a:p>
            <a:r>
              <a:rPr lang="en-US" dirty="0"/>
              <a:t>NER uses the context of how a word appears in the sentence and a statistical model to guess which type of noun a word represents. A good NER system can tell the difference between “</a:t>
            </a:r>
            <a:r>
              <a:rPr lang="en-US" i="1" dirty="0"/>
              <a:t>Brooklyn Decker</a:t>
            </a:r>
            <a:r>
              <a:rPr lang="en-US" dirty="0"/>
              <a:t>” the person and the place “</a:t>
            </a:r>
            <a:r>
              <a:rPr lang="en-US" i="1" dirty="0"/>
              <a:t>Brooklyn</a:t>
            </a:r>
            <a:r>
              <a:rPr lang="en-US" dirty="0"/>
              <a:t>” or Turkey(place) and Turkey(animal) using context clues.</a:t>
            </a:r>
          </a:p>
          <a:p>
            <a:r>
              <a:rPr lang="en-US" dirty="0"/>
              <a:t>Here are just some of the kinds of objects that a typical NER system can tag:</a:t>
            </a:r>
          </a:p>
          <a:p>
            <a:pPr lvl="1"/>
            <a:r>
              <a:rPr lang="en-US" dirty="0"/>
              <a:t>People’s names</a:t>
            </a:r>
          </a:p>
          <a:p>
            <a:pPr lvl="1"/>
            <a:r>
              <a:rPr lang="en-US" dirty="0"/>
              <a:t>Company names</a:t>
            </a:r>
          </a:p>
          <a:p>
            <a:pPr lvl="1"/>
            <a:r>
              <a:rPr lang="en-US" dirty="0"/>
              <a:t>Geographic locations (Both physical and political)</a:t>
            </a:r>
          </a:p>
          <a:p>
            <a:pPr lvl="1"/>
            <a:r>
              <a:rPr lang="en-US" dirty="0"/>
              <a:t>Product names</a:t>
            </a:r>
          </a:p>
          <a:p>
            <a:pPr lvl="1"/>
            <a:r>
              <a:rPr lang="en-US" dirty="0"/>
              <a:t>Dates and times</a:t>
            </a:r>
          </a:p>
          <a:p>
            <a:pPr lvl="1"/>
            <a:r>
              <a:rPr lang="en-US" dirty="0"/>
              <a:t>Amounts of money</a:t>
            </a:r>
          </a:p>
          <a:p>
            <a:pPr lvl="1"/>
            <a:r>
              <a:rPr lang="en-US" dirty="0"/>
              <a:t>Names of events</a:t>
            </a:r>
          </a:p>
          <a:p>
            <a:r>
              <a:rPr lang="en-US" dirty="0"/>
              <a:t>NER has tons of uses since it makes it so easy to grab structured data out of text. It’s one of the easiest ways to quickly get value out of an NLP pipeline.</a:t>
            </a:r>
          </a:p>
        </p:txBody>
      </p:sp>
    </p:spTree>
    <p:extLst>
      <p:ext uri="{BB962C8B-B14F-4D97-AF65-F5344CB8AC3E}">
        <p14:creationId xmlns:p14="http://schemas.microsoft.com/office/powerpoint/2010/main" val="619723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8:</a:t>
            </a:r>
            <a:br>
              <a:rPr lang="en-US" dirty="0"/>
            </a:br>
            <a:r>
              <a:rPr lang="en-US" dirty="0" err="1"/>
              <a:t>Coreference</a:t>
            </a:r>
            <a:r>
              <a:rPr lang="en-US" dirty="0"/>
              <a:t> Resolution</a:t>
            </a:r>
          </a:p>
        </p:txBody>
      </p:sp>
      <p:sp>
        <p:nvSpPr>
          <p:cNvPr id="3" name="Content Placeholder 2"/>
          <p:cNvSpPr>
            <a:spLocks noGrp="1"/>
          </p:cNvSpPr>
          <p:nvPr>
            <p:ph idx="1"/>
          </p:nvPr>
        </p:nvSpPr>
        <p:spPr>
          <a:xfrm>
            <a:off x="779462" y="1882588"/>
            <a:ext cx="7581901" cy="4562856"/>
          </a:xfrm>
        </p:spPr>
        <p:txBody>
          <a:bodyPr>
            <a:normAutofit fontScale="92500" lnSpcReduction="20000"/>
          </a:bodyPr>
          <a:lstStyle/>
          <a:p>
            <a:r>
              <a:rPr lang="en-US" dirty="0"/>
              <a:t>At this point, we already have a useful representation of our sentence. We know the parts of speech for each word, how the words relate to each other and which words are talking about named entities.</a:t>
            </a:r>
          </a:p>
          <a:p>
            <a:r>
              <a:rPr lang="en-US" dirty="0"/>
              <a:t>One big problem left </a:t>
            </a:r>
          </a:p>
          <a:p>
            <a:r>
              <a:rPr lang="en-US" dirty="0"/>
              <a:t>English is full of pronouns </a:t>
            </a:r>
          </a:p>
          <a:p>
            <a:pPr lvl="1"/>
            <a:r>
              <a:rPr lang="en-US" dirty="0"/>
              <a:t> words like </a:t>
            </a:r>
            <a:r>
              <a:rPr lang="en-US" i="1" dirty="0"/>
              <a:t>he</a:t>
            </a:r>
            <a:r>
              <a:rPr lang="en-US" dirty="0"/>
              <a:t>, </a:t>
            </a:r>
            <a:r>
              <a:rPr lang="en-US" i="1" dirty="0"/>
              <a:t>she</a:t>
            </a:r>
            <a:r>
              <a:rPr lang="en-US" dirty="0"/>
              <a:t>, and </a:t>
            </a:r>
            <a:r>
              <a:rPr lang="en-US" i="1" dirty="0"/>
              <a:t>it</a:t>
            </a:r>
            <a:r>
              <a:rPr lang="en-US" dirty="0"/>
              <a:t> </a:t>
            </a:r>
          </a:p>
          <a:p>
            <a:pPr lvl="1"/>
            <a:r>
              <a:rPr lang="en-US" dirty="0"/>
              <a:t>These are shortcuts that we use instead of writing out names over and over in each sentence. </a:t>
            </a:r>
          </a:p>
          <a:p>
            <a:pPr lvl="1"/>
            <a:r>
              <a:rPr lang="en-US" dirty="0"/>
              <a:t>Humans can keep track of what these words represent based on context. </a:t>
            </a:r>
          </a:p>
          <a:p>
            <a:pPr lvl="1"/>
            <a:r>
              <a:rPr lang="en-US" dirty="0"/>
              <a:t>NLP model doesn’t know what pronouns mean because it only examines one sentence at a time.</a:t>
            </a:r>
          </a:p>
          <a:p>
            <a:endParaRPr lang="en-US" dirty="0"/>
          </a:p>
        </p:txBody>
      </p:sp>
    </p:spTree>
    <p:extLst>
      <p:ext uri="{BB962C8B-B14F-4D97-AF65-F5344CB8AC3E}">
        <p14:creationId xmlns:p14="http://schemas.microsoft.com/office/powerpoint/2010/main" val="4017562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8:</a:t>
            </a:r>
            <a:br>
              <a:rPr lang="en-US" dirty="0"/>
            </a:br>
            <a:r>
              <a:rPr lang="en-US" dirty="0" err="1"/>
              <a:t>Coreference</a:t>
            </a:r>
            <a:r>
              <a:rPr lang="en-US" dirty="0"/>
              <a:t> Resolution</a:t>
            </a:r>
          </a:p>
        </p:txBody>
      </p:sp>
      <p:sp>
        <p:nvSpPr>
          <p:cNvPr id="3" name="Content Placeholder 2"/>
          <p:cNvSpPr>
            <a:spLocks noGrp="1"/>
          </p:cNvSpPr>
          <p:nvPr>
            <p:ph idx="1"/>
          </p:nvPr>
        </p:nvSpPr>
        <p:spPr>
          <a:xfrm>
            <a:off x="779462" y="1882588"/>
            <a:ext cx="7581901" cy="4562856"/>
          </a:xfrm>
        </p:spPr>
        <p:txBody>
          <a:bodyPr>
            <a:normAutofit fontScale="92500" lnSpcReduction="20000"/>
          </a:bodyPr>
          <a:lstStyle/>
          <a:p>
            <a:r>
              <a:rPr lang="en-US" dirty="0"/>
              <a:t>Let’s look at the third sentence in our document:</a:t>
            </a:r>
          </a:p>
          <a:p>
            <a:r>
              <a:rPr lang="en-US" dirty="0"/>
              <a:t>“It was founded by the Romans, who named it </a:t>
            </a:r>
            <a:r>
              <a:rPr lang="en-US" dirty="0" err="1"/>
              <a:t>Londinium</a:t>
            </a:r>
            <a:r>
              <a:rPr lang="en-US" dirty="0"/>
              <a:t>.”</a:t>
            </a:r>
          </a:p>
          <a:p>
            <a:r>
              <a:rPr lang="en-US" dirty="0"/>
              <a:t>If we parse this with our NLP pipeline, we’ll know that “it” was founded by Romans. But it’s a lot more useful to know that “London” was founded by Romans.</a:t>
            </a:r>
          </a:p>
          <a:p>
            <a:r>
              <a:rPr lang="en-US" dirty="0"/>
              <a:t>As a human reading this sentence, you can easily figure out that “</a:t>
            </a:r>
            <a:r>
              <a:rPr lang="en-US" i="1" dirty="0"/>
              <a:t>it”</a:t>
            </a:r>
            <a:r>
              <a:rPr lang="en-US" dirty="0"/>
              <a:t> means “</a:t>
            </a:r>
            <a:r>
              <a:rPr lang="en-US" i="1" dirty="0"/>
              <a:t>London”</a:t>
            </a:r>
            <a:r>
              <a:rPr lang="en-US" dirty="0"/>
              <a:t>. The goal of </a:t>
            </a:r>
            <a:r>
              <a:rPr lang="en-US" dirty="0" err="1"/>
              <a:t>coreference</a:t>
            </a:r>
            <a:r>
              <a:rPr lang="en-US" dirty="0"/>
              <a:t> resolution is to figure out this same mapping by tracking pronouns across sentences. We want to figure out all the words that are referring to the same entity.</a:t>
            </a:r>
          </a:p>
          <a:p>
            <a:r>
              <a:rPr lang="en-US" dirty="0"/>
              <a:t>Results in next page</a:t>
            </a:r>
          </a:p>
        </p:txBody>
      </p:sp>
    </p:spTree>
    <p:extLst>
      <p:ext uri="{BB962C8B-B14F-4D97-AF65-F5344CB8AC3E}">
        <p14:creationId xmlns:p14="http://schemas.microsoft.com/office/powerpoint/2010/main" val="1455687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2" y="3071792"/>
            <a:ext cx="7581901" cy="3953436"/>
          </a:xfrm>
        </p:spPr>
        <p:txBody>
          <a:bodyPr>
            <a:normAutofit/>
          </a:bodyPr>
          <a:lstStyle/>
          <a:p>
            <a:r>
              <a:rPr lang="en-US" dirty="0"/>
              <a:t>With </a:t>
            </a:r>
            <a:r>
              <a:rPr lang="en-US" dirty="0" err="1"/>
              <a:t>coreference</a:t>
            </a:r>
            <a:r>
              <a:rPr lang="en-US" dirty="0"/>
              <a:t> information combined with the parse tree and named entity information, we should be able to extract a lot of information out of this document</a:t>
            </a:r>
          </a:p>
          <a:p>
            <a:r>
              <a:rPr lang="en-US" dirty="0" err="1"/>
              <a:t>Coreference</a:t>
            </a:r>
            <a:r>
              <a:rPr lang="en-US" dirty="0"/>
              <a:t> resolution is one of the most difficult steps in our pipeline to implement. It’s even more difficult than sentence parsing. Recent advances in deep learning have resulted in new approaches that are more accurate, but it isn’t perfect yet.</a:t>
            </a:r>
          </a:p>
        </p:txBody>
      </p:sp>
      <p:pic>
        <p:nvPicPr>
          <p:cNvPr id="5" name="Picture 4"/>
          <p:cNvPicPr>
            <a:picLocks noChangeAspect="1"/>
          </p:cNvPicPr>
          <p:nvPr/>
        </p:nvPicPr>
        <p:blipFill>
          <a:blip r:embed="rId2"/>
          <a:stretch>
            <a:fillRect/>
          </a:stretch>
        </p:blipFill>
        <p:spPr>
          <a:xfrm>
            <a:off x="0" y="-32188"/>
            <a:ext cx="9144000" cy="2966677"/>
          </a:xfrm>
          <a:prstGeom prst="rect">
            <a:avLst/>
          </a:prstGeom>
        </p:spPr>
      </p:pic>
    </p:spTree>
    <p:extLst>
      <p:ext uri="{BB962C8B-B14F-4D97-AF65-F5344CB8AC3E}">
        <p14:creationId xmlns:p14="http://schemas.microsoft.com/office/powerpoint/2010/main" val="83859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79462" y="1781808"/>
            <a:ext cx="7581901" cy="3953436"/>
          </a:xfrm>
        </p:spPr>
        <p:txBody>
          <a:bodyPr>
            <a:noAutofit/>
          </a:bodyPr>
          <a:lstStyle/>
          <a:p>
            <a:r>
              <a:rPr lang="en-US" sz="3200" dirty="0"/>
              <a:t>A lot of information in the world is unstructured </a:t>
            </a:r>
          </a:p>
          <a:p>
            <a:r>
              <a:rPr lang="en-US" sz="3200" dirty="0"/>
              <a:t>Raw text in English or another human language. </a:t>
            </a:r>
          </a:p>
          <a:p>
            <a:r>
              <a:rPr lang="en-US" sz="3200" dirty="0"/>
              <a:t>How can we get a computer to understand unstructured text and extract data from it?</a:t>
            </a:r>
          </a:p>
        </p:txBody>
      </p:sp>
    </p:spTree>
    <p:extLst>
      <p:ext uri="{BB962C8B-B14F-4D97-AF65-F5344CB8AC3E}">
        <p14:creationId xmlns:p14="http://schemas.microsoft.com/office/powerpoint/2010/main" val="1780654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737" y="2206657"/>
            <a:ext cx="7542213" cy="1958975"/>
          </a:xfrm>
        </p:spPr>
        <p:txBody>
          <a:bodyPr/>
          <a:lstStyle/>
          <a:p>
            <a:r>
              <a:rPr lang="en-US" dirty="0"/>
              <a:t>Converting The NLP Pipeline to codes Using Python</a:t>
            </a:r>
          </a:p>
        </p:txBody>
      </p:sp>
    </p:spTree>
    <p:extLst>
      <p:ext uri="{BB962C8B-B14F-4D97-AF65-F5344CB8AC3E}">
        <p14:creationId xmlns:p14="http://schemas.microsoft.com/office/powerpoint/2010/main" val="2235542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p:cNvPicPr>
          <p:nvPr/>
        </p:nvPicPr>
        <p:blipFill>
          <a:blip r:embed="rId2"/>
          <a:stretch>
            <a:fillRect/>
          </a:stretch>
        </p:blipFill>
        <p:spPr>
          <a:xfrm>
            <a:off x="0" y="2717799"/>
            <a:ext cx="9144000" cy="2185416"/>
          </a:xfrm>
          <a:prstGeom prst="rect">
            <a:avLst/>
          </a:prstGeom>
        </p:spPr>
      </p:pic>
    </p:spTree>
    <p:extLst>
      <p:ext uri="{BB962C8B-B14F-4D97-AF65-F5344CB8AC3E}">
        <p14:creationId xmlns:p14="http://schemas.microsoft.com/office/powerpoint/2010/main" val="817741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NPL Pipeline in Python</a:t>
            </a:r>
          </a:p>
        </p:txBody>
      </p:sp>
      <p:sp>
        <p:nvSpPr>
          <p:cNvPr id="3" name="Content Placeholder 2"/>
          <p:cNvSpPr>
            <a:spLocks noGrp="1"/>
          </p:cNvSpPr>
          <p:nvPr>
            <p:ph idx="1"/>
          </p:nvPr>
        </p:nvSpPr>
        <p:spPr>
          <a:xfrm>
            <a:off x="779462" y="1882588"/>
            <a:ext cx="7581901" cy="4562856"/>
          </a:xfrm>
        </p:spPr>
        <p:txBody>
          <a:bodyPr>
            <a:normAutofit fontScale="92500"/>
          </a:bodyPr>
          <a:lstStyle/>
          <a:p>
            <a:r>
              <a:rPr lang="en-US" i="1" dirty="0"/>
              <a:t>Note: Before we continue, it’s worth mentioning that these are the steps in a typical NLP pipeline, </a:t>
            </a:r>
          </a:p>
          <a:p>
            <a:r>
              <a:rPr lang="en-US" i="1" dirty="0"/>
              <a:t>but you will skip steps or re-order steps depending on what you want to do and how your NLP library is implemented. </a:t>
            </a:r>
          </a:p>
          <a:p>
            <a:r>
              <a:rPr lang="en-US" i="1" dirty="0"/>
              <a:t>For example, some libraries like </a:t>
            </a:r>
            <a:r>
              <a:rPr lang="en-US" i="1" dirty="0" err="1"/>
              <a:t>spaCy</a:t>
            </a:r>
            <a:r>
              <a:rPr lang="en-US" i="1" dirty="0"/>
              <a:t> do sentence segmentation much later in the pipeline using the results of the dependency parse.</a:t>
            </a:r>
            <a:endParaRPr lang="en-US" dirty="0"/>
          </a:p>
          <a:p>
            <a:r>
              <a:rPr lang="en-US" dirty="0"/>
              <a:t>So how do we code this pipeline? </a:t>
            </a:r>
          </a:p>
          <a:p>
            <a:pPr lvl="1"/>
            <a:r>
              <a:rPr lang="en-US" dirty="0"/>
              <a:t>Thanks to amazing python libraries like </a:t>
            </a:r>
            <a:r>
              <a:rPr lang="en-US" dirty="0" err="1"/>
              <a:t>spaCy</a:t>
            </a:r>
            <a:r>
              <a:rPr lang="en-US" dirty="0"/>
              <a:t>, it’s already done! The steps are all coded and ready for you to use.</a:t>
            </a:r>
          </a:p>
          <a:p>
            <a:endParaRPr lang="en-US" dirty="0"/>
          </a:p>
        </p:txBody>
      </p:sp>
    </p:spTree>
    <p:extLst>
      <p:ext uri="{BB962C8B-B14F-4D97-AF65-F5344CB8AC3E}">
        <p14:creationId xmlns:p14="http://schemas.microsoft.com/office/powerpoint/2010/main" val="3401393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NPL Pipeline in Python</a:t>
            </a:r>
          </a:p>
        </p:txBody>
      </p:sp>
      <p:sp>
        <p:nvSpPr>
          <p:cNvPr id="3" name="Content Placeholder 2"/>
          <p:cNvSpPr>
            <a:spLocks noGrp="1"/>
          </p:cNvSpPr>
          <p:nvPr>
            <p:ph idx="1"/>
          </p:nvPr>
        </p:nvSpPr>
        <p:spPr/>
        <p:txBody>
          <a:bodyPr>
            <a:normAutofit/>
          </a:bodyPr>
          <a:lstStyle/>
          <a:p>
            <a:pPr marL="0" indent="0">
              <a:buNone/>
            </a:pPr>
            <a:r>
              <a:rPr lang="en-US" dirty="0"/>
              <a:t>	# Install </a:t>
            </a:r>
            <a:r>
              <a:rPr lang="en-US" dirty="0" err="1"/>
              <a:t>spaCy</a:t>
            </a:r>
            <a:r>
              <a:rPr lang="en-US" dirty="0"/>
              <a:t> pip3 </a:t>
            </a:r>
          </a:p>
          <a:p>
            <a:pPr marL="0" indent="0">
              <a:buNone/>
            </a:pPr>
            <a:r>
              <a:rPr lang="en-US" dirty="0"/>
              <a:t>	install -U spacy </a:t>
            </a:r>
          </a:p>
          <a:p>
            <a:pPr marL="0" indent="0">
              <a:buNone/>
            </a:pPr>
            <a:r>
              <a:rPr lang="en-US" dirty="0"/>
              <a:t>	# Download the large English model for </a:t>
            </a:r>
            <a:r>
              <a:rPr lang="en-US" dirty="0" err="1"/>
              <a:t>spaCy</a:t>
            </a:r>
            <a:r>
              <a:rPr lang="en-US" dirty="0"/>
              <a:t> 	</a:t>
            </a:r>
          </a:p>
          <a:p>
            <a:pPr marL="0" indent="0">
              <a:buNone/>
            </a:pPr>
            <a:r>
              <a:rPr lang="en-US" dirty="0"/>
              <a:t>	python3 -m spacy download </a:t>
            </a:r>
            <a:r>
              <a:rPr lang="en-US" dirty="0" err="1"/>
              <a:t>en_core_web_lg</a:t>
            </a:r>
            <a:endParaRPr lang="en-US" dirty="0"/>
          </a:p>
          <a:p>
            <a:pPr marL="0" indent="0">
              <a:buNone/>
            </a:pPr>
            <a:r>
              <a:rPr lang="en-US" dirty="0"/>
              <a:t>	# Install </a:t>
            </a:r>
            <a:r>
              <a:rPr lang="en-US" dirty="0" err="1"/>
              <a:t>textacy</a:t>
            </a:r>
            <a:r>
              <a:rPr lang="en-US" dirty="0"/>
              <a:t> which will also be useful </a:t>
            </a:r>
          </a:p>
          <a:p>
            <a:pPr marL="0" indent="0">
              <a:buNone/>
            </a:pPr>
            <a:r>
              <a:rPr lang="en-US" dirty="0"/>
              <a:t>	pip3 install -U </a:t>
            </a:r>
            <a:r>
              <a:rPr lang="en-US" dirty="0" err="1"/>
              <a:t>textacy</a:t>
            </a:r>
            <a:endParaRPr lang="en-US" dirty="0"/>
          </a:p>
        </p:txBody>
      </p:sp>
    </p:spTree>
    <p:extLst>
      <p:ext uri="{BB962C8B-B14F-4D97-AF65-F5344CB8AC3E}">
        <p14:creationId xmlns:p14="http://schemas.microsoft.com/office/powerpoint/2010/main" val="321197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code</a:t>
            </a:r>
          </a:p>
        </p:txBody>
      </p:sp>
      <p:sp>
        <p:nvSpPr>
          <p:cNvPr id="3" name="Content Placeholder 2"/>
          <p:cNvSpPr>
            <a:spLocks noGrp="1"/>
          </p:cNvSpPr>
          <p:nvPr>
            <p:ph idx="1"/>
          </p:nvPr>
        </p:nvSpPr>
        <p:spPr>
          <a:xfrm>
            <a:off x="33616" y="1378688"/>
            <a:ext cx="9052560" cy="5477256"/>
          </a:xfrm>
        </p:spPr>
        <p:txBody>
          <a:bodyPr>
            <a:normAutofit fontScale="77500" lnSpcReduction="20000"/>
          </a:bodyPr>
          <a:lstStyle/>
          <a:p>
            <a:pPr marL="0" indent="0">
              <a:lnSpc>
                <a:spcPct val="140000"/>
              </a:lnSpc>
              <a:spcBef>
                <a:spcPts val="200"/>
              </a:spcBef>
              <a:buNone/>
            </a:pPr>
            <a:r>
              <a:rPr lang="en-US" dirty="0"/>
              <a:t>import spacy </a:t>
            </a:r>
          </a:p>
          <a:p>
            <a:pPr marL="0" indent="0">
              <a:lnSpc>
                <a:spcPct val="140000"/>
              </a:lnSpc>
              <a:spcBef>
                <a:spcPts val="200"/>
              </a:spcBef>
              <a:buNone/>
            </a:pPr>
            <a:r>
              <a:rPr lang="en-US" dirty="0"/>
              <a:t># Load the large English NLP model </a:t>
            </a:r>
          </a:p>
          <a:p>
            <a:pPr marL="0" indent="0">
              <a:lnSpc>
                <a:spcPct val="140000"/>
              </a:lnSpc>
              <a:spcBef>
                <a:spcPts val="200"/>
              </a:spcBef>
              <a:buNone/>
            </a:pPr>
            <a:r>
              <a:rPr lang="en-US" dirty="0" err="1"/>
              <a:t>nlp</a:t>
            </a:r>
            <a:r>
              <a:rPr lang="en-US" dirty="0"/>
              <a:t> = </a:t>
            </a:r>
            <a:r>
              <a:rPr lang="en-US" dirty="0" err="1"/>
              <a:t>spacy.load</a:t>
            </a:r>
            <a:r>
              <a:rPr lang="en-US" dirty="0"/>
              <a:t>('</a:t>
            </a:r>
            <a:r>
              <a:rPr lang="en-US" dirty="0" err="1"/>
              <a:t>en_core_web_lg</a:t>
            </a:r>
            <a:r>
              <a:rPr lang="en-US" dirty="0"/>
              <a:t>') </a:t>
            </a:r>
          </a:p>
          <a:p>
            <a:pPr marL="0" indent="0">
              <a:lnSpc>
                <a:spcPct val="140000"/>
              </a:lnSpc>
              <a:spcBef>
                <a:spcPts val="200"/>
              </a:spcBef>
              <a:buNone/>
            </a:pPr>
            <a:r>
              <a:rPr lang="en-US" dirty="0"/>
              <a:t># The text we want to examine </a:t>
            </a:r>
          </a:p>
          <a:p>
            <a:pPr marL="0" indent="0">
              <a:lnSpc>
                <a:spcPct val="140000"/>
              </a:lnSpc>
              <a:spcBef>
                <a:spcPts val="200"/>
              </a:spcBef>
              <a:buNone/>
            </a:pPr>
            <a:r>
              <a:rPr lang="en-US" dirty="0"/>
              <a:t>text = """London is the capital and most populous city of England and the United Kingdom. Standing on the River Thames in the south east of the island of Great Britain, London has been a major settlement for two millennia. It was founded by the Romans, who named it </a:t>
            </a:r>
            <a:r>
              <a:rPr lang="en-US" dirty="0" err="1"/>
              <a:t>Londinium</a:t>
            </a:r>
            <a:r>
              <a:rPr lang="en-US" dirty="0"/>
              <a:t>. """ </a:t>
            </a:r>
          </a:p>
          <a:p>
            <a:pPr marL="0" indent="0">
              <a:lnSpc>
                <a:spcPct val="140000"/>
              </a:lnSpc>
              <a:spcBef>
                <a:spcPts val="200"/>
              </a:spcBef>
              <a:buNone/>
            </a:pPr>
            <a:r>
              <a:rPr lang="en-US" dirty="0"/>
              <a:t># Parse the text with </a:t>
            </a:r>
            <a:r>
              <a:rPr lang="en-US" dirty="0" err="1"/>
              <a:t>spaCy</a:t>
            </a:r>
            <a:r>
              <a:rPr lang="en-US" dirty="0"/>
              <a:t>. This runs the entire pipeline. </a:t>
            </a:r>
          </a:p>
          <a:p>
            <a:pPr marL="0" indent="0">
              <a:lnSpc>
                <a:spcPct val="140000"/>
              </a:lnSpc>
              <a:spcBef>
                <a:spcPts val="200"/>
              </a:spcBef>
              <a:buNone/>
            </a:pPr>
            <a:r>
              <a:rPr lang="en-US" dirty="0"/>
              <a:t>doc = </a:t>
            </a:r>
            <a:r>
              <a:rPr lang="en-US" dirty="0" err="1"/>
              <a:t>nlp</a:t>
            </a:r>
            <a:r>
              <a:rPr lang="en-US" dirty="0"/>
              <a:t>(text) </a:t>
            </a:r>
          </a:p>
          <a:p>
            <a:pPr marL="0" indent="0">
              <a:lnSpc>
                <a:spcPct val="140000"/>
              </a:lnSpc>
              <a:spcBef>
                <a:spcPts val="200"/>
              </a:spcBef>
              <a:buNone/>
            </a:pPr>
            <a:r>
              <a:rPr lang="en-US" dirty="0"/>
              <a:t># 'doc' now contains a parsed version of text. We can use it to do anything we want! </a:t>
            </a:r>
          </a:p>
          <a:p>
            <a:pPr marL="0" indent="0">
              <a:lnSpc>
                <a:spcPct val="140000"/>
              </a:lnSpc>
              <a:spcBef>
                <a:spcPts val="200"/>
              </a:spcBef>
              <a:buNone/>
            </a:pPr>
            <a:r>
              <a:rPr lang="en-US" dirty="0"/>
              <a:t># For example, this will print out all the named entities that were detected: </a:t>
            </a:r>
          </a:p>
          <a:p>
            <a:pPr marL="0" indent="0">
              <a:lnSpc>
                <a:spcPct val="140000"/>
              </a:lnSpc>
              <a:spcBef>
                <a:spcPts val="200"/>
              </a:spcBef>
              <a:buNone/>
            </a:pPr>
            <a:r>
              <a:rPr lang="en-US" dirty="0"/>
              <a:t>for entity in </a:t>
            </a:r>
            <a:r>
              <a:rPr lang="en-US" dirty="0" err="1"/>
              <a:t>doc.ents</a:t>
            </a:r>
            <a:r>
              <a:rPr lang="en-US" dirty="0"/>
              <a:t>: </a:t>
            </a:r>
          </a:p>
          <a:p>
            <a:pPr marL="0" indent="0">
              <a:lnSpc>
                <a:spcPct val="140000"/>
              </a:lnSpc>
              <a:spcBef>
                <a:spcPts val="200"/>
              </a:spcBef>
              <a:buNone/>
            </a:pPr>
            <a:r>
              <a:rPr lang="en-US" dirty="0"/>
              <a:t>	print(f"{</a:t>
            </a:r>
            <a:r>
              <a:rPr lang="en-US" dirty="0" err="1"/>
              <a:t>entity.text</a:t>
            </a:r>
            <a:r>
              <a:rPr lang="en-US" dirty="0"/>
              <a:t>} ({</a:t>
            </a:r>
            <a:r>
              <a:rPr lang="en-US" dirty="0" err="1"/>
              <a:t>entity.label</a:t>
            </a:r>
            <a:r>
              <a:rPr lang="en-US" dirty="0"/>
              <a:t>_})")</a:t>
            </a:r>
          </a:p>
        </p:txBody>
      </p:sp>
    </p:spTree>
    <p:extLst>
      <p:ext uri="{BB962C8B-B14F-4D97-AF65-F5344CB8AC3E}">
        <p14:creationId xmlns:p14="http://schemas.microsoft.com/office/powerpoint/2010/main" val="599746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a:xfrm>
            <a:off x="779462" y="1882588"/>
            <a:ext cx="7581901" cy="4562856"/>
          </a:xfrm>
        </p:spPr>
        <p:txBody>
          <a:bodyPr>
            <a:normAutofit lnSpcReduction="10000"/>
          </a:bodyPr>
          <a:lstStyle/>
          <a:p>
            <a:pPr marL="1089025" lvl="3" indent="0">
              <a:buNone/>
            </a:pPr>
            <a:r>
              <a:rPr lang="en-US" dirty="0"/>
              <a:t>London (GPE)</a:t>
            </a:r>
            <a:br>
              <a:rPr lang="en-US" dirty="0"/>
            </a:br>
            <a:r>
              <a:rPr lang="en-US" dirty="0"/>
              <a:t>England (GPE)</a:t>
            </a:r>
            <a:br>
              <a:rPr lang="en-US" dirty="0"/>
            </a:br>
            <a:r>
              <a:rPr lang="en-US" dirty="0"/>
              <a:t>the United Kingdom (GPE)</a:t>
            </a:r>
            <a:br>
              <a:rPr lang="en-US" dirty="0"/>
            </a:br>
            <a:r>
              <a:rPr lang="en-US" dirty="0"/>
              <a:t>the River Thames (FAC)</a:t>
            </a:r>
            <a:br>
              <a:rPr lang="en-US" dirty="0"/>
            </a:br>
            <a:r>
              <a:rPr lang="en-US" dirty="0"/>
              <a:t>Great Britain (GPE)</a:t>
            </a:r>
            <a:br>
              <a:rPr lang="en-US" dirty="0"/>
            </a:br>
            <a:r>
              <a:rPr lang="en-US" dirty="0"/>
              <a:t>London (GPE)</a:t>
            </a:r>
            <a:br>
              <a:rPr lang="en-US" dirty="0"/>
            </a:br>
            <a:r>
              <a:rPr lang="en-US" dirty="0"/>
              <a:t>two millennia (DATE)</a:t>
            </a:r>
            <a:br>
              <a:rPr lang="en-US" dirty="0"/>
            </a:br>
            <a:r>
              <a:rPr lang="en-US" dirty="0"/>
              <a:t>Romans (NORP)</a:t>
            </a:r>
            <a:br>
              <a:rPr lang="en-US" dirty="0"/>
            </a:br>
            <a:r>
              <a:rPr lang="en-US" dirty="0" err="1"/>
              <a:t>Londinium</a:t>
            </a:r>
            <a:r>
              <a:rPr lang="en-US" dirty="0"/>
              <a:t> (PERSON)</a:t>
            </a:r>
          </a:p>
          <a:p>
            <a:r>
              <a:rPr lang="en-US" dirty="0"/>
              <a:t>Notice that it makes a mistake on “</a:t>
            </a:r>
            <a:r>
              <a:rPr lang="en-US" dirty="0" err="1"/>
              <a:t>Londinium</a:t>
            </a:r>
            <a:r>
              <a:rPr lang="en-US" dirty="0"/>
              <a:t>” and thinks it is the name of a person instead of a place. </a:t>
            </a:r>
          </a:p>
          <a:p>
            <a:r>
              <a:rPr lang="en-US" dirty="0"/>
              <a:t>This is probably because there was nothing in the training data set similar to that and it made a best guess. </a:t>
            </a:r>
          </a:p>
          <a:p>
            <a:endParaRPr lang="en-US" dirty="0"/>
          </a:p>
        </p:txBody>
      </p:sp>
    </p:spTree>
    <p:extLst>
      <p:ext uri="{BB962C8B-B14F-4D97-AF65-F5344CB8AC3E}">
        <p14:creationId xmlns:p14="http://schemas.microsoft.com/office/powerpoint/2010/main" val="2643929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t>
            </a:r>
            <a:r>
              <a:rPr lang="en-US" dirty="0" err="1"/>
              <a:t>SpaCy</a:t>
            </a:r>
            <a:r>
              <a:rPr lang="en-US" dirty="0"/>
              <a:t> </a:t>
            </a:r>
          </a:p>
        </p:txBody>
      </p:sp>
      <p:sp>
        <p:nvSpPr>
          <p:cNvPr id="3" name="Content Placeholder 2"/>
          <p:cNvSpPr>
            <a:spLocks noGrp="1"/>
          </p:cNvSpPr>
          <p:nvPr>
            <p:ph idx="1"/>
          </p:nvPr>
        </p:nvSpPr>
        <p:spPr>
          <a:xfrm>
            <a:off x="779462" y="1882588"/>
            <a:ext cx="7581901" cy="4562856"/>
          </a:xfrm>
        </p:spPr>
        <p:txBody>
          <a:bodyPr>
            <a:normAutofit/>
          </a:bodyPr>
          <a:lstStyle/>
          <a:p>
            <a:r>
              <a:rPr lang="en-US" dirty="0"/>
              <a:t>Let’s take the idea of detecting entities and twist it around to build a data scrubber</a:t>
            </a:r>
          </a:p>
          <a:p>
            <a:r>
              <a:rPr lang="en-US" dirty="0"/>
              <a:t>Let’s say you’ve discovered that you have thousands of documents with personally identifiable information in them like people’s names. </a:t>
            </a:r>
          </a:p>
          <a:p>
            <a:r>
              <a:rPr lang="en-US" dirty="0"/>
              <a:t>You’ve been given the task of removing any and all names from your documents.</a:t>
            </a:r>
          </a:p>
          <a:p>
            <a:r>
              <a:rPr lang="en-US" dirty="0"/>
              <a:t>Going through thousands of documents and trying to redact all the names by hand could take years. </a:t>
            </a:r>
          </a:p>
          <a:p>
            <a:endParaRPr lang="en-US" dirty="0"/>
          </a:p>
        </p:txBody>
      </p:sp>
    </p:spTree>
    <p:extLst>
      <p:ext uri="{BB962C8B-B14F-4D97-AF65-F5344CB8AC3E}">
        <p14:creationId xmlns:p14="http://schemas.microsoft.com/office/powerpoint/2010/main" val="363968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19-10-22 at 23.49.52.png"/>
          <p:cNvPicPr>
            <a:picLocks noChangeAspect="1"/>
          </p:cNvPicPr>
          <p:nvPr/>
        </p:nvPicPr>
        <p:blipFill rotWithShape="1">
          <a:blip r:embed="rId2">
            <a:extLst>
              <a:ext uri="{28A0092B-C50C-407E-A947-70E740481C1C}">
                <a14:useLocalDpi xmlns:a14="http://schemas.microsoft.com/office/drawing/2010/main" val="0"/>
              </a:ext>
            </a:extLst>
          </a:blip>
          <a:srcRect l="23809" t="22799" r="23725" b="7370"/>
          <a:stretch/>
        </p:blipFill>
        <p:spPr>
          <a:xfrm>
            <a:off x="463625" y="43314"/>
            <a:ext cx="8143678" cy="6774373"/>
          </a:xfrm>
          <a:prstGeom prst="rect">
            <a:avLst/>
          </a:prstGeom>
        </p:spPr>
      </p:pic>
    </p:spTree>
    <p:extLst>
      <p:ext uri="{BB962C8B-B14F-4D97-AF65-F5344CB8AC3E}">
        <p14:creationId xmlns:p14="http://schemas.microsoft.com/office/powerpoint/2010/main" val="338100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Autofit/>
          </a:bodyPr>
          <a:lstStyle/>
          <a:p>
            <a:pPr marL="0" indent="0">
              <a:buNone/>
            </a:pPr>
            <a:r>
              <a:rPr lang="en-US" sz="3600" dirty="0"/>
              <a:t>In 1950, [REDACTED] published his famous article "Computing Machinery and Intelligence". In 1957, [REDACTED] </a:t>
            </a:r>
            <a:br>
              <a:rPr lang="en-US" sz="3600" dirty="0"/>
            </a:br>
            <a:r>
              <a:rPr lang="en-US" sz="3600" dirty="0"/>
              <a:t>Syntactic Structures revolutionized Linguistics with 'universal grammar', a rule based system of syntactic structures.</a:t>
            </a:r>
          </a:p>
        </p:txBody>
      </p:sp>
    </p:spTree>
    <p:extLst>
      <p:ext uri="{BB962C8B-B14F-4D97-AF65-F5344CB8AC3E}">
        <p14:creationId xmlns:p14="http://schemas.microsoft.com/office/powerpoint/2010/main" val="3355044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 Extraction</a:t>
            </a:r>
          </a:p>
        </p:txBody>
      </p:sp>
      <p:sp>
        <p:nvSpPr>
          <p:cNvPr id="3" name="Content Placeholder 2"/>
          <p:cNvSpPr>
            <a:spLocks noGrp="1"/>
          </p:cNvSpPr>
          <p:nvPr>
            <p:ph idx="1"/>
          </p:nvPr>
        </p:nvSpPr>
        <p:spPr>
          <a:xfrm>
            <a:off x="779462" y="1882588"/>
            <a:ext cx="7581901" cy="4562856"/>
          </a:xfrm>
        </p:spPr>
        <p:txBody>
          <a:bodyPr>
            <a:normAutofit fontScale="92500" lnSpcReduction="10000"/>
          </a:bodyPr>
          <a:lstStyle/>
          <a:p>
            <a:r>
              <a:rPr lang="en-US" dirty="0" err="1"/>
              <a:t>spaCy</a:t>
            </a:r>
            <a:r>
              <a:rPr lang="en-US" dirty="0"/>
              <a:t> is a really powerful and amazing library. </a:t>
            </a:r>
          </a:p>
          <a:p>
            <a:r>
              <a:rPr lang="en-US" dirty="0"/>
              <a:t>But you can also use the parsed output from </a:t>
            </a:r>
            <a:r>
              <a:rPr lang="en-US" dirty="0" err="1"/>
              <a:t>spaCy</a:t>
            </a:r>
            <a:r>
              <a:rPr lang="en-US" dirty="0"/>
              <a:t> as the input to more complex data extraction algorithms.</a:t>
            </a:r>
          </a:p>
          <a:p>
            <a:r>
              <a:rPr lang="en-US" dirty="0"/>
              <a:t>There’s a python library called textacy that implements several common data extraction algorithms on top of </a:t>
            </a:r>
            <a:r>
              <a:rPr lang="en-US" dirty="0" err="1"/>
              <a:t>spaCy</a:t>
            </a:r>
            <a:r>
              <a:rPr lang="en-US" dirty="0"/>
              <a:t>.</a:t>
            </a:r>
          </a:p>
          <a:p>
            <a:r>
              <a:rPr lang="en-US" dirty="0"/>
              <a:t> One of the algorithms it implements is called Semi-structured Statement Extraction. We can use it to search the parse tree for simple statements where the subject is “London” and the verb is a form of “be”</a:t>
            </a:r>
          </a:p>
          <a:p>
            <a:r>
              <a:rPr lang="en-US" dirty="0"/>
              <a:t>That should help us find facts about London.</a:t>
            </a:r>
          </a:p>
          <a:p>
            <a:endParaRPr lang="en-US" dirty="0"/>
          </a:p>
        </p:txBody>
      </p:sp>
    </p:spTree>
    <p:extLst>
      <p:ext uri="{BB962C8B-B14F-4D97-AF65-F5344CB8AC3E}">
        <p14:creationId xmlns:p14="http://schemas.microsoft.com/office/powerpoint/2010/main" val="135316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LP.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8200"/>
            <a:ext cx="9144000" cy="2624328"/>
          </a:xfrm>
          <a:prstGeom prst="rect">
            <a:avLst/>
          </a:prstGeom>
        </p:spPr>
      </p:pic>
    </p:spTree>
    <p:extLst>
      <p:ext uri="{BB962C8B-B14F-4D97-AF65-F5344CB8AC3E}">
        <p14:creationId xmlns:p14="http://schemas.microsoft.com/office/powerpoint/2010/main" val="51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19-10-22 at 23.58.10.png"/>
          <p:cNvPicPr>
            <a:picLocks noChangeAspect="1"/>
          </p:cNvPicPr>
          <p:nvPr/>
        </p:nvPicPr>
        <p:blipFill rotWithShape="1">
          <a:blip r:embed="rId2">
            <a:extLst>
              <a:ext uri="{28A0092B-C50C-407E-A947-70E740481C1C}">
                <a14:useLocalDpi xmlns:a14="http://schemas.microsoft.com/office/drawing/2010/main" val="0"/>
              </a:ext>
            </a:extLst>
          </a:blip>
          <a:srcRect l="23147" t="24562" r="23285" b="6312"/>
          <a:stretch/>
        </p:blipFill>
        <p:spPr>
          <a:xfrm>
            <a:off x="301142" y="0"/>
            <a:ext cx="8503298" cy="6858000"/>
          </a:xfrm>
          <a:prstGeom prst="rect">
            <a:avLst/>
          </a:prstGeom>
        </p:spPr>
      </p:pic>
    </p:spTree>
    <p:extLst>
      <p:ext uri="{BB962C8B-B14F-4D97-AF65-F5344CB8AC3E}">
        <p14:creationId xmlns:p14="http://schemas.microsoft.com/office/powerpoint/2010/main" val="190303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a:xfrm>
            <a:off x="779462" y="1882588"/>
            <a:ext cx="7581901" cy="4562856"/>
          </a:xfrm>
        </p:spPr>
        <p:txBody>
          <a:bodyPr>
            <a:noAutofit/>
          </a:bodyPr>
          <a:lstStyle/>
          <a:p>
            <a:pPr marL="0" indent="0">
              <a:buNone/>
            </a:pPr>
            <a:r>
              <a:rPr lang="en-US" sz="2800" dirty="0"/>
              <a:t>	Here are the things I know about London: - the 	capital and most populous city of England and 	the United Kingdom.</a:t>
            </a:r>
            <a:br>
              <a:rPr lang="en-US" sz="2800" dirty="0"/>
            </a:br>
            <a:r>
              <a:rPr lang="en-US" sz="2800" dirty="0"/>
              <a:t>	- a major settlement for two millennia.</a:t>
            </a:r>
          </a:p>
          <a:p>
            <a:r>
              <a:rPr lang="en-US" sz="2800" dirty="0"/>
              <a:t>Not too impressive. </a:t>
            </a:r>
          </a:p>
          <a:p>
            <a:r>
              <a:rPr lang="en-US" sz="2800" dirty="0"/>
              <a:t>Try it with larger documents instead of just three sentences, you’ll get a more impressive result</a:t>
            </a:r>
          </a:p>
        </p:txBody>
      </p:sp>
    </p:spTree>
    <p:extLst>
      <p:ext uri="{BB962C8B-B14F-4D97-AF65-F5344CB8AC3E}">
        <p14:creationId xmlns:p14="http://schemas.microsoft.com/office/powerpoint/2010/main" val="17959272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24832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NLP?</a:t>
            </a:r>
          </a:p>
        </p:txBody>
      </p:sp>
      <p:sp>
        <p:nvSpPr>
          <p:cNvPr id="3" name="Content Placeholder 2"/>
          <p:cNvSpPr>
            <a:spLocks noGrp="1"/>
          </p:cNvSpPr>
          <p:nvPr>
            <p:ph idx="1"/>
          </p:nvPr>
        </p:nvSpPr>
        <p:spPr/>
        <p:txBody>
          <a:bodyPr>
            <a:noAutofit/>
          </a:bodyPr>
          <a:lstStyle/>
          <a:p>
            <a:r>
              <a:rPr lang="en-US" sz="2800" dirty="0"/>
              <a:t>Natural Language Processing</a:t>
            </a:r>
          </a:p>
          <a:p>
            <a:r>
              <a:rPr lang="en-US" sz="2800" dirty="0"/>
              <a:t> Sub-field of AI</a:t>
            </a:r>
          </a:p>
          <a:p>
            <a:r>
              <a:rPr lang="en-US" sz="2800" dirty="0"/>
              <a:t>Focused on enabling computers to understand and process human languages</a:t>
            </a:r>
          </a:p>
          <a:p>
            <a:r>
              <a:rPr lang="en-US" sz="2800" dirty="0"/>
              <a:t>We will discuss how NLP works and learn how to write programs using Python that can extract information out of raw text and unstructured data</a:t>
            </a:r>
          </a:p>
        </p:txBody>
      </p:sp>
    </p:spTree>
    <p:extLst>
      <p:ext uri="{BB962C8B-B14F-4D97-AF65-F5344CB8AC3E}">
        <p14:creationId xmlns:p14="http://schemas.microsoft.com/office/powerpoint/2010/main" val="420094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7" y="107577"/>
            <a:ext cx="7993371" cy="1653988"/>
          </a:xfrm>
        </p:spPr>
        <p:txBody>
          <a:bodyPr/>
          <a:lstStyle/>
          <a:p>
            <a:r>
              <a:rPr lang="en-US" dirty="0"/>
              <a:t>Possible for computers to grab human-language?</a:t>
            </a:r>
          </a:p>
        </p:txBody>
      </p:sp>
      <p:sp>
        <p:nvSpPr>
          <p:cNvPr id="3" name="Content Placeholder 2"/>
          <p:cNvSpPr>
            <a:spLocks noGrp="1"/>
          </p:cNvSpPr>
          <p:nvPr>
            <p:ph idx="1"/>
          </p:nvPr>
        </p:nvSpPr>
        <p:spPr/>
        <p:txBody>
          <a:bodyPr>
            <a:noAutofit/>
          </a:bodyPr>
          <a:lstStyle/>
          <a:p>
            <a:r>
              <a:rPr lang="en-US" sz="3200" dirty="0"/>
              <a:t>Yes, but not like humans</a:t>
            </a:r>
          </a:p>
          <a:p>
            <a:r>
              <a:rPr lang="en-US" sz="3200" dirty="0"/>
              <a:t>Experts have been trying to write programs that understand languages like English. Why?</a:t>
            </a:r>
          </a:p>
          <a:p>
            <a:pPr lvl="1"/>
            <a:r>
              <a:rPr lang="en-US" sz="2800" dirty="0"/>
              <a:t>Humans have been writing things down for thousands of years and it would be really helpful if a computer could read and understand all that data.</a:t>
            </a:r>
          </a:p>
        </p:txBody>
      </p:sp>
    </p:spTree>
    <p:extLst>
      <p:ext uri="{BB962C8B-B14F-4D97-AF65-F5344CB8AC3E}">
        <p14:creationId xmlns:p14="http://schemas.microsoft.com/office/powerpoint/2010/main" val="103052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7" y="107577"/>
            <a:ext cx="7993371" cy="1653988"/>
          </a:xfrm>
        </p:spPr>
        <p:txBody>
          <a:bodyPr/>
          <a:lstStyle/>
          <a:p>
            <a:r>
              <a:rPr lang="en-US" dirty="0"/>
              <a:t>Possible for computers to grab human-language?</a:t>
            </a:r>
          </a:p>
        </p:txBody>
      </p:sp>
      <p:sp>
        <p:nvSpPr>
          <p:cNvPr id="3" name="Content Placeholder 2"/>
          <p:cNvSpPr>
            <a:spLocks noGrp="1"/>
          </p:cNvSpPr>
          <p:nvPr>
            <p:ph idx="1"/>
          </p:nvPr>
        </p:nvSpPr>
        <p:spPr/>
        <p:txBody>
          <a:bodyPr>
            <a:noAutofit/>
          </a:bodyPr>
          <a:lstStyle/>
          <a:p>
            <a:r>
              <a:rPr lang="en-US" sz="3200" dirty="0"/>
              <a:t>Computers can’t yet truly understand English in the way that humans do</a:t>
            </a:r>
          </a:p>
          <a:p>
            <a:r>
              <a:rPr lang="en-US" sz="3200" dirty="0"/>
              <a:t>But they can already do a lot! </a:t>
            </a:r>
          </a:p>
          <a:p>
            <a:r>
              <a:rPr lang="en-US" sz="3200" dirty="0"/>
              <a:t>NLP already seems like magic. You might be able to save a lot of time by applying NLP techniques to your own projects.</a:t>
            </a:r>
          </a:p>
        </p:txBody>
      </p:sp>
    </p:spTree>
    <p:extLst>
      <p:ext uri="{BB962C8B-B14F-4D97-AF65-F5344CB8AC3E}">
        <p14:creationId xmlns:p14="http://schemas.microsoft.com/office/powerpoint/2010/main" val="30868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7" y="107577"/>
            <a:ext cx="7993371" cy="1653988"/>
          </a:xfrm>
        </p:spPr>
        <p:txBody>
          <a:bodyPr/>
          <a:lstStyle/>
          <a:p>
            <a:r>
              <a:rPr lang="en-US" dirty="0"/>
              <a:t>Possible for computers to grab human-language?</a:t>
            </a:r>
          </a:p>
        </p:txBody>
      </p:sp>
      <p:sp>
        <p:nvSpPr>
          <p:cNvPr id="3" name="Content Placeholder 2"/>
          <p:cNvSpPr>
            <a:spLocks noGrp="1"/>
          </p:cNvSpPr>
          <p:nvPr>
            <p:ph idx="1"/>
          </p:nvPr>
        </p:nvSpPr>
        <p:spPr/>
        <p:txBody>
          <a:bodyPr>
            <a:noAutofit/>
          </a:bodyPr>
          <a:lstStyle/>
          <a:p>
            <a:r>
              <a:rPr lang="en-US" sz="3200" dirty="0"/>
              <a:t>NLP are easily accessible through open source Python libraries like</a:t>
            </a:r>
          </a:p>
          <a:p>
            <a:pPr lvl="1"/>
            <a:r>
              <a:rPr lang="en-US" sz="3000" dirty="0" err="1"/>
              <a:t>spaCy</a:t>
            </a:r>
            <a:r>
              <a:rPr lang="en-US" sz="3000" dirty="0"/>
              <a:t>,</a:t>
            </a:r>
          </a:p>
          <a:p>
            <a:pPr lvl="1"/>
            <a:r>
              <a:rPr lang="en-US" sz="3000" dirty="0" err="1"/>
              <a:t>textacy</a:t>
            </a:r>
            <a:r>
              <a:rPr lang="en-US" sz="3000" dirty="0"/>
              <a:t>, </a:t>
            </a:r>
          </a:p>
          <a:p>
            <a:pPr lvl="1"/>
            <a:r>
              <a:rPr lang="en-US" sz="3000" dirty="0" err="1"/>
              <a:t>neuralcoref</a:t>
            </a:r>
            <a:r>
              <a:rPr lang="en-US" sz="3000" dirty="0"/>
              <a:t> and more</a:t>
            </a:r>
          </a:p>
          <a:p>
            <a:r>
              <a:rPr lang="en-US" sz="3200" dirty="0"/>
              <a:t>What you can do with just a few lines of python is amazing.</a:t>
            </a:r>
          </a:p>
        </p:txBody>
      </p:sp>
    </p:spTree>
    <p:extLst>
      <p:ext uri="{BB962C8B-B14F-4D97-AF65-F5344CB8AC3E}">
        <p14:creationId xmlns:p14="http://schemas.microsoft.com/office/powerpoint/2010/main" val="873460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font script="Hans" typeface="宋体"/>
        <a:font script="Hant" typeface="新細明體"/>
      </a:majorFont>
      <a:minorFont>
        <a:latin typeface="Candara"/>
        <a:ea typeface=""/>
        <a:cs typeface=""/>
        <a:font script="Jpan" typeface="ＭＳ Ｐゴシック"/>
        <a:font script="Hans" typeface="宋体"/>
        <a:font script="Hant" typeface="新細明體"/>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Orbit.thmx</Template>
  <TotalTime>1403</TotalTime>
  <Words>3214</Words>
  <Application>Microsoft Macintosh PowerPoint</Application>
  <PresentationFormat>On-screen Show (4:3)</PresentationFormat>
  <Paragraphs>213</Paragraphs>
  <Slides>52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52</vt:i4>
      </vt:variant>
    </vt:vector>
  </HeadingPairs>
  <TitlesOfParts>
    <vt:vector size="54" baseType="lpstr">
      <vt:lpstr>Candara</vt:lpstr>
      <vt:lpstr>Orbit</vt:lpstr>
      <vt:lpstr>Artificial Intelligence</vt:lpstr>
      <vt:lpstr>Natural Language Processing</vt:lpstr>
      <vt:lpstr>Introduction</vt:lpstr>
      <vt:lpstr>Introduction</vt:lpstr>
      <vt:lpstr>PowerPoint Presentation</vt:lpstr>
      <vt:lpstr>What is NLP?</vt:lpstr>
      <vt:lpstr>Possible for computers to grab human-language?</vt:lpstr>
      <vt:lpstr>Possible for computers to grab human-language?</vt:lpstr>
      <vt:lpstr>Possible for computers to grab human-language?</vt:lpstr>
      <vt:lpstr>Challenge: Getting meaning from text</vt:lpstr>
      <vt:lpstr>Machine Learning approach</vt:lpstr>
      <vt:lpstr>Let’s build an NLP pipeline</vt:lpstr>
      <vt:lpstr>Step 1: Segment Sentences</vt:lpstr>
      <vt:lpstr>Step 1: Segment Sentences</vt:lpstr>
      <vt:lpstr>Step 2: Tokenization of words</vt:lpstr>
      <vt:lpstr>Step 3: Predict Part of Speech per Token</vt:lpstr>
      <vt:lpstr>Some English</vt:lpstr>
      <vt:lpstr>Step 3: Predict Part of Speech per Token</vt:lpstr>
      <vt:lpstr>Post Process Results</vt:lpstr>
      <vt:lpstr>Step 4: Text Lemmatization</vt:lpstr>
      <vt:lpstr>Step 4: Text Lemmatization</vt:lpstr>
      <vt:lpstr>PowerPoint Presentation</vt:lpstr>
      <vt:lpstr>Dealing with Stop Words</vt:lpstr>
      <vt:lpstr>Dealing with Stop Words</vt:lpstr>
      <vt:lpstr>Dealing with Stop Words</vt:lpstr>
      <vt:lpstr>Step 5: Dependency Parsing</vt:lpstr>
      <vt:lpstr>PowerPoint Presentation</vt:lpstr>
      <vt:lpstr>PowerPoint Presentation</vt:lpstr>
      <vt:lpstr>PowerPoint Presentation</vt:lpstr>
      <vt:lpstr>PowerPoint Presentation</vt:lpstr>
      <vt:lpstr>PowerPoint Presentation</vt:lpstr>
      <vt:lpstr>Just before the next step: lets have a step 6b</vt:lpstr>
      <vt:lpstr>PowerPoint Presentation</vt:lpstr>
      <vt:lpstr>Step 7: Named Entity Recognition</vt:lpstr>
      <vt:lpstr>Step 7: Named Entity Recognition</vt:lpstr>
      <vt:lpstr>Step 7: Named Entity Recognition</vt:lpstr>
      <vt:lpstr>Step 8: Coreference Resolution</vt:lpstr>
      <vt:lpstr>Step 8: Coreference Resolution</vt:lpstr>
      <vt:lpstr>PowerPoint Presentation</vt:lpstr>
      <vt:lpstr>Converting The NLP Pipeline to codes Using Python</vt:lpstr>
      <vt:lpstr>PowerPoint Presentation</vt:lpstr>
      <vt:lpstr>NPL Pipeline in Python</vt:lpstr>
      <vt:lpstr>NPL Pipeline in Python</vt:lpstr>
      <vt:lpstr>Lets code</vt:lpstr>
      <vt:lpstr>Output</vt:lpstr>
      <vt:lpstr>More SpaCy </vt:lpstr>
      <vt:lpstr>PowerPoint Presentation</vt:lpstr>
      <vt:lpstr>Output</vt:lpstr>
      <vt:lpstr>Fact Extraction</vt:lpstr>
      <vt:lpstr>PowerPoint Presentation</vt:lpstr>
      <vt:lpstr>Output</vt:lpstr>
      <vt:lpstr>PowerPoint Presentation</vt:lpstr>
    </vt:vector>
  </TitlesOfParts>
  <Company>REM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Oluwasegun Adelaiye</dc:creator>
  <cp:lastModifiedBy>Microsoft Office User</cp:lastModifiedBy>
  <cp:revision>46</cp:revision>
  <dcterms:created xsi:type="dcterms:W3CDTF">2019-09-25T03:47:48Z</dcterms:created>
  <dcterms:modified xsi:type="dcterms:W3CDTF">2023-10-18T15:46:40Z</dcterms:modified>
</cp:coreProperties>
</file>