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24" r:id="rId2"/>
    <p:sldId id="366" r:id="rId3"/>
    <p:sldId id="257" r:id="rId4"/>
    <p:sldId id="260" r:id="rId5"/>
    <p:sldId id="271" r:id="rId6"/>
    <p:sldId id="272" r:id="rId7"/>
    <p:sldId id="273" r:id="rId8"/>
    <p:sldId id="266" r:id="rId9"/>
    <p:sldId id="268" r:id="rId10"/>
    <p:sldId id="270" r:id="rId11"/>
    <p:sldId id="269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D629AA-C0D6-4CC7-B332-19EB02301464}">
          <p14:sldIdLst>
            <p14:sldId id="524"/>
            <p14:sldId id="366"/>
          </p14:sldIdLst>
        </p14:section>
        <p14:section name="L1: INTRODUCTION, HISTORY" id="{CD32F58D-8179-41F6-94CE-8FA808EBCB83}">
          <p14:sldIdLst>
            <p14:sldId id="257"/>
            <p14:sldId id="260"/>
            <p14:sldId id="271"/>
            <p14:sldId id="272"/>
            <p14:sldId id="273"/>
            <p14:sldId id="266"/>
            <p14:sldId id="268"/>
            <p14:sldId id="270"/>
            <p14:sldId id="269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32D45-C945-4CBE-8AE5-44AE9084773B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C4654-852D-4CAA-99E8-E50F09EE4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14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92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60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171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381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474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4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59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943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60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57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52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C4654-852D-4CAA-99E8-E50F09EE434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07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1A1B-64E6-4253-B898-FC17E539CB81}" type="datetime1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7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F838-D03B-45F5-9D71-3F7A220D7592}" type="datetime1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58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333A-D4CD-42E1-9177-CB720D169C15}" type="datetime1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58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7BB91-D2E2-4A2C-AC60-BED58CBCC39E}" type="datetime1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17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832-C193-4B80-BD70-90819D30168B}" type="datetime1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16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E937-0C83-4204-8077-4BFBE965750E}" type="datetime1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83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BE91-5BBE-4B6B-B6C7-7241C87C7827}" type="datetime1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35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4FD1-D2FA-4CE3-97C6-CB0B700C784F}" type="datetime1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38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0690-53FB-4A5D-9C2D-A9680D15B34F}" type="datetime1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56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99D6-320D-463B-9C95-1BDB79D2D890}" type="datetime1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12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8F7B-4B83-4598-B322-A9162FCD7311}" type="datetime1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05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76AA9-1D8C-4584-947C-AB6D55BA5036}" type="datetime1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5ADA-80D1-46DB-99E4-5E57E06378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2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4712" y="1064713"/>
            <a:ext cx="9995508" cy="2537324"/>
          </a:xfrm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prstClr val="black"/>
                </a:solidFill>
                <a:latin typeface="Calibri" panose="020F0502020204030204"/>
              </a:rPr>
              <a:t>CHM 103</a:t>
            </a:r>
            <a:r>
              <a:rPr lang="en-GB" b="1" dirty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GB" b="1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</a:br>
            <a:r>
              <a:rPr lang="en-GB" sz="4000" b="1" dirty="0">
                <a:solidFill>
                  <a:prstClr val="black"/>
                </a:solidFill>
                <a:latin typeface="Calibri" panose="020F0502020204030204"/>
              </a:rPr>
              <a:t>O</a:t>
            </a:r>
            <a: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  <a:t>RGANIC </a:t>
            </a:r>
            <a:r>
              <a:rPr lang="en-GB" sz="4000" b="1" dirty="0">
                <a:solidFill>
                  <a:prstClr val="black"/>
                </a:solidFill>
                <a:latin typeface="Calibri" panose="020F0502020204030204"/>
              </a:rPr>
              <a:t>CHEMSTRY </a:t>
            </a:r>
            <a:r>
              <a:rPr lang="en-GB" sz="4000" b="1" dirty="0" smtClean="0">
                <a:solidFill>
                  <a:prstClr val="black"/>
                </a:solidFill>
                <a:latin typeface="Calibri" panose="020F0502020204030204"/>
              </a:rPr>
              <a:t>I</a:t>
            </a:r>
            <a:endParaRPr lang="en-GB" sz="7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712" y="3602037"/>
            <a:ext cx="9995508" cy="2623399"/>
          </a:xfrm>
        </p:spPr>
        <p:txBody>
          <a:bodyPr>
            <a:normAutofit fontScale="85000" lnSpcReduction="20000"/>
          </a:bodyPr>
          <a:lstStyle/>
          <a:p>
            <a:endParaRPr lang="en-GB" dirty="0" smtClean="0"/>
          </a:p>
          <a:p>
            <a:r>
              <a:rPr lang="en-GB" sz="2200" dirty="0" smtClean="0"/>
              <a:t>Department of Chemical Sciences</a:t>
            </a:r>
          </a:p>
          <a:p>
            <a:r>
              <a:rPr lang="en-GB" sz="2200" dirty="0" smtClean="0"/>
              <a:t>Faculty of Science and Technology</a:t>
            </a:r>
          </a:p>
          <a:p>
            <a:r>
              <a:rPr lang="en-GB" sz="2200" dirty="0" smtClean="0"/>
              <a:t>Bingham University, </a:t>
            </a:r>
            <a:r>
              <a:rPr lang="en-GB" sz="2200" dirty="0" err="1" smtClean="0"/>
              <a:t>Karu</a:t>
            </a:r>
            <a:endParaRPr lang="en-GB" sz="2200" dirty="0" smtClean="0"/>
          </a:p>
          <a:p>
            <a:endParaRPr lang="en-GB" sz="2800" dirty="0" smtClean="0"/>
          </a:p>
          <a:p>
            <a:r>
              <a:rPr lang="en-GB" sz="2600" b="1" dirty="0" smtClean="0"/>
              <a:t>Course Lecturer: Joseph C. </a:t>
            </a:r>
            <a:r>
              <a:rPr lang="en-GB" sz="2600" b="1" dirty="0" err="1" smtClean="0"/>
              <a:t>Oguegbulu</a:t>
            </a:r>
            <a:endParaRPr lang="en-GB" sz="2600" b="1" dirty="0" smtClean="0"/>
          </a:p>
          <a:p>
            <a:r>
              <a:rPr lang="en-GB" sz="3400" b="1" dirty="0" smtClean="0"/>
              <a:t>Joseph.oguegbulu@binghamuni.edu.ng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1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BIOMOLECULES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93273" cy="4351338"/>
          </a:xfrm>
        </p:spPr>
        <p:txBody>
          <a:bodyPr>
            <a:noAutofit/>
          </a:bodyPr>
          <a:lstStyle/>
          <a:p>
            <a:r>
              <a:rPr lang="en-GB" sz="3200" dirty="0" smtClean="0"/>
              <a:t>There are FOUR (4) classes of biomolecules</a:t>
            </a:r>
          </a:p>
          <a:p>
            <a:endParaRPr lang="en-GB" sz="3200" dirty="0"/>
          </a:p>
          <a:p>
            <a:pPr lvl="1"/>
            <a:r>
              <a:rPr lang="en-GB" sz="2800" b="1" dirty="0" smtClean="0"/>
              <a:t>Carbohydrates</a:t>
            </a:r>
            <a:r>
              <a:rPr lang="en-GB" sz="2800" dirty="0"/>
              <a:t> </a:t>
            </a:r>
            <a:r>
              <a:rPr lang="en-GB" sz="2800" dirty="0" smtClean="0"/>
              <a:t>(Glucose, sucrose, starch, chitin)</a:t>
            </a:r>
          </a:p>
          <a:p>
            <a:pPr lvl="1"/>
            <a:endParaRPr lang="en-GB" sz="2800" dirty="0"/>
          </a:p>
          <a:p>
            <a:pPr lvl="1"/>
            <a:r>
              <a:rPr lang="en-GB" sz="2800" b="1" dirty="0" smtClean="0"/>
              <a:t>Proteins</a:t>
            </a:r>
            <a:r>
              <a:rPr lang="en-GB" sz="2800" dirty="0" smtClean="0"/>
              <a:t>(Enzymes, receptors, antibodies, skin, hair)</a:t>
            </a:r>
          </a:p>
          <a:p>
            <a:pPr lvl="1"/>
            <a:endParaRPr lang="en-GB" sz="2800" dirty="0"/>
          </a:p>
          <a:p>
            <a:pPr lvl="1"/>
            <a:r>
              <a:rPr lang="en-GB" sz="2800" b="1" dirty="0" smtClean="0"/>
              <a:t>Lipids </a:t>
            </a:r>
            <a:r>
              <a:rPr lang="en-GB" sz="2800" dirty="0" smtClean="0"/>
              <a:t>(Fats, oils, phospholipids, steroids)</a:t>
            </a:r>
          </a:p>
          <a:p>
            <a:pPr lvl="1"/>
            <a:endParaRPr lang="en-GB" sz="2800" dirty="0"/>
          </a:p>
          <a:p>
            <a:pPr lvl="1"/>
            <a:r>
              <a:rPr lang="en-GB" sz="2800" b="1" dirty="0" smtClean="0"/>
              <a:t>Nucleic acids </a:t>
            </a:r>
            <a:r>
              <a:rPr lang="en-GB" sz="2800" dirty="0" smtClean="0"/>
              <a:t>(RNA, DNA)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14" name="Picture 13" descr="C:\Users\USER\Documents\Ebuka\Bingham University\Semester 2\CHM 206\images\download (7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772" y="1101810"/>
            <a:ext cx="2503544" cy="1076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092" y="4853994"/>
            <a:ext cx="2583224" cy="152573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165745" y="2065922"/>
            <a:ext cx="750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Sucrose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9372738" y="479209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DNA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7062" y="3794458"/>
            <a:ext cx="2505254" cy="6433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8772" y="2477812"/>
            <a:ext cx="2215028" cy="115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0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BIOMOLECULES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81164" cy="4351338"/>
          </a:xfrm>
        </p:spPr>
        <p:txBody>
          <a:bodyPr>
            <a:noAutofit/>
          </a:bodyPr>
          <a:lstStyle/>
          <a:p>
            <a:r>
              <a:rPr lang="en-GB" sz="3200" dirty="0" smtClean="0"/>
              <a:t>They are macromolecules (very large molecules) found in nature and biological systems</a:t>
            </a:r>
          </a:p>
          <a:p>
            <a:endParaRPr lang="en-GB" sz="1800" dirty="0" smtClean="0"/>
          </a:p>
          <a:p>
            <a:r>
              <a:rPr lang="en-GB" sz="3200" dirty="0" smtClean="0"/>
              <a:t>Sometimes called Biopolymers when made up of monomer units</a:t>
            </a:r>
          </a:p>
          <a:p>
            <a:pPr lvl="1"/>
            <a:r>
              <a:rPr lang="en-GB" sz="2800" dirty="0" smtClean="0"/>
              <a:t>Proteins 		&lt;==	amino acids</a:t>
            </a:r>
          </a:p>
          <a:p>
            <a:pPr lvl="1"/>
            <a:r>
              <a:rPr lang="en-GB" sz="2800" dirty="0" err="1" smtClean="0"/>
              <a:t>Cabohydrates</a:t>
            </a:r>
            <a:r>
              <a:rPr lang="en-GB" sz="2800" dirty="0"/>
              <a:t> </a:t>
            </a:r>
            <a:r>
              <a:rPr lang="en-GB" sz="2800" dirty="0" smtClean="0"/>
              <a:t>(sugars) &lt;==	</a:t>
            </a:r>
            <a:r>
              <a:rPr lang="en-GB" sz="2800" dirty="0" err="1" smtClean="0"/>
              <a:t>monosacharides</a:t>
            </a:r>
            <a:endParaRPr lang="en-GB" sz="2800" dirty="0" smtClean="0"/>
          </a:p>
          <a:p>
            <a:pPr lvl="1"/>
            <a:r>
              <a:rPr lang="en-GB" sz="2800" dirty="0" smtClean="0"/>
              <a:t>Nucleic acids		&lt;==	single DNA, RNA units</a:t>
            </a:r>
          </a:p>
          <a:p>
            <a:pPr lvl="1"/>
            <a:r>
              <a:rPr lang="en-GB" sz="2800" dirty="0" smtClean="0"/>
              <a:t>Lipids			&lt;==	NOT POLYMERS</a:t>
            </a:r>
            <a:endParaRPr lang="en-GB" sz="3200" dirty="0"/>
          </a:p>
          <a:p>
            <a:endParaRPr lang="en-GB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64" y="1213006"/>
            <a:ext cx="2143125" cy="2143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64" y="3712107"/>
            <a:ext cx="2721720" cy="22882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52184" y="2822630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Monomer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734194" y="5942568"/>
            <a:ext cx="9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Polymer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27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WHY IS CARBON SO SPECIAL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GB" sz="3200" b="1" dirty="0" smtClean="0"/>
              <a:t>Catenation: </a:t>
            </a:r>
            <a:r>
              <a:rPr lang="en-GB" sz="3200" dirty="0" smtClean="0"/>
              <a:t>Ability to form long carbon to carbon chains. C-C-C-C-C-C. </a:t>
            </a:r>
            <a:r>
              <a:rPr lang="en-GB" sz="2800" dirty="0" smtClean="0"/>
              <a:t>Have you ever seen N-N-N-N-N- or O-O-O-O-O? </a:t>
            </a:r>
            <a:r>
              <a:rPr lang="en-GB" sz="2800" b="1" dirty="0" smtClean="0"/>
              <a:t>NO</a:t>
            </a:r>
          </a:p>
          <a:p>
            <a:pPr lvl="0"/>
            <a:r>
              <a:rPr lang="en-GB" sz="3200" b="1" dirty="0" smtClean="0"/>
              <a:t>Strength of the Carbon to Carbon bond</a:t>
            </a:r>
          </a:p>
          <a:p>
            <a:pPr lvl="1"/>
            <a:r>
              <a:rPr lang="en-GB" sz="2800" dirty="0" smtClean="0"/>
              <a:t>C-C = 350 KJ/</a:t>
            </a:r>
            <a:r>
              <a:rPr lang="en-GB" sz="2800" dirty="0" err="1" smtClean="0"/>
              <a:t>mol</a:t>
            </a:r>
            <a:r>
              <a:rPr lang="en-GB" sz="2800" dirty="0" smtClean="0"/>
              <a:t>, N-N =160 KJ/</a:t>
            </a:r>
            <a:r>
              <a:rPr lang="en-GB" sz="2800" dirty="0" err="1" smtClean="0"/>
              <a:t>mol</a:t>
            </a:r>
            <a:r>
              <a:rPr lang="en-GB" sz="2800" dirty="0" smtClean="0"/>
              <a:t>, O-O = 150 KJ/</a:t>
            </a:r>
            <a:r>
              <a:rPr lang="en-GB" sz="2800" dirty="0" err="1" smtClean="0"/>
              <a:t>mol</a:t>
            </a:r>
            <a:endParaRPr lang="en-GB" sz="2800" dirty="0" smtClean="0"/>
          </a:p>
          <a:p>
            <a:pPr lvl="0"/>
            <a:r>
              <a:rPr lang="en-GB" sz="3200" b="1" dirty="0" smtClean="0"/>
              <a:t>Ability to fully utilise its valence electrons</a:t>
            </a:r>
          </a:p>
          <a:p>
            <a:pPr lvl="1"/>
            <a:r>
              <a:rPr lang="en-GB" sz="2800" dirty="0" smtClean="0"/>
              <a:t>Valence electrons are outermost electrons </a:t>
            </a:r>
          </a:p>
          <a:p>
            <a:pPr lvl="1"/>
            <a:r>
              <a:rPr lang="en-GB" sz="2800" dirty="0" smtClean="0"/>
              <a:t>E.g. O has 6, but uses 2, N has 5, uses 3, C has 4, uses 4</a:t>
            </a:r>
          </a:p>
          <a:p>
            <a:pPr lvl="0"/>
            <a:r>
              <a:rPr lang="en-GB" sz="3200" b="1" dirty="0" smtClean="0"/>
              <a:t>Different Degrees of Unsaturation</a:t>
            </a:r>
            <a:r>
              <a:rPr lang="en-GB" sz="3200" dirty="0" smtClean="0"/>
              <a:t>; C-C (Saturated); </a:t>
            </a:r>
          </a:p>
          <a:p>
            <a:pPr marL="0" lvl="0" indent="0">
              <a:buNone/>
            </a:pPr>
            <a:r>
              <a:rPr lang="en-GB" sz="3200" dirty="0" smtClean="0"/>
              <a:t>C=C and </a:t>
            </a:r>
            <a:r>
              <a:rPr lang="en-GB" sz="3200" dirty="0"/>
              <a:t>C</a:t>
            </a:r>
            <a:r>
              <a:rPr lang="en-GB" sz="3200" u="sng" dirty="0"/>
              <a:t>=</a:t>
            </a:r>
            <a:r>
              <a:rPr lang="en-GB" sz="3200" dirty="0"/>
              <a:t>C </a:t>
            </a:r>
            <a:r>
              <a:rPr lang="en-GB" sz="3200" dirty="0" smtClean="0"/>
              <a:t>(unsaturated)</a:t>
            </a:r>
          </a:p>
          <a:p>
            <a:pPr lvl="0"/>
            <a:endParaRPr lang="en-GB" sz="3200" dirty="0" smtClean="0"/>
          </a:p>
          <a:p>
            <a:pPr lvl="0"/>
            <a:endParaRPr lang="en-GB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482" y="3702934"/>
            <a:ext cx="3036518" cy="118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Comic Sans MS" panose="030F0702030302020204" pitchFamily="66" charset="0"/>
              </a:rPr>
              <a:t>FLASHBACK</a:t>
            </a:r>
            <a:endParaRPr lang="en-GB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 smtClean="0"/>
              <a:t>Refresh your memory…</a:t>
            </a:r>
          </a:p>
          <a:p>
            <a:r>
              <a:rPr lang="en-GB" sz="3200" dirty="0" smtClean="0"/>
              <a:t>Element, atom, molecule, ion</a:t>
            </a:r>
          </a:p>
          <a:p>
            <a:r>
              <a:rPr lang="en-GB" sz="3200" dirty="0" smtClean="0"/>
              <a:t>Neutrons, protons, electrons</a:t>
            </a:r>
          </a:p>
          <a:p>
            <a:r>
              <a:rPr lang="en-GB" sz="3200" dirty="0" smtClean="0"/>
              <a:t>Atomic number, mass number</a:t>
            </a:r>
          </a:p>
          <a:p>
            <a:r>
              <a:rPr lang="en-GB" sz="3200" dirty="0" smtClean="0"/>
              <a:t>Bonding</a:t>
            </a:r>
          </a:p>
          <a:p>
            <a:r>
              <a:rPr lang="en-GB" sz="3200" dirty="0" smtClean="0"/>
              <a:t>Functional groups</a:t>
            </a:r>
          </a:p>
          <a:p>
            <a:r>
              <a:rPr lang="en-GB" sz="3200" dirty="0" err="1" smtClean="0"/>
              <a:t>etc</a:t>
            </a:r>
            <a:endParaRPr lang="en-GB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09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COURSE CONTENT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Introduction. History, classifications				0.5 week</a:t>
            </a:r>
          </a:p>
          <a:p>
            <a:pPr lvl="0"/>
            <a:r>
              <a:rPr lang="en-US" dirty="0" smtClean="0"/>
              <a:t>Carbon: Bonding in organic compounds, structure</a:t>
            </a:r>
            <a:r>
              <a:rPr lang="en-US" dirty="0"/>
              <a:t>	</a:t>
            </a:r>
            <a:r>
              <a:rPr lang="en-US" dirty="0" smtClean="0"/>
              <a:t>	0.5 </a:t>
            </a:r>
            <a:r>
              <a:rPr lang="en-US" dirty="0"/>
              <a:t>week</a:t>
            </a:r>
            <a:endParaRPr lang="en-GB" dirty="0"/>
          </a:p>
          <a:p>
            <a:pPr lvl="0"/>
            <a:r>
              <a:rPr lang="en-US" dirty="0" smtClean="0"/>
              <a:t>Functional groups</a:t>
            </a:r>
            <a:r>
              <a:rPr lang="en-US" dirty="0"/>
              <a:t>				</a:t>
            </a:r>
            <a:r>
              <a:rPr lang="en-US" dirty="0" smtClean="0"/>
              <a:t>			0.5 </a:t>
            </a:r>
            <a:r>
              <a:rPr lang="en-US" dirty="0"/>
              <a:t>week</a:t>
            </a:r>
            <a:endParaRPr lang="en-GB" dirty="0"/>
          </a:p>
          <a:p>
            <a:pPr lvl="0"/>
            <a:r>
              <a:rPr lang="en-US" dirty="0"/>
              <a:t>IUPAC </a:t>
            </a:r>
            <a:r>
              <a:rPr lang="en-US" dirty="0" smtClean="0"/>
              <a:t>nomenclature</a:t>
            </a:r>
            <a:r>
              <a:rPr lang="en-US" dirty="0"/>
              <a:t>					</a:t>
            </a:r>
            <a:r>
              <a:rPr lang="en-US" dirty="0" smtClean="0"/>
              <a:t>	1 </a:t>
            </a:r>
            <a:r>
              <a:rPr lang="en-US" dirty="0"/>
              <a:t>week</a:t>
            </a:r>
            <a:endParaRPr lang="en-GB" dirty="0"/>
          </a:p>
          <a:p>
            <a:pPr lvl="0"/>
            <a:r>
              <a:rPr lang="en-US" dirty="0"/>
              <a:t>Isomerism </a:t>
            </a:r>
            <a:r>
              <a:rPr lang="en-US" dirty="0" smtClean="0"/>
              <a:t>– Structural &amp; Stereo-isomerism</a:t>
            </a:r>
            <a:r>
              <a:rPr lang="en-US" dirty="0"/>
              <a:t>	</a:t>
            </a:r>
            <a:r>
              <a:rPr lang="en-US" dirty="0" smtClean="0"/>
              <a:t>		2 </a:t>
            </a:r>
            <a:r>
              <a:rPr lang="en-US" dirty="0"/>
              <a:t>weeks</a:t>
            </a:r>
            <a:endParaRPr lang="en-GB" dirty="0"/>
          </a:p>
          <a:p>
            <a:pPr lvl="0"/>
            <a:r>
              <a:rPr lang="en-US" dirty="0" err="1"/>
              <a:t>Hybridisation</a:t>
            </a:r>
            <a:r>
              <a:rPr lang="en-US" dirty="0"/>
              <a:t> </a:t>
            </a:r>
            <a:r>
              <a:rPr lang="en-US" dirty="0" smtClean="0"/>
              <a:t>– Resonance effects &amp; others</a:t>
            </a:r>
            <a:r>
              <a:rPr lang="en-US" dirty="0"/>
              <a:t>		</a:t>
            </a:r>
            <a:r>
              <a:rPr lang="en-US" dirty="0" smtClean="0"/>
              <a:t>	2 </a:t>
            </a:r>
            <a:r>
              <a:rPr lang="en-US" dirty="0"/>
              <a:t>weeks</a:t>
            </a:r>
            <a:endParaRPr lang="en-GB" dirty="0"/>
          </a:p>
          <a:p>
            <a:pPr lvl="0"/>
            <a:r>
              <a:rPr lang="en-US" dirty="0" smtClean="0"/>
              <a:t>Alkanes, Alkenes, Alkynes						1.5 weeks</a:t>
            </a:r>
            <a:endParaRPr lang="en-GB" dirty="0"/>
          </a:p>
          <a:p>
            <a:pPr lvl="0"/>
            <a:r>
              <a:rPr lang="en-US" dirty="0" smtClean="0"/>
              <a:t>Alkyl halides, </a:t>
            </a:r>
            <a:r>
              <a:rPr lang="en-US" dirty="0" err="1" smtClean="0"/>
              <a:t>Alkanols</a:t>
            </a:r>
            <a:r>
              <a:rPr lang="en-US" dirty="0" smtClean="0"/>
              <a:t>						1 week</a:t>
            </a:r>
            <a:endParaRPr lang="en-GB" dirty="0"/>
          </a:p>
          <a:p>
            <a:r>
              <a:rPr lang="en-US" dirty="0" smtClean="0"/>
              <a:t>Carbonyl </a:t>
            </a:r>
            <a:r>
              <a:rPr lang="en-US" dirty="0"/>
              <a:t>compounds: </a:t>
            </a:r>
            <a:r>
              <a:rPr lang="en-US" dirty="0" err="1"/>
              <a:t>Alkanals</a:t>
            </a:r>
            <a:r>
              <a:rPr lang="en-US" dirty="0"/>
              <a:t> and </a:t>
            </a:r>
            <a:r>
              <a:rPr lang="en-US" dirty="0" err="1"/>
              <a:t>Alkanones</a:t>
            </a:r>
            <a:r>
              <a:rPr lang="en-US" dirty="0"/>
              <a:t>. 	</a:t>
            </a:r>
            <a:r>
              <a:rPr lang="en-US" dirty="0" smtClean="0"/>
              <a:t>	0.5 week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4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LECTURE I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INTRODUCTION/GENERAL INFORMATION</a:t>
            </a:r>
          </a:p>
          <a:p>
            <a:endParaRPr lang="en-GB" dirty="0" smtClean="0"/>
          </a:p>
          <a:p>
            <a:r>
              <a:rPr lang="en-GB" dirty="0" smtClean="0"/>
              <a:t>BACKGROUND</a:t>
            </a:r>
          </a:p>
          <a:p>
            <a:endParaRPr lang="en-GB" dirty="0"/>
          </a:p>
          <a:p>
            <a:r>
              <a:rPr lang="en-GB" dirty="0" smtClean="0"/>
              <a:t>COURSE CONTENT</a:t>
            </a:r>
          </a:p>
          <a:p>
            <a:endParaRPr lang="en-GB" dirty="0" smtClean="0"/>
          </a:p>
          <a:p>
            <a:r>
              <a:rPr lang="en-GB" dirty="0" smtClean="0"/>
              <a:t>HISTORICAL PERSPECTIVE</a:t>
            </a:r>
          </a:p>
          <a:p>
            <a:endParaRPr lang="en-GB" dirty="0" smtClean="0"/>
          </a:p>
          <a:p>
            <a:r>
              <a:rPr lang="en-GB" dirty="0" smtClean="0"/>
              <a:t>FLASHBACK: SOME BASIC CONCEPTS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3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COURSE CONTENT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Introduction. History, classifications				0.5 week</a:t>
            </a:r>
          </a:p>
          <a:p>
            <a:pPr lvl="0"/>
            <a:r>
              <a:rPr lang="en-US" dirty="0" smtClean="0"/>
              <a:t>Carbon: Bonding in organic compounds, structure</a:t>
            </a:r>
            <a:r>
              <a:rPr lang="en-US" dirty="0"/>
              <a:t>	</a:t>
            </a:r>
            <a:r>
              <a:rPr lang="en-US" dirty="0" smtClean="0"/>
              <a:t>	0.5 </a:t>
            </a:r>
            <a:r>
              <a:rPr lang="en-US" dirty="0"/>
              <a:t>week</a:t>
            </a:r>
            <a:endParaRPr lang="en-GB" dirty="0"/>
          </a:p>
          <a:p>
            <a:pPr lvl="0"/>
            <a:r>
              <a:rPr lang="en-US" dirty="0" smtClean="0"/>
              <a:t>Functional groups</a:t>
            </a:r>
            <a:r>
              <a:rPr lang="en-US" dirty="0"/>
              <a:t>				</a:t>
            </a:r>
            <a:r>
              <a:rPr lang="en-US" dirty="0" smtClean="0"/>
              <a:t>			0.5 </a:t>
            </a:r>
            <a:r>
              <a:rPr lang="en-US" dirty="0"/>
              <a:t>week</a:t>
            </a:r>
            <a:endParaRPr lang="en-GB" dirty="0"/>
          </a:p>
          <a:p>
            <a:pPr lvl="0"/>
            <a:r>
              <a:rPr lang="en-US" dirty="0"/>
              <a:t>IUPAC </a:t>
            </a:r>
            <a:r>
              <a:rPr lang="en-US" dirty="0" smtClean="0"/>
              <a:t>nomenclature</a:t>
            </a:r>
            <a:r>
              <a:rPr lang="en-US" dirty="0"/>
              <a:t>					</a:t>
            </a:r>
            <a:r>
              <a:rPr lang="en-US" dirty="0" smtClean="0"/>
              <a:t>	1 </a:t>
            </a:r>
            <a:r>
              <a:rPr lang="en-US" dirty="0"/>
              <a:t>week</a:t>
            </a:r>
            <a:endParaRPr lang="en-GB" dirty="0"/>
          </a:p>
          <a:p>
            <a:pPr lvl="0"/>
            <a:r>
              <a:rPr lang="en-US" dirty="0"/>
              <a:t>Isomerism </a:t>
            </a:r>
            <a:r>
              <a:rPr lang="en-US" dirty="0" smtClean="0"/>
              <a:t>– Structural &amp; Stereo-isomerism</a:t>
            </a:r>
            <a:r>
              <a:rPr lang="en-US" dirty="0"/>
              <a:t>	</a:t>
            </a:r>
            <a:r>
              <a:rPr lang="en-US" dirty="0" smtClean="0"/>
              <a:t>		2 </a:t>
            </a:r>
            <a:r>
              <a:rPr lang="en-US" dirty="0"/>
              <a:t>weeks</a:t>
            </a:r>
            <a:endParaRPr lang="en-GB" dirty="0"/>
          </a:p>
          <a:p>
            <a:pPr lvl="0"/>
            <a:r>
              <a:rPr lang="en-US" dirty="0" err="1"/>
              <a:t>Hybridisation</a:t>
            </a:r>
            <a:r>
              <a:rPr lang="en-US" dirty="0"/>
              <a:t> </a:t>
            </a:r>
            <a:r>
              <a:rPr lang="en-US" dirty="0" smtClean="0"/>
              <a:t>– Resonance effects &amp; others</a:t>
            </a:r>
            <a:r>
              <a:rPr lang="en-US" dirty="0"/>
              <a:t>		</a:t>
            </a:r>
            <a:r>
              <a:rPr lang="en-US" dirty="0" smtClean="0"/>
              <a:t>	2 </a:t>
            </a:r>
            <a:r>
              <a:rPr lang="en-US" dirty="0"/>
              <a:t>weeks</a:t>
            </a:r>
            <a:endParaRPr lang="en-GB" dirty="0"/>
          </a:p>
          <a:p>
            <a:pPr lvl="0"/>
            <a:r>
              <a:rPr lang="en-US" dirty="0" smtClean="0"/>
              <a:t>Identification </a:t>
            </a:r>
            <a:r>
              <a:rPr lang="en-US" dirty="0"/>
              <a:t>of </a:t>
            </a:r>
            <a:r>
              <a:rPr lang="en-US" dirty="0" smtClean="0"/>
              <a:t>organic compounds- Purification</a:t>
            </a:r>
            <a:r>
              <a:rPr lang="en-US" dirty="0"/>
              <a:t>		0.5 </a:t>
            </a:r>
            <a:r>
              <a:rPr lang="en-US" dirty="0" smtClean="0"/>
              <a:t>week</a:t>
            </a:r>
            <a:endParaRPr lang="en-GB" dirty="0"/>
          </a:p>
          <a:p>
            <a:pPr lvl="0"/>
            <a:r>
              <a:rPr lang="en-US" dirty="0" smtClean="0"/>
              <a:t>Alkanes, Alkenes, Alkynes						1.5 weeks</a:t>
            </a:r>
            <a:endParaRPr lang="en-GB" dirty="0"/>
          </a:p>
          <a:p>
            <a:pPr lvl="0"/>
            <a:r>
              <a:rPr lang="en-US" dirty="0" smtClean="0"/>
              <a:t>Alkyl halides, </a:t>
            </a:r>
            <a:r>
              <a:rPr lang="en-US" dirty="0" err="1" smtClean="0"/>
              <a:t>Alkanols</a:t>
            </a:r>
            <a:r>
              <a:rPr lang="en-US" dirty="0" smtClean="0"/>
              <a:t>						1 week</a:t>
            </a:r>
            <a:endParaRPr lang="en-GB" dirty="0"/>
          </a:p>
          <a:p>
            <a:r>
              <a:rPr lang="en-US" dirty="0" smtClean="0"/>
              <a:t>Carbonyl </a:t>
            </a:r>
            <a:r>
              <a:rPr lang="en-US" dirty="0"/>
              <a:t>compounds: </a:t>
            </a:r>
            <a:r>
              <a:rPr lang="en-US" dirty="0" err="1"/>
              <a:t>Alkanals</a:t>
            </a:r>
            <a:r>
              <a:rPr lang="en-US" dirty="0"/>
              <a:t> and </a:t>
            </a:r>
            <a:r>
              <a:rPr lang="en-US" dirty="0" err="1"/>
              <a:t>Alkanones</a:t>
            </a:r>
            <a:r>
              <a:rPr lang="en-US" dirty="0"/>
              <a:t>. 	</a:t>
            </a:r>
            <a:r>
              <a:rPr lang="en-US" dirty="0" smtClean="0"/>
              <a:t>	0.5 week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1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ORG. CHEM.: A HISTORICAL PERSPECTIVE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endParaRPr lang="en-GB" dirty="0" smtClean="0"/>
          </a:p>
          <a:p>
            <a:pPr marL="0" lvl="0" indent="0" algn="ctr">
              <a:buNone/>
            </a:pPr>
            <a:endParaRPr lang="en-GB" dirty="0"/>
          </a:p>
          <a:p>
            <a:pPr marL="0" lvl="0" indent="0" algn="ctr">
              <a:buNone/>
            </a:pPr>
            <a:r>
              <a:rPr lang="en-GB" dirty="0" smtClean="0"/>
              <a:t>If CHM 101 is </a:t>
            </a:r>
            <a:r>
              <a:rPr lang="en-GB" sz="3600" b="1" dirty="0" smtClean="0"/>
              <a:t>GENERAL</a:t>
            </a:r>
            <a:r>
              <a:rPr lang="en-GB" dirty="0" smtClean="0"/>
              <a:t> CHEMISTRY, why do we do CHM 103???</a:t>
            </a:r>
          </a:p>
          <a:p>
            <a:pPr lvl="0" algn="ctr"/>
            <a:endParaRPr lang="en-GB" dirty="0" smtClean="0"/>
          </a:p>
          <a:p>
            <a:pPr marL="0" lvl="0" indent="0" algn="ctr">
              <a:buNone/>
            </a:pPr>
            <a:r>
              <a:rPr lang="en-GB" dirty="0" smtClean="0"/>
              <a:t>Why is Organic Chemistry studied?</a:t>
            </a:r>
          </a:p>
          <a:p>
            <a:pPr lvl="0"/>
            <a:endParaRPr lang="en-GB" dirty="0"/>
          </a:p>
          <a:p>
            <a:pPr marL="0" lv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61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A HISTORICAL PERSPECTIVE: Vitality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77200" cy="4351338"/>
          </a:xfrm>
        </p:spPr>
        <p:txBody>
          <a:bodyPr>
            <a:normAutofit/>
          </a:bodyPr>
          <a:lstStyle/>
          <a:p>
            <a:pPr lvl="0" algn="just"/>
            <a:r>
              <a:rPr lang="en-GB" dirty="0" smtClean="0"/>
              <a:t>Historically, substances that exist in biological systems such as </a:t>
            </a:r>
            <a:r>
              <a:rPr lang="en-GB" b="1" dirty="0" smtClean="0"/>
              <a:t>blood, sweat, urine, </a:t>
            </a:r>
            <a:r>
              <a:rPr lang="en-GB" b="1" dirty="0" err="1" smtClean="0"/>
              <a:t>cholorophyl</a:t>
            </a:r>
            <a:r>
              <a:rPr lang="en-GB" b="1" dirty="0" smtClean="0"/>
              <a:t>, rubber, semen,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r>
              <a:rPr lang="en-GB" dirty="0" smtClean="0"/>
              <a:t> were thought to be different from ‘test tube compounds’</a:t>
            </a:r>
          </a:p>
          <a:p>
            <a:pPr lvl="0" algn="just"/>
            <a:endParaRPr lang="en-GB" dirty="0"/>
          </a:p>
          <a:p>
            <a:pPr lvl="0" algn="just"/>
            <a:r>
              <a:rPr lang="en-GB" dirty="0" smtClean="0"/>
              <a:t>They were regarded as possessing a </a:t>
            </a:r>
            <a:r>
              <a:rPr lang="en-GB" b="1" dirty="0" smtClean="0"/>
              <a:t>“Vital Force”</a:t>
            </a:r>
          </a:p>
          <a:p>
            <a:pPr lvl="0" algn="just"/>
            <a:r>
              <a:rPr lang="en-GB" dirty="0" smtClean="0"/>
              <a:t>This was regarded as the </a:t>
            </a:r>
            <a:r>
              <a:rPr lang="en-GB" i="1" dirty="0" smtClean="0"/>
              <a:t>“Theory of VITALITY”</a:t>
            </a:r>
          </a:p>
          <a:p>
            <a:pPr lvl="1" algn="just"/>
            <a:r>
              <a:rPr lang="en-GB" dirty="0" smtClean="0"/>
              <a:t>They could not be synthesised from inorganic components</a:t>
            </a:r>
          </a:p>
          <a:p>
            <a:pPr algn="just"/>
            <a:r>
              <a:rPr lang="en-GB" dirty="0" smtClean="0"/>
              <a:t>But this was not true!!!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4022899"/>
            <a:ext cx="3276600" cy="20480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82439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THEORY OF VITALITY DEBUNKED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43170" cy="4351338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GB" dirty="0" smtClean="0"/>
              <a:t>This idea was held until the 19</a:t>
            </a:r>
            <a:r>
              <a:rPr lang="en-GB" baseline="30000" dirty="0" smtClean="0"/>
              <a:t>th</a:t>
            </a:r>
            <a:r>
              <a:rPr lang="en-GB" dirty="0" smtClean="0"/>
              <a:t> century (i.e. 1800s)</a:t>
            </a:r>
          </a:p>
          <a:p>
            <a:pPr marL="0" lvl="0" indent="0" algn="ctr">
              <a:buNone/>
            </a:pPr>
            <a:r>
              <a:rPr lang="en-GB" b="1" dirty="0" smtClean="0"/>
              <a:t>UNTIL THE FOLLOWING HAPPENED</a:t>
            </a:r>
            <a:endParaRPr lang="en-GB" b="1" dirty="0"/>
          </a:p>
          <a:p>
            <a:pPr lvl="0" algn="just"/>
            <a:r>
              <a:rPr lang="en-US" dirty="0" smtClean="0"/>
              <a:t>Synthesis of </a:t>
            </a:r>
            <a:r>
              <a:rPr lang="en-US" dirty="0" err="1"/>
              <a:t>carbamide</a:t>
            </a:r>
            <a:r>
              <a:rPr lang="en-US" dirty="0"/>
              <a:t> (urea) </a:t>
            </a:r>
            <a:r>
              <a:rPr lang="en-US" dirty="0" smtClean="0"/>
              <a:t>(</a:t>
            </a:r>
            <a:r>
              <a:rPr lang="en-US" i="1" dirty="0" smtClean="0"/>
              <a:t>Friedrich Wholer1828)</a:t>
            </a:r>
          </a:p>
          <a:p>
            <a:pPr lvl="2" algn="just"/>
            <a:r>
              <a:rPr lang="en-US" dirty="0" smtClean="0"/>
              <a:t>NH4</a:t>
            </a:r>
            <a:r>
              <a:rPr lang="en-US" baseline="30000" dirty="0" smtClean="0"/>
              <a:t>+</a:t>
            </a:r>
            <a:r>
              <a:rPr lang="en-US" dirty="0" smtClean="0"/>
              <a:t>   +    </a:t>
            </a:r>
            <a:r>
              <a:rPr lang="en-US" baseline="30000" dirty="0" smtClean="0"/>
              <a:t>-</a:t>
            </a:r>
            <a:r>
              <a:rPr lang="en-US" dirty="0" smtClean="0"/>
              <a:t>OCN       ---------&gt;	</a:t>
            </a:r>
            <a:r>
              <a:rPr lang="en-US" b="1" dirty="0" smtClean="0"/>
              <a:t>H</a:t>
            </a:r>
            <a:r>
              <a:rPr lang="en-US" b="1" baseline="-25000" dirty="0" smtClean="0"/>
              <a:t>2</a:t>
            </a:r>
            <a:r>
              <a:rPr lang="en-US" b="1" dirty="0" smtClean="0"/>
              <a:t>N-CO-NH</a:t>
            </a:r>
            <a:r>
              <a:rPr lang="en-US" b="1" baseline="-25000" dirty="0" smtClean="0"/>
              <a:t>2  </a:t>
            </a:r>
            <a:r>
              <a:rPr lang="en-US" b="1" dirty="0" smtClean="0"/>
              <a:t>(Urea)</a:t>
            </a:r>
            <a:endParaRPr lang="en-US" b="1" baseline="-25000" dirty="0" smtClean="0"/>
          </a:p>
          <a:p>
            <a:pPr lvl="0" algn="just"/>
            <a:r>
              <a:rPr lang="en-US" dirty="0" smtClean="0"/>
              <a:t>Making </a:t>
            </a:r>
            <a:r>
              <a:rPr lang="en-US" dirty="0"/>
              <a:t>of </a:t>
            </a:r>
            <a:r>
              <a:rPr lang="en-US" b="1" dirty="0"/>
              <a:t>soaps</a:t>
            </a:r>
            <a:r>
              <a:rPr lang="en-US" dirty="0"/>
              <a:t> from </a:t>
            </a:r>
            <a:r>
              <a:rPr lang="en-US" dirty="0" err="1" smtClean="0"/>
              <a:t>fats&amp;oils</a:t>
            </a:r>
            <a:r>
              <a:rPr lang="en-US" dirty="0" smtClean="0"/>
              <a:t> </a:t>
            </a:r>
            <a:r>
              <a:rPr lang="en-US" sz="2600" dirty="0" smtClean="0"/>
              <a:t>(</a:t>
            </a:r>
            <a:r>
              <a:rPr lang="en-US" sz="2600" i="1" dirty="0" smtClean="0"/>
              <a:t>Michel </a:t>
            </a:r>
            <a:r>
              <a:rPr lang="en-US" sz="2600" i="1" dirty="0" err="1" smtClean="0"/>
              <a:t>Chevereul</a:t>
            </a:r>
            <a:r>
              <a:rPr lang="en-US" sz="2600" dirty="0"/>
              <a:t> </a:t>
            </a:r>
            <a:r>
              <a:rPr lang="en-US" sz="2600" dirty="0" smtClean="0"/>
              <a:t>1816)</a:t>
            </a:r>
            <a:endParaRPr lang="en-US" sz="3000" dirty="0" smtClean="0"/>
          </a:p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Synthesis </a:t>
            </a:r>
            <a:r>
              <a:rPr lang="en-US" dirty="0"/>
              <a:t>of Perkin’s </a:t>
            </a:r>
            <a:r>
              <a:rPr lang="en-US" dirty="0" smtClean="0"/>
              <a:t>mauve (</a:t>
            </a:r>
            <a:r>
              <a:rPr lang="en-US" i="1" dirty="0" err="1" smtClean="0"/>
              <a:t>Willian</a:t>
            </a:r>
            <a:r>
              <a:rPr lang="en-US" i="1" dirty="0" smtClean="0"/>
              <a:t> </a:t>
            </a:r>
            <a:r>
              <a:rPr lang="en-US" i="1" dirty="0"/>
              <a:t>Perkins </a:t>
            </a:r>
            <a:r>
              <a:rPr lang="en-US" dirty="0" smtClean="0"/>
              <a:t>1856).</a:t>
            </a:r>
          </a:p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Manufacture </a:t>
            </a:r>
            <a:r>
              <a:rPr lang="en-US" dirty="0"/>
              <a:t>of </a:t>
            </a:r>
            <a:r>
              <a:rPr lang="en-US" b="1" dirty="0"/>
              <a:t>aspirin</a:t>
            </a:r>
            <a:r>
              <a:rPr lang="en-US" dirty="0"/>
              <a:t> (acetyl salicylate) </a:t>
            </a:r>
            <a:r>
              <a:rPr lang="en-US" dirty="0" smtClean="0"/>
              <a:t>(1899)</a:t>
            </a:r>
            <a:endParaRPr lang="en-GB" dirty="0" smtClean="0"/>
          </a:p>
          <a:p>
            <a:pPr lvl="0" algn="just"/>
            <a:endParaRPr lang="en-GB" dirty="0"/>
          </a:p>
          <a:p>
            <a:pPr lvl="0" algn="just"/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603" y="1735138"/>
            <a:ext cx="2081298" cy="21556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6012" y="4561193"/>
            <a:ext cx="2019711" cy="161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ORGANIC CHEMISTRY: Introduction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55488" cy="4351338"/>
          </a:xfrm>
        </p:spPr>
        <p:txBody>
          <a:bodyPr>
            <a:noAutofit/>
          </a:bodyPr>
          <a:lstStyle/>
          <a:p>
            <a:r>
              <a:rPr lang="en-US" sz="3200" dirty="0" smtClean="0"/>
              <a:t>Today Organic chemistry is better understood </a:t>
            </a:r>
          </a:p>
          <a:p>
            <a:r>
              <a:rPr lang="en-US" sz="3200" dirty="0" smtClean="0"/>
              <a:t>Org. Chem. is “The chemistry/study </a:t>
            </a:r>
            <a:r>
              <a:rPr lang="en-US" sz="3200" dirty="0"/>
              <a:t>of carbon </a:t>
            </a:r>
            <a:r>
              <a:rPr lang="en-US" sz="3200" dirty="0" smtClean="0"/>
              <a:t>(C) and </a:t>
            </a:r>
            <a:r>
              <a:rPr lang="en-US" sz="3200" dirty="0"/>
              <a:t>its </a:t>
            </a:r>
            <a:r>
              <a:rPr lang="en-US" sz="3200" dirty="0" smtClean="0"/>
              <a:t>compounds”</a:t>
            </a:r>
          </a:p>
          <a:p>
            <a:pPr lvl="1"/>
            <a:r>
              <a:rPr lang="en-US" sz="2800" dirty="0" smtClean="0"/>
              <a:t>Also called “Chemistry </a:t>
            </a:r>
            <a:r>
              <a:rPr lang="en-US" sz="2800" dirty="0"/>
              <a:t>of L</a:t>
            </a:r>
            <a:r>
              <a:rPr lang="en-US" sz="2800" dirty="0" smtClean="0"/>
              <a:t>ife”</a:t>
            </a:r>
          </a:p>
          <a:p>
            <a:pPr lvl="1"/>
            <a:r>
              <a:rPr lang="en-GB" sz="2800" b="1" dirty="0" smtClean="0"/>
              <a:t>Reason:</a:t>
            </a:r>
            <a:r>
              <a:rPr lang="en-GB" sz="2800" dirty="0" smtClean="0"/>
              <a:t> Lots of compounds found in biological systems are studied</a:t>
            </a:r>
          </a:p>
          <a:p>
            <a:r>
              <a:rPr lang="en-GB" sz="3200" dirty="0" smtClean="0"/>
              <a:t>Every organic compound contains carbon</a:t>
            </a:r>
          </a:p>
          <a:p>
            <a:r>
              <a:rPr lang="en-GB" sz="3200" dirty="0" smtClean="0"/>
              <a:t>Not all compounds containing carbon are ‘Organic’ e.g. CO</a:t>
            </a:r>
            <a:r>
              <a:rPr lang="en-GB" sz="3200" baseline="-25000" dirty="0" smtClean="0"/>
              <a:t>2</a:t>
            </a:r>
            <a:r>
              <a:rPr lang="en-GB" sz="3200" dirty="0" smtClean="0"/>
              <a:t>, HCO</a:t>
            </a:r>
            <a:r>
              <a:rPr lang="en-GB" sz="3200" baseline="-25000" dirty="0" smtClean="0"/>
              <a:t>3</a:t>
            </a:r>
            <a:r>
              <a:rPr lang="en-GB" sz="3200" dirty="0"/>
              <a:t> </a:t>
            </a:r>
            <a:r>
              <a:rPr lang="en-GB" sz="3200" dirty="0" smtClean="0"/>
              <a:t>etc.</a:t>
            </a:r>
            <a:endParaRPr lang="en-GB" sz="3200" baseline="-25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474" y="1109163"/>
            <a:ext cx="2847974" cy="16001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473" y="2730793"/>
            <a:ext cx="2847973" cy="1743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473" y="4488561"/>
            <a:ext cx="2847973" cy="19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+mn-lt"/>
              </a:rPr>
              <a:t>ORGANIC CHEMISTRY: Introduction</a:t>
            </a:r>
            <a:endParaRPr lang="en-GB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Organic Chemistry Studies…</a:t>
            </a:r>
          </a:p>
          <a:p>
            <a:pPr lvl="1"/>
            <a:r>
              <a:rPr lang="en-US" sz="2800" dirty="0" smtClean="0"/>
              <a:t>Hydrocarbons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Biomolecules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Organometallics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Petrochemicals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Natural products, </a:t>
            </a:r>
            <a:r>
              <a:rPr lang="en-US" sz="2800" dirty="0" err="1" smtClean="0"/>
              <a:t>etc</a:t>
            </a:r>
            <a:endParaRPr lang="en-GB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220" y="1"/>
            <a:ext cx="1131780" cy="1064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5ADA-80D1-46DB-99E4-5E57E063787B}" type="slidenum">
              <a:rPr lang="en-GB" smtClean="0"/>
              <a:t>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0515600" cy="409575"/>
          </a:xfrm>
        </p:spPr>
        <p:txBody>
          <a:bodyPr/>
          <a:lstStyle/>
          <a:p>
            <a:r>
              <a:rPr lang="en-GB" smtClean="0"/>
              <a:t>Department of Chemical Sciences, Bingham University, Karu                       Organic Chemistry I                                         joseph.oguegbulu@binghamuni.edu.ng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474" y="1109163"/>
            <a:ext cx="2847974" cy="1600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473" y="2730793"/>
            <a:ext cx="2847973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473" y="4488561"/>
            <a:ext cx="2847973" cy="19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22430</TotalTime>
  <Words>652</Words>
  <Application>Microsoft Office PowerPoint</Application>
  <PresentationFormat>Widescreen</PresentationFormat>
  <Paragraphs>157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Office Theme</vt:lpstr>
      <vt:lpstr>CHM 103  ORGANIC CHEMSTRY I</vt:lpstr>
      <vt:lpstr>COURSE CONTENT</vt:lpstr>
      <vt:lpstr>LECTURE I</vt:lpstr>
      <vt:lpstr>COURSE CONTENT</vt:lpstr>
      <vt:lpstr>ORG. CHEM.: A HISTORICAL PERSPECTIVE</vt:lpstr>
      <vt:lpstr>A HISTORICAL PERSPECTIVE: Vitality</vt:lpstr>
      <vt:lpstr>THEORY OF VITALITY DEBUNKED</vt:lpstr>
      <vt:lpstr>ORGANIC CHEMISTRY: Introduction</vt:lpstr>
      <vt:lpstr>ORGANIC CHEMISTRY: Introduction</vt:lpstr>
      <vt:lpstr>BIOMOLECULES</vt:lpstr>
      <vt:lpstr>BIOMOLECULES</vt:lpstr>
      <vt:lpstr>WHY IS CARBON SO SPECIAL</vt:lpstr>
      <vt:lpstr>FLASHBACK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CHM 103 (ORGANIC CHEMSTRY I)  Introduction, Overview and Laboratory Safety Guidelines</dc:title>
  <dc:creator>Ebukah Joseph</dc:creator>
  <cp:lastModifiedBy>Ebukah Joseph</cp:lastModifiedBy>
  <cp:revision>257</cp:revision>
  <dcterms:created xsi:type="dcterms:W3CDTF">2018-10-22T16:33:08Z</dcterms:created>
  <dcterms:modified xsi:type="dcterms:W3CDTF">2021-01-28T19:28:52Z</dcterms:modified>
</cp:coreProperties>
</file>