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524" r:id="rId2"/>
    <p:sldId id="366" r:id="rId3"/>
    <p:sldId id="391" r:id="rId4"/>
    <p:sldId id="310" r:id="rId5"/>
    <p:sldId id="327" r:id="rId6"/>
    <p:sldId id="306" r:id="rId7"/>
    <p:sldId id="307" r:id="rId8"/>
    <p:sldId id="308" r:id="rId9"/>
    <p:sldId id="311" r:id="rId10"/>
    <p:sldId id="312" r:id="rId11"/>
    <p:sldId id="313" r:id="rId12"/>
    <p:sldId id="316" r:id="rId13"/>
    <p:sldId id="328" r:id="rId14"/>
    <p:sldId id="382" r:id="rId15"/>
    <p:sldId id="341" r:id="rId16"/>
    <p:sldId id="342" r:id="rId17"/>
    <p:sldId id="343" r:id="rId18"/>
    <p:sldId id="393" r:id="rId19"/>
    <p:sldId id="317" r:id="rId20"/>
    <p:sldId id="442" r:id="rId21"/>
    <p:sldId id="446" r:id="rId22"/>
    <p:sldId id="455" r:id="rId23"/>
    <p:sldId id="456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45" r:id="rId32"/>
    <p:sldId id="441" r:id="rId33"/>
    <p:sldId id="394" r:id="rId34"/>
    <p:sldId id="395" r:id="rId35"/>
    <p:sldId id="448" r:id="rId36"/>
    <p:sldId id="449" r:id="rId37"/>
    <p:sldId id="396" r:id="rId38"/>
    <p:sldId id="443" r:id="rId39"/>
    <p:sldId id="447" r:id="rId40"/>
    <p:sldId id="408" r:id="rId41"/>
    <p:sldId id="409" r:id="rId42"/>
    <p:sldId id="410" r:id="rId43"/>
    <p:sldId id="411" r:id="rId44"/>
    <p:sldId id="452" r:id="rId45"/>
    <p:sldId id="398" r:id="rId46"/>
    <p:sldId id="468" r:id="rId47"/>
    <p:sldId id="469" r:id="rId48"/>
    <p:sldId id="470" r:id="rId49"/>
    <p:sldId id="414" r:id="rId50"/>
    <p:sldId id="397" r:id="rId51"/>
    <p:sldId id="415" r:id="rId52"/>
    <p:sldId id="416" r:id="rId53"/>
    <p:sldId id="417" r:id="rId54"/>
    <p:sldId id="418" r:id="rId55"/>
    <p:sldId id="451" r:id="rId56"/>
    <p:sldId id="419" r:id="rId57"/>
    <p:sldId id="467" r:id="rId58"/>
    <p:sldId id="420" r:id="rId59"/>
    <p:sldId id="421" r:id="rId60"/>
    <p:sldId id="422" r:id="rId61"/>
    <p:sldId id="423" r:id="rId62"/>
    <p:sldId id="453" r:id="rId63"/>
    <p:sldId id="444" r:id="rId64"/>
    <p:sldId id="426" r:id="rId65"/>
    <p:sldId id="427" r:id="rId66"/>
    <p:sldId id="454" r:id="rId67"/>
    <p:sldId id="465" r:id="rId68"/>
    <p:sldId id="466" r:id="rId69"/>
    <p:sldId id="45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D629AA-C0D6-4CC7-B332-19EB02301464}">
          <p14:sldIdLst>
            <p14:sldId id="524"/>
            <p14:sldId id="366"/>
          </p14:sldIdLst>
        </p14:section>
        <p14:section name="L5: STRUCTURAL ISOMERISM" id="{121CE1B5-8AFE-4BD5-8325-5749AA89D0DD}">
          <p14:sldIdLst>
            <p14:sldId id="391"/>
            <p14:sldId id="310"/>
            <p14:sldId id="327"/>
            <p14:sldId id="306"/>
            <p14:sldId id="307"/>
            <p14:sldId id="308"/>
            <p14:sldId id="311"/>
            <p14:sldId id="312"/>
            <p14:sldId id="313"/>
            <p14:sldId id="316"/>
            <p14:sldId id="328"/>
            <p14:sldId id="382"/>
          </p14:sldIdLst>
        </p14:section>
        <p14:section name="L6: STEREOISOMERISM" id="{92379EA1-0045-4FE9-B513-4E6B72DDEBB3}">
          <p14:sldIdLst>
            <p14:sldId id="341"/>
            <p14:sldId id="342"/>
            <p14:sldId id="343"/>
            <p14:sldId id="393"/>
            <p14:sldId id="317"/>
            <p14:sldId id="442"/>
            <p14:sldId id="446"/>
            <p14:sldId id="455"/>
            <p14:sldId id="456"/>
            <p14:sldId id="458"/>
            <p14:sldId id="459"/>
            <p14:sldId id="460"/>
            <p14:sldId id="461"/>
            <p14:sldId id="462"/>
            <p14:sldId id="463"/>
            <p14:sldId id="464"/>
            <p14:sldId id="445"/>
            <p14:sldId id="441"/>
            <p14:sldId id="394"/>
            <p14:sldId id="395"/>
            <p14:sldId id="448"/>
            <p14:sldId id="449"/>
            <p14:sldId id="396"/>
            <p14:sldId id="443"/>
            <p14:sldId id="447"/>
            <p14:sldId id="408"/>
            <p14:sldId id="409"/>
            <p14:sldId id="410"/>
            <p14:sldId id="411"/>
            <p14:sldId id="452"/>
            <p14:sldId id="398"/>
          </p14:sldIdLst>
        </p14:section>
        <p14:section name="L7: OPTICAL ISO" id="{2AA44491-9794-46BA-8D34-20B214115CB3}">
          <p14:sldIdLst>
            <p14:sldId id="468"/>
            <p14:sldId id="469"/>
            <p14:sldId id="470"/>
            <p14:sldId id="414"/>
            <p14:sldId id="397"/>
            <p14:sldId id="415"/>
            <p14:sldId id="416"/>
            <p14:sldId id="417"/>
            <p14:sldId id="418"/>
            <p14:sldId id="451"/>
            <p14:sldId id="419"/>
            <p14:sldId id="467"/>
            <p14:sldId id="420"/>
            <p14:sldId id="421"/>
            <p14:sldId id="422"/>
            <p14:sldId id="423"/>
            <p14:sldId id="453"/>
            <p14:sldId id="444"/>
            <p14:sldId id="426"/>
            <p14:sldId id="427"/>
            <p14:sldId id="454"/>
            <p14:sldId id="465"/>
            <p14:sldId id="466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2D45-C945-4CBE-8AE5-44AE908477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C4654-852D-4CAA-99E8-E50F09EE4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4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2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6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11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56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55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63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72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271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614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5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5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31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1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81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62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430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91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78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231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7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50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160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62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78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57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05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886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99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01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1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17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98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443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35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31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18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325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121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16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442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116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3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1026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69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277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789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3902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219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489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8200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492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969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2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629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470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39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202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07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0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67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315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714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957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4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7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29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5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A1B-64E6-4253-B898-FC17E539CB81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838-D03B-45F5-9D71-3F7A220D7592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333A-D4CD-42E1-9177-CB720D169C15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8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BB91-D2E2-4A2C-AC60-BED58CBCC39E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832-C193-4B80-BD70-90819D30168B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1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E937-0C83-4204-8077-4BFBE965750E}" type="datetime1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BE91-5BBE-4B6B-B6C7-7241C87C7827}" type="datetime1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4FD1-D2FA-4CE3-97C6-CB0B700C784F}" type="datetime1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0690-53FB-4A5D-9C2D-A9680D15B34F}" type="datetime1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6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99D6-320D-463B-9C95-1BDB79D2D890}" type="datetime1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8F7B-4B83-4598-B322-A9162FCD7311}" type="datetime1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5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6AA9-1D8C-4584-947C-AB6D55BA5036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3.jp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2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5" Type="http://schemas.openxmlformats.org/officeDocument/2006/relationships/image" Target="../media/image71.emf"/><Relationship Id="rId4" Type="http://schemas.openxmlformats.org/officeDocument/2006/relationships/image" Target="../media/image2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2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3.jp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2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712" y="1064713"/>
            <a:ext cx="9995508" cy="2537324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prstClr val="black"/>
                </a:solidFill>
                <a:latin typeface="Calibri" panose="020F0502020204030204"/>
              </a:rPr>
              <a:t>CHM 103</a:t>
            </a: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b="1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RGANIC </a:t>
            </a: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CHEMSTRY 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en-GB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712" y="3602037"/>
            <a:ext cx="9995508" cy="2623399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sz="2200" dirty="0" smtClean="0"/>
              <a:t>Department of Chemical Sciences</a:t>
            </a:r>
          </a:p>
          <a:p>
            <a:r>
              <a:rPr lang="en-GB" sz="2200" dirty="0" smtClean="0"/>
              <a:t>Faculty of Science and Technology</a:t>
            </a:r>
          </a:p>
          <a:p>
            <a:r>
              <a:rPr lang="en-GB" sz="2200" dirty="0" smtClean="0"/>
              <a:t>Bingham University, </a:t>
            </a:r>
            <a:r>
              <a:rPr lang="en-GB" sz="2200" dirty="0" err="1" smtClean="0"/>
              <a:t>Karu</a:t>
            </a:r>
            <a:endParaRPr lang="en-GB" sz="2200" dirty="0" smtClean="0"/>
          </a:p>
          <a:p>
            <a:endParaRPr lang="en-GB" sz="2800" dirty="0" smtClean="0"/>
          </a:p>
          <a:p>
            <a:r>
              <a:rPr lang="en-GB" sz="2600" b="1" dirty="0" smtClean="0"/>
              <a:t>Course Lecturer: Joseph C. </a:t>
            </a:r>
            <a:r>
              <a:rPr lang="en-GB" sz="2600" b="1" dirty="0" err="1" smtClean="0"/>
              <a:t>Oguegbulu</a:t>
            </a:r>
            <a:endParaRPr lang="en-GB" sz="2600" b="1" dirty="0" smtClean="0"/>
          </a:p>
          <a:p>
            <a:r>
              <a:rPr lang="en-GB" sz="3400" b="1" dirty="0" smtClean="0"/>
              <a:t>Joseph.oguegbulu@binghamuni.edu.ng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66" y="3687038"/>
            <a:ext cx="4974071" cy="2695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POSITION ISOMERISM (</a:t>
            </a:r>
            <a:r>
              <a:rPr lang="en-GB" b="1" dirty="0" err="1" smtClean="0">
                <a:latin typeface="+mn-lt"/>
              </a:rPr>
              <a:t>Struct</a:t>
            </a:r>
            <a:r>
              <a:rPr lang="en-GB" b="1" dirty="0" smtClean="0">
                <a:latin typeface="+mn-lt"/>
              </a:rPr>
              <a:t>. </a:t>
            </a:r>
            <a:r>
              <a:rPr lang="en-GB" b="1" dirty="0" err="1" smtClean="0">
                <a:latin typeface="+mn-lt"/>
              </a:rPr>
              <a:t>Iso</a:t>
            </a:r>
            <a:r>
              <a:rPr lang="en-GB" b="1" dirty="0" smtClean="0">
                <a:latin typeface="+mn-lt"/>
              </a:rPr>
              <a:t>. Types)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39005" cy="4351338"/>
          </a:xfrm>
        </p:spPr>
        <p:txBody>
          <a:bodyPr>
            <a:noAutofit/>
          </a:bodyPr>
          <a:lstStyle/>
          <a:p>
            <a:pPr lvl="0" algn="just"/>
            <a:r>
              <a:rPr lang="en-GB" sz="3200" dirty="0" smtClean="0"/>
              <a:t>Just like in chain isomerism but when other elements are present</a:t>
            </a:r>
          </a:p>
          <a:p>
            <a:pPr lvl="0" algn="just"/>
            <a:r>
              <a:rPr lang="en-GB" sz="3200" dirty="0" smtClean="0"/>
              <a:t>Examples…</a:t>
            </a:r>
          </a:p>
          <a:p>
            <a:pPr lvl="1" algn="just"/>
            <a:r>
              <a:rPr lang="en-GB" sz="2800" dirty="0" smtClean="0"/>
              <a:t>C</a:t>
            </a:r>
            <a:r>
              <a:rPr lang="en-GB" sz="2800" baseline="-25000" dirty="0" smtClean="0"/>
              <a:t>4</a:t>
            </a:r>
            <a:r>
              <a:rPr lang="en-GB" sz="2800" dirty="0" smtClean="0"/>
              <a:t>H</a:t>
            </a:r>
            <a:r>
              <a:rPr lang="en-GB" sz="2800" baseline="-25000" dirty="0" smtClean="0"/>
              <a:t>9</a:t>
            </a:r>
            <a:r>
              <a:rPr lang="en-GB" sz="2800" dirty="0" smtClean="0"/>
              <a:t>Br</a:t>
            </a:r>
          </a:p>
          <a:p>
            <a:pPr lvl="1" algn="just"/>
            <a:r>
              <a:rPr lang="en-GB" sz="2800" dirty="0" smtClean="0"/>
              <a:t>C</a:t>
            </a:r>
            <a:r>
              <a:rPr lang="en-GB" sz="2800" baseline="-25000" dirty="0" smtClean="0"/>
              <a:t>3</a:t>
            </a:r>
            <a:r>
              <a:rPr lang="en-GB" sz="2800" dirty="0" smtClean="0"/>
              <a:t>H</a:t>
            </a:r>
            <a:r>
              <a:rPr lang="en-GB" sz="2800" baseline="-25000" dirty="0" smtClean="0"/>
              <a:t>7</a:t>
            </a:r>
            <a:r>
              <a:rPr lang="en-GB" sz="2800" dirty="0" smtClean="0"/>
              <a:t>Cl</a:t>
            </a:r>
          </a:p>
          <a:p>
            <a:pPr lvl="1" algn="just"/>
            <a:r>
              <a:rPr lang="en-GB" sz="2800" dirty="0" smtClean="0"/>
              <a:t>C</a:t>
            </a:r>
            <a:r>
              <a:rPr lang="en-GB" sz="2800" baseline="-25000" dirty="0" smtClean="0"/>
              <a:t>3</a:t>
            </a:r>
            <a:r>
              <a:rPr lang="en-GB" sz="2800" dirty="0" smtClean="0"/>
              <a:t>H</a:t>
            </a:r>
            <a:r>
              <a:rPr lang="en-GB" sz="2800" baseline="-25000" dirty="0" smtClean="0"/>
              <a:t>7</a:t>
            </a:r>
            <a:r>
              <a:rPr lang="en-GB" sz="2800" dirty="0" smtClean="0"/>
              <a:t>OH</a:t>
            </a:r>
          </a:p>
          <a:p>
            <a:pPr lvl="1" algn="just"/>
            <a:r>
              <a:rPr lang="en-GB" sz="2800" dirty="0" smtClean="0"/>
              <a:t>C</a:t>
            </a:r>
            <a:r>
              <a:rPr lang="en-GB" sz="2800" baseline="-25000" dirty="0" smtClean="0"/>
              <a:t>6</a:t>
            </a:r>
            <a:r>
              <a:rPr lang="en-GB" sz="2800" dirty="0" smtClean="0"/>
              <a:t>H</a:t>
            </a:r>
            <a:r>
              <a:rPr lang="en-GB" sz="2800" baseline="-25000" dirty="0" smtClean="0"/>
              <a:t>4</a:t>
            </a:r>
            <a:r>
              <a:rPr lang="en-GB" sz="2800" dirty="0" smtClean="0"/>
              <a:t>NH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OH</a:t>
            </a:r>
            <a:endParaRPr lang="en-GB" sz="2800" dirty="0"/>
          </a:p>
          <a:p>
            <a:pPr algn="just"/>
            <a:r>
              <a:rPr lang="en-GB" sz="3200" b="1" dirty="0" smtClean="0"/>
              <a:t>Q6</a:t>
            </a:r>
          </a:p>
          <a:p>
            <a:pPr lvl="1" algn="just"/>
            <a:r>
              <a:rPr lang="en-GB" sz="2800" b="1" dirty="0" smtClean="0"/>
              <a:t>C</a:t>
            </a:r>
            <a:r>
              <a:rPr lang="en-GB" sz="2800" b="1" baseline="-25000" dirty="0" smtClean="0"/>
              <a:t>5</a:t>
            </a:r>
            <a:r>
              <a:rPr lang="en-GB" sz="2800" b="1" dirty="0" smtClean="0"/>
              <a:t>H</a:t>
            </a:r>
            <a:r>
              <a:rPr lang="en-GB" sz="2800" b="1" baseline="-25000" dirty="0"/>
              <a:t>9</a:t>
            </a:r>
            <a:r>
              <a:rPr lang="en-GB" sz="2800" b="1" dirty="0" smtClean="0"/>
              <a:t>Br </a:t>
            </a:r>
            <a:r>
              <a:rPr lang="en-GB" sz="2800" b="1" i="1" dirty="0" smtClean="0"/>
              <a:t>(take home)</a:t>
            </a:r>
            <a:endParaRPr lang="en-GB" sz="2800" b="1" dirty="0" smtClean="0"/>
          </a:p>
          <a:p>
            <a:pPr marL="457200" lvl="1" indent="0" algn="just">
              <a:buNone/>
            </a:pPr>
            <a:endParaRPr lang="en-GB" sz="2800" dirty="0" smtClean="0"/>
          </a:p>
          <a:p>
            <a:pPr lvl="1" algn="just"/>
            <a:endParaRPr lang="en-GB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51" y="1312318"/>
            <a:ext cx="4731349" cy="300323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00374" y="2745696"/>
            <a:ext cx="4674889" cy="1499484"/>
            <a:chOff x="7572375" y="4693921"/>
            <a:chExt cx="3967692" cy="12661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375" y="4693921"/>
              <a:ext cx="3781424" cy="1209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1599" y="5648203"/>
              <a:ext cx="1396643" cy="31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err="1" smtClean="0"/>
                <a:t>Chloropropane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64237" y="5648203"/>
              <a:ext cx="2075830" cy="31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2-Chloropropane </a:t>
              </a:r>
              <a:endParaRPr lang="en-GB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37" y="2873179"/>
            <a:ext cx="2237563" cy="36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06" y="1199650"/>
            <a:ext cx="5114794" cy="1829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FUNCTIONAL GROUP ISO (</a:t>
            </a:r>
            <a:r>
              <a:rPr lang="en-GB" b="1" dirty="0" err="1" smtClean="0">
                <a:latin typeface="+mn-lt"/>
              </a:rPr>
              <a:t>Struct</a:t>
            </a:r>
            <a:r>
              <a:rPr lang="en-GB" b="1" dirty="0" smtClean="0">
                <a:latin typeface="+mn-lt"/>
              </a:rPr>
              <a:t>. </a:t>
            </a:r>
            <a:r>
              <a:rPr lang="en-GB" b="1" dirty="0" err="1" smtClean="0">
                <a:latin typeface="+mn-lt"/>
              </a:rPr>
              <a:t>Iso</a:t>
            </a:r>
            <a:r>
              <a:rPr lang="en-GB" b="1" dirty="0" smtClean="0">
                <a:latin typeface="+mn-lt"/>
              </a:rPr>
              <a:t>. Types)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39005" cy="4351338"/>
          </a:xfrm>
        </p:spPr>
        <p:txBody>
          <a:bodyPr>
            <a:noAutofit/>
          </a:bodyPr>
          <a:lstStyle/>
          <a:p>
            <a:pPr lvl="0" algn="just"/>
            <a:r>
              <a:rPr lang="en-GB" sz="3200" smtClean="0"/>
              <a:t>A new functional group may form bc of change in position of an atom</a:t>
            </a:r>
          </a:p>
          <a:p>
            <a:pPr marL="0" lvl="0" indent="0" algn="just">
              <a:buNone/>
            </a:pPr>
            <a:r>
              <a:rPr lang="en-GB" sz="3200" b="1" smtClean="0"/>
              <a:t>Examples…</a:t>
            </a:r>
          </a:p>
          <a:p>
            <a:pPr algn="just"/>
            <a:r>
              <a:rPr lang="en-GB" sz="3200" smtClean="0"/>
              <a:t>Aldehydes and ketones</a:t>
            </a:r>
          </a:p>
          <a:p>
            <a:pPr lvl="1" algn="just"/>
            <a:r>
              <a:rPr lang="en-GB" sz="2800" smtClean="0"/>
              <a:t>E.g. propanal and propanone</a:t>
            </a:r>
          </a:p>
          <a:p>
            <a:pPr algn="just"/>
            <a:r>
              <a:rPr lang="en-GB" sz="3200" smtClean="0"/>
              <a:t>Aldoses vs Ketoses </a:t>
            </a:r>
          </a:p>
          <a:p>
            <a:pPr lvl="1" algn="just"/>
            <a:r>
              <a:rPr lang="en-GB" sz="2800" smtClean="0"/>
              <a:t>eg Glucose vs Fructose</a:t>
            </a:r>
          </a:p>
          <a:p>
            <a:pPr algn="just"/>
            <a:r>
              <a:rPr lang="en-GB" sz="3200" smtClean="0"/>
              <a:t>Keto/Enol Tautomerism</a:t>
            </a:r>
            <a:endParaRPr lang="en-GB" sz="2200" i="1" smtClean="0"/>
          </a:p>
          <a:p>
            <a:pPr lvl="1" algn="just"/>
            <a:r>
              <a:rPr lang="en-GB" sz="2800" smtClean="0"/>
              <a:t>e.g. Butan-2-one and But-3-en-2-ol</a:t>
            </a:r>
          </a:p>
          <a:p>
            <a:pPr lvl="1" algn="just"/>
            <a:endParaRPr lang="en-GB" sz="2800" smtClean="0"/>
          </a:p>
          <a:p>
            <a:pPr lvl="1" algn="just"/>
            <a:endParaRPr lang="en-GB" sz="2800" smtClean="0"/>
          </a:p>
          <a:p>
            <a:pPr lvl="1" algn="just"/>
            <a:endParaRPr lang="en-GB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14" name="Picture 13" descr="C:\Users\USER\Documents\Ebuka\Bingham University\Semester 2\CHM 206\images\download (1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9059"/>
            <a:ext cx="5546812" cy="149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367" y="4762234"/>
            <a:ext cx="3633282" cy="1134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08803" y="5825845"/>
            <a:ext cx="180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OR</a:t>
            </a:r>
          </a:p>
          <a:p>
            <a:pPr algn="ctr"/>
            <a:r>
              <a:rPr lang="en-GB" smtClean="0"/>
              <a:t>3-Hydroxybutene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TUTORIAL 5: Structural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78297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 smtClean="0"/>
              <a:t>Q7</a:t>
            </a:r>
          </a:p>
          <a:p>
            <a:pPr algn="just"/>
            <a:r>
              <a:rPr lang="en-GB" sz="3200" dirty="0" smtClean="0"/>
              <a:t>Show any functional group isomers of </a:t>
            </a:r>
            <a:r>
              <a:rPr lang="en-GB" sz="3200" b="1" dirty="0" err="1" smtClean="0"/>
              <a:t>propanoic</a:t>
            </a:r>
            <a:r>
              <a:rPr lang="en-GB" sz="3200" b="1" dirty="0" smtClean="0"/>
              <a:t> acid (C</a:t>
            </a:r>
            <a:r>
              <a:rPr lang="en-GB" sz="3200" b="1" baseline="-25000" dirty="0" smtClean="0"/>
              <a:t>3</a:t>
            </a:r>
            <a:r>
              <a:rPr lang="en-GB" sz="3200" b="1" dirty="0" smtClean="0"/>
              <a:t>H</a:t>
            </a:r>
            <a:r>
              <a:rPr lang="en-GB" sz="3200" b="1" baseline="-25000" dirty="0" smtClean="0"/>
              <a:t>6</a:t>
            </a:r>
            <a:r>
              <a:rPr lang="en-GB" sz="3200" b="1" dirty="0" smtClean="0"/>
              <a:t>O</a:t>
            </a:r>
            <a:r>
              <a:rPr lang="en-GB" sz="3200" b="1" baseline="-25000" dirty="0" smtClean="0"/>
              <a:t>2</a:t>
            </a:r>
            <a:r>
              <a:rPr lang="en-GB" sz="3200" b="1" dirty="0" smtClean="0"/>
              <a:t>)</a:t>
            </a:r>
          </a:p>
          <a:p>
            <a:pPr lvl="1" algn="just"/>
            <a:endParaRPr lang="en-GB" sz="2800" dirty="0" smtClean="0"/>
          </a:p>
          <a:p>
            <a:pPr lvl="1" algn="just"/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77" y="3745281"/>
            <a:ext cx="6743083" cy="21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2" y="1859833"/>
            <a:ext cx="6826046" cy="4317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TUTORIAL 5: Structural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620367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GB" sz="3200" b="1" dirty="0" smtClean="0"/>
              <a:t>Q8 </a:t>
            </a:r>
          </a:p>
          <a:p>
            <a:pPr algn="just"/>
            <a:r>
              <a:rPr lang="en-GB" sz="3200" dirty="0" smtClean="0"/>
              <a:t>Show </a:t>
            </a:r>
            <a:r>
              <a:rPr lang="en-GB" sz="3200" b="1" dirty="0" smtClean="0"/>
              <a:t>ALL</a:t>
            </a:r>
            <a:r>
              <a:rPr lang="en-GB" sz="3200" dirty="0" smtClean="0"/>
              <a:t> the possible isomers of </a:t>
            </a:r>
            <a:r>
              <a:rPr lang="en-GB" sz="3200" b="1" dirty="0" smtClean="0"/>
              <a:t>C</a:t>
            </a:r>
            <a:r>
              <a:rPr lang="en-GB" sz="3200" b="1" baseline="-25000" dirty="0" smtClean="0"/>
              <a:t>3</a:t>
            </a:r>
            <a:r>
              <a:rPr lang="en-GB" sz="3200" b="1" dirty="0" smtClean="0"/>
              <a:t>H</a:t>
            </a:r>
            <a:r>
              <a:rPr lang="en-GB" sz="3200" b="1" baseline="-25000" dirty="0" smtClean="0"/>
              <a:t>6</a:t>
            </a:r>
            <a:r>
              <a:rPr lang="en-GB" sz="3200" b="1" dirty="0" smtClean="0"/>
              <a:t>O</a:t>
            </a:r>
            <a:r>
              <a:rPr lang="en-GB" sz="3200" dirty="0" smtClean="0"/>
              <a:t> 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4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5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712" y="1064713"/>
            <a:ext cx="9995508" cy="2537324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prstClr val="black"/>
                </a:solidFill>
                <a:latin typeface="Calibri" panose="020F0502020204030204"/>
              </a:rPr>
              <a:t>CHM 103</a:t>
            </a: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b="1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RGANIC </a:t>
            </a: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CHEMSTRY 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en-GB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712" y="3602037"/>
            <a:ext cx="9995508" cy="2623399"/>
          </a:xfrm>
        </p:spPr>
        <p:txBody>
          <a:bodyPr>
            <a:normAutofit fontScale="70000" lnSpcReduction="20000"/>
          </a:bodyPr>
          <a:lstStyle/>
          <a:p>
            <a:endParaRPr lang="en-GB" dirty="0" smtClean="0"/>
          </a:p>
          <a:p>
            <a:endParaRPr lang="en-GB" sz="2800" dirty="0" smtClean="0"/>
          </a:p>
          <a:p>
            <a:r>
              <a:rPr lang="en-GB" sz="2200" dirty="0" smtClean="0"/>
              <a:t>Department of Chemical Sciences</a:t>
            </a:r>
          </a:p>
          <a:p>
            <a:r>
              <a:rPr lang="en-GB" sz="2200" dirty="0" smtClean="0"/>
              <a:t>Faculty of Science and Technology</a:t>
            </a:r>
          </a:p>
          <a:p>
            <a:r>
              <a:rPr lang="en-GB" sz="2200" dirty="0" smtClean="0"/>
              <a:t>Bingham University, </a:t>
            </a:r>
            <a:r>
              <a:rPr lang="en-GB" sz="2200" dirty="0" err="1" smtClean="0"/>
              <a:t>Karu</a:t>
            </a:r>
            <a:endParaRPr lang="en-GB" sz="2200" dirty="0" smtClean="0"/>
          </a:p>
          <a:p>
            <a:endParaRPr lang="en-GB" sz="2800" dirty="0" smtClean="0"/>
          </a:p>
          <a:p>
            <a:r>
              <a:rPr lang="en-GB" sz="2600" b="1" dirty="0" smtClean="0"/>
              <a:t>Course Lecturer: Joseph C. </a:t>
            </a:r>
            <a:r>
              <a:rPr lang="en-GB" sz="2600" b="1" dirty="0" err="1" smtClean="0"/>
              <a:t>Oguegbulu</a:t>
            </a:r>
            <a:endParaRPr lang="en-GB" sz="2600" b="1" dirty="0" smtClean="0"/>
          </a:p>
          <a:p>
            <a:r>
              <a:rPr lang="en-GB" sz="3400" b="1" dirty="0" smtClean="0"/>
              <a:t>Joseph.oguegbulu@binghamuni.edu.ng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LECTURE VI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STEREOISOMERISM</a:t>
            </a:r>
          </a:p>
          <a:p>
            <a:pPr lvl="1"/>
            <a:r>
              <a:rPr lang="en-GB" sz="3200" b="1" dirty="0" smtClean="0"/>
              <a:t>CONFORMATIONAL ISOMERISM</a:t>
            </a:r>
          </a:p>
          <a:p>
            <a:pPr lvl="1"/>
            <a:r>
              <a:rPr lang="en-GB" sz="3200" b="1" dirty="0" smtClean="0"/>
              <a:t>CIS/TRANS (or GEOMETRIC ISOMERISM)</a:t>
            </a:r>
          </a:p>
          <a:p>
            <a:pPr lvl="1"/>
            <a:r>
              <a:rPr lang="en-GB" sz="3200" b="1" dirty="0" smtClean="0"/>
              <a:t>OPTICAL ISOMERISM</a:t>
            </a:r>
          </a:p>
          <a:p>
            <a:pPr lvl="2"/>
            <a:r>
              <a:rPr lang="en-GB" sz="2800" b="1" dirty="0" smtClean="0"/>
              <a:t>ENANTIOMERISM</a:t>
            </a:r>
          </a:p>
          <a:p>
            <a:pPr lvl="2"/>
            <a:r>
              <a:rPr lang="en-GB" sz="2800" b="1" dirty="0" smtClean="0"/>
              <a:t>DIASTEREOMERISM</a:t>
            </a:r>
          </a:p>
          <a:p>
            <a:pPr lvl="2"/>
            <a:r>
              <a:rPr lang="en-GB" sz="2800" b="1" dirty="0" smtClean="0"/>
              <a:t>MESOMERS </a:t>
            </a:r>
          </a:p>
          <a:p>
            <a:pPr lvl="2"/>
            <a:r>
              <a:rPr lang="en-GB" sz="2800" b="1" dirty="0" smtClean="0"/>
              <a:t>RACEMIC MIXTURES</a:t>
            </a:r>
          </a:p>
          <a:p>
            <a:pPr lvl="1"/>
            <a:endParaRPr lang="en-GB" sz="1100" b="1" dirty="0" smtClean="0"/>
          </a:p>
          <a:p>
            <a:r>
              <a:rPr lang="en-GB" b="1" dirty="0" smtClean="0"/>
              <a:t>SOME IMPORTANT CHIRAL COMPOUNDS IN NATURE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0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+mn-lt"/>
              </a:rPr>
              <a:t>OBJECTIVES: </a:t>
            </a:r>
            <a:r>
              <a:rPr lang="en-GB" sz="3600" b="1" dirty="0">
                <a:latin typeface="+mn-lt"/>
              </a:rPr>
              <a:t>At the end, you should be able to</a:t>
            </a:r>
            <a:r>
              <a:rPr lang="en-GB" sz="3600" b="1" dirty="0" smtClean="0">
                <a:latin typeface="+mn-lt"/>
              </a:rPr>
              <a:t>…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03294" cy="4486276"/>
          </a:xfrm>
        </p:spPr>
        <p:txBody>
          <a:bodyPr>
            <a:noAutofit/>
          </a:bodyPr>
          <a:lstStyle/>
          <a:p>
            <a:pPr algn="just"/>
            <a:r>
              <a:rPr lang="en-GB" dirty="0" smtClean="0"/>
              <a:t>Appreciate </a:t>
            </a:r>
            <a:r>
              <a:rPr lang="en-GB" dirty="0"/>
              <a:t>the three dimensional orientation of atoms in a </a:t>
            </a:r>
            <a:r>
              <a:rPr lang="en-GB" dirty="0" smtClean="0"/>
              <a:t>stereoisomer</a:t>
            </a:r>
          </a:p>
          <a:p>
            <a:pPr algn="just"/>
            <a:r>
              <a:rPr lang="en-GB" dirty="0" smtClean="0"/>
              <a:t>Explain conformations</a:t>
            </a:r>
          </a:p>
          <a:p>
            <a:pPr algn="just"/>
            <a:r>
              <a:rPr lang="en-GB" dirty="0" smtClean="0"/>
              <a:t>Differentiate b/w conformational and </a:t>
            </a:r>
            <a:r>
              <a:rPr lang="en-GB" dirty="0" err="1" smtClean="0"/>
              <a:t>configurational</a:t>
            </a:r>
            <a:r>
              <a:rPr lang="en-GB" dirty="0" smtClean="0"/>
              <a:t> isomerism</a:t>
            </a:r>
          </a:p>
          <a:p>
            <a:pPr algn="just"/>
            <a:r>
              <a:rPr lang="en-GB" dirty="0" smtClean="0"/>
              <a:t>Explain </a:t>
            </a:r>
            <a:r>
              <a:rPr lang="en-GB" dirty="0" err="1" smtClean="0"/>
              <a:t>cis</a:t>
            </a:r>
            <a:r>
              <a:rPr lang="en-GB" dirty="0" smtClean="0"/>
              <a:t>/trans ism with examples</a:t>
            </a:r>
          </a:p>
          <a:p>
            <a:pPr algn="just"/>
            <a:r>
              <a:rPr lang="en-GB" dirty="0" smtClean="0"/>
              <a:t>Explain chirality and optical </a:t>
            </a:r>
            <a:r>
              <a:rPr lang="en-GB" dirty="0" err="1" smtClean="0"/>
              <a:t>iso</a:t>
            </a:r>
            <a:r>
              <a:rPr lang="en-GB" dirty="0" smtClean="0"/>
              <a:t> with e.g.</a:t>
            </a:r>
          </a:p>
          <a:p>
            <a:pPr algn="just"/>
            <a:r>
              <a:rPr lang="en-GB" dirty="0" smtClean="0"/>
              <a:t>Differentiate between enantiomers and </a:t>
            </a:r>
            <a:r>
              <a:rPr lang="en-GB" dirty="0" err="1" smtClean="0"/>
              <a:t>diastereomers</a:t>
            </a:r>
            <a:endParaRPr lang="en-GB" dirty="0" smtClean="0"/>
          </a:p>
          <a:p>
            <a:pPr algn="just"/>
            <a:r>
              <a:rPr lang="en-GB" dirty="0" smtClean="0"/>
              <a:t>Explain </a:t>
            </a:r>
            <a:r>
              <a:rPr lang="en-GB" dirty="0" err="1" smtClean="0"/>
              <a:t>Mesomers</a:t>
            </a:r>
            <a:r>
              <a:rPr lang="en-GB" dirty="0" smtClean="0"/>
              <a:t>, </a:t>
            </a:r>
            <a:r>
              <a:rPr lang="en-GB" dirty="0" err="1" smtClean="0"/>
              <a:t>recemisation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94" y="1825625"/>
            <a:ext cx="48505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 smtClean="0"/>
              <a:t>D</a:t>
            </a:r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70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65125"/>
            <a:ext cx="4673252" cy="950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STEREOISOMERISM</a:t>
            </a:r>
            <a:endParaRPr lang="en-GB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STEREOCHEMISTRY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3533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 smtClean="0"/>
              <a:t>The </a:t>
            </a:r>
            <a:r>
              <a:rPr lang="en-GB" sz="3200" dirty="0"/>
              <a:t>study </a:t>
            </a:r>
            <a:r>
              <a:rPr lang="en-GB" sz="3200" dirty="0" smtClean="0"/>
              <a:t>of the arrangement of atoms </a:t>
            </a:r>
            <a:r>
              <a:rPr lang="en-GB" sz="3200" dirty="0"/>
              <a:t>of a </a:t>
            </a:r>
            <a:r>
              <a:rPr lang="en-GB" sz="3200" dirty="0" smtClean="0"/>
              <a:t>mol. </a:t>
            </a:r>
            <a:r>
              <a:rPr lang="en-GB" sz="3200" dirty="0"/>
              <a:t>in </a:t>
            </a:r>
            <a:r>
              <a:rPr lang="en-GB" sz="3200" dirty="0" smtClean="0"/>
              <a:t>space</a:t>
            </a:r>
          </a:p>
          <a:p>
            <a:pPr algn="just"/>
            <a:r>
              <a:rPr lang="en-GB" sz="3200" dirty="0" smtClean="0"/>
              <a:t>And effects </a:t>
            </a:r>
            <a:r>
              <a:rPr lang="en-GB" sz="3200" dirty="0"/>
              <a:t>of </a:t>
            </a:r>
            <a:r>
              <a:rPr lang="en-GB" sz="3200" dirty="0" smtClean="0"/>
              <a:t>these arrangements on their </a:t>
            </a:r>
            <a:r>
              <a:rPr lang="en-GB" sz="3200" dirty="0" err="1" smtClean="0"/>
              <a:t>phys&amp;chem</a:t>
            </a:r>
            <a:r>
              <a:rPr lang="en-GB" sz="3200" dirty="0" smtClean="0"/>
              <a:t> props</a:t>
            </a:r>
          </a:p>
          <a:p>
            <a:pPr algn="just"/>
            <a:r>
              <a:rPr lang="en-GB" sz="3200" dirty="0" smtClean="0"/>
              <a:t>You could also think of it as </a:t>
            </a:r>
            <a:r>
              <a:rPr lang="en-GB" sz="3200" b="1" dirty="0" smtClean="0"/>
              <a:t>the </a:t>
            </a:r>
            <a:r>
              <a:rPr lang="en-GB" sz="3200" b="1" i="1" dirty="0" smtClean="0"/>
              <a:t>study of Stereoisomerism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63" y="83638"/>
            <a:ext cx="2163871" cy="182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6" y="3394553"/>
            <a:ext cx="10535454" cy="29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COURSE CONTENT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Introduction. History, classifications				0.5 week</a:t>
            </a:r>
          </a:p>
          <a:p>
            <a:pPr lvl="0"/>
            <a:r>
              <a:rPr lang="en-US" dirty="0" smtClean="0"/>
              <a:t>Carbon: Bonding in organic compounds, structure</a:t>
            </a:r>
            <a:r>
              <a:rPr lang="en-US" dirty="0"/>
              <a:t>	</a:t>
            </a:r>
            <a:r>
              <a:rPr lang="en-US" dirty="0" smtClean="0"/>
              <a:t>	0.5 </a:t>
            </a:r>
            <a:r>
              <a:rPr lang="en-US" dirty="0"/>
              <a:t>week</a:t>
            </a:r>
            <a:endParaRPr lang="en-GB" dirty="0"/>
          </a:p>
          <a:p>
            <a:pPr lvl="0"/>
            <a:r>
              <a:rPr lang="en-US" dirty="0" smtClean="0"/>
              <a:t>Functional groups</a:t>
            </a:r>
            <a:r>
              <a:rPr lang="en-US" dirty="0"/>
              <a:t>				</a:t>
            </a:r>
            <a:r>
              <a:rPr lang="en-US" dirty="0" smtClean="0"/>
              <a:t>			0.5 </a:t>
            </a:r>
            <a:r>
              <a:rPr lang="en-US" dirty="0"/>
              <a:t>week</a:t>
            </a:r>
            <a:endParaRPr lang="en-GB" dirty="0"/>
          </a:p>
          <a:p>
            <a:pPr lvl="0"/>
            <a:r>
              <a:rPr lang="en-US" dirty="0"/>
              <a:t>IUPAC </a:t>
            </a:r>
            <a:r>
              <a:rPr lang="en-US" dirty="0" smtClean="0"/>
              <a:t>nomenclature</a:t>
            </a:r>
            <a:r>
              <a:rPr lang="en-US" dirty="0"/>
              <a:t>					</a:t>
            </a:r>
            <a:r>
              <a:rPr lang="en-US" dirty="0" smtClean="0"/>
              <a:t>	1 </a:t>
            </a:r>
            <a:r>
              <a:rPr lang="en-US" dirty="0"/>
              <a:t>week</a:t>
            </a:r>
            <a:endParaRPr lang="en-GB" dirty="0"/>
          </a:p>
          <a:p>
            <a:pPr lvl="0"/>
            <a:r>
              <a:rPr lang="en-US" dirty="0"/>
              <a:t>Isomerism </a:t>
            </a:r>
            <a:r>
              <a:rPr lang="en-US" dirty="0" smtClean="0"/>
              <a:t>– Structural &amp; Stereo-isomerism</a:t>
            </a:r>
            <a:r>
              <a:rPr lang="en-US" dirty="0"/>
              <a:t>	</a:t>
            </a:r>
            <a:r>
              <a:rPr lang="en-US" dirty="0" smtClean="0"/>
              <a:t>		2 </a:t>
            </a:r>
            <a:r>
              <a:rPr lang="en-US" dirty="0"/>
              <a:t>weeks</a:t>
            </a:r>
            <a:endParaRPr lang="en-GB" dirty="0"/>
          </a:p>
          <a:p>
            <a:pPr lvl="0"/>
            <a:r>
              <a:rPr lang="en-US" dirty="0" err="1"/>
              <a:t>Hybridisation</a:t>
            </a:r>
            <a:r>
              <a:rPr lang="en-US" dirty="0"/>
              <a:t> </a:t>
            </a:r>
            <a:r>
              <a:rPr lang="en-US" dirty="0" smtClean="0"/>
              <a:t>– Resonance effects &amp; others</a:t>
            </a:r>
            <a:r>
              <a:rPr lang="en-US" dirty="0"/>
              <a:t>		</a:t>
            </a:r>
            <a:r>
              <a:rPr lang="en-US" dirty="0" smtClean="0"/>
              <a:t>	2 </a:t>
            </a:r>
            <a:r>
              <a:rPr lang="en-US" dirty="0"/>
              <a:t>weeks</a:t>
            </a:r>
            <a:endParaRPr lang="en-GB" dirty="0"/>
          </a:p>
          <a:p>
            <a:pPr lvl="0"/>
            <a:r>
              <a:rPr lang="en-US" dirty="0" smtClean="0"/>
              <a:t>Alkanes, Alkenes, Alkynes						1.5 weeks</a:t>
            </a:r>
            <a:endParaRPr lang="en-GB" dirty="0"/>
          </a:p>
          <a:p>
            <a:pPr lvl="0"/>
            <a:r>
              <a:rPr lang="en-US" dirty="0" smtClean="0"/>
              <a:t>Alkyl halides, </a:t>
            </a:r>
            <a:r>
              <a:rPr lang="en-US" dirty="0" err="1" smtClean="0"/>
              <a:t>Alkanols</a:t>
            </a:r>
            <a:r>
              <a:rPr lang="en-US" dirty="0" smtClean="0"/>
              <a:t>						1 week</a:t>
            </a:r>
            <a:endParaRPr lang="en-GB" dirty="0"/>
          </a:p>
          <a:p>
            <a:r>
              <a:rPr lang="en-US" dirty="0" smtClean="0"/>
              <a:t>Carbonyl </a:t>
            </a:r>
            <a:r>
              <a:rPr lang="en-US" dirty="0"/>
              <a:t>compounds: </a:t>
            </a:r>
            <a:r>
              <a:rPr lang="en-US" dirty="0" err="1"/>
              <a:t>Alkanals</a:t>
            </a:r>
            <a:r>
              <a:rPr lang="en-US" dirty="0"/>
              <a:t> and </a:t>
            </a:r>
            <a:r>
              <a:rPr lang="en-US" dirty="0" err="1"/>
              <a:t>Alkanones</a:t>
            </a:r>
            <a:r>
              <a:rPr lang="en-US" dirty="0"/>
              <a:t>. 	</a:t>
            </a:r>
            <a:r>
              <a:rPr lang="en-US" dirty="0" smtClean="0"/>
              <a:t>	0.5 week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4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3" y="3068877"/>
            <a:ext cx="8932661" cy="3302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STEREOCHEMISTRY: Notation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 smtClean="0"/>
              <a:t>Dash	= Pointing away from you</a:t>
            </a:r>
          </a:p>
          <a:p>
            <a:r>
              <a:rPr lang="en-GB" sz="3200" dirty="0" smtClean="0"/>
              <a:t>Wedge	= Pointing towards you</a:t>
            </a:r>
          </a:p>
          <a:p>
            <a:r>
              <a:rPr lang="en-GB" sz="3200" dirty="0" smtClean="0"/>
              <a:t>Line		= On the same plane of the paper/screen</a:t>
            </a:r>
          </a:p>
          <a:p>
            <a:pPr algn="just"/>
            <a:endParaRPr lang="en-GB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84" y="3898007"/>
            <a:ext cx="2324100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84" y="1376695"/>
            <a:ext cx="1832416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STEREOISOMERISM: Terms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3200" b="1" dirty="0" smtClean="0"/>
              <a:t>Chirality</a:t>
            </a:r>
            <a:r>
              <a:rPr lang="en-GB" sz="3200" dirty="0" smtClean="0"/>
              <a:t> </a:t>
            </a:r>
            <a:r>
              <a:rPr lang="en-GB" sz="3200" dirty="0"/>
              <a:t>is the property of an object (e.g. a molecule) of being non-superimposable on another object that is its mirror </a:t>
            </a:r>
            <a:r>
              <a:rPr lang="en-GB" sz="3200" dirty="0" smtClean="0"/>
              <a:t>image</a:t>
            </a:r>
          </a:p>
          <a:p>
            <a:pPr algn="just"/>
            <a:r>
              <a:rPr lang="en-GB" sz="3200" dirty="0" smtClean="0"/>
              <a:t>It </a:t>
            </a:r>
            <a:r>
              <a:rPr lang="en-GB" sz="3200" dirty="0"/>
              <a:t>is characterized by an atom </a:t>
            </a:r>
            <a:r>
              <a:rPr lang="en-GB" sz="3200" dirty="0" smtClean="0"/>
              <a:t>e.g. Carbon which has four </a:t>
            </a:r>
            <a:r>
              <a:rPr lang="en-GB" sz="3200" b="1" dirty="0" smtClean="0"/>
              <a:t>different </a:t>
            </a:r>
            <a:r>
              <a:rPr lang="en-GB" sz="3200" b="1" dirty="0"/>
              <a:t>groups bound</a:t>
            </a:r>
            <a:r>
              <a:rPr lang="en-GB" sz="3200" dirty="0"/>
              <a:t> to it </a:t>
            </a:r>
            <a:r>
              <a:rPr lang="en-GB" sz="3200" dirty="0" smtClean="0"/>
              <a:t>so </a:t>
            </a:r>
            <a:r>
              <a:rPr lang="en-GB" sz="3200" dirty="0"/>
              <a:t>that its mirror image is </a:t>
            </a:r>
            <a:r>
              <a:rPr lang="en-GB" sz="3200" b="1" dirty="0" err="1" smtClean="0"/>
              <a:t>nonsuperimposable</a:t>
            </a:r>
            <a:endParaRPr lang="en-GB" sz="3200" b="1" dirty="0" smtClean="0"/>
          </a:p>
          <a:p>
            <a:pPr algn="just"/>
            <a:r>
              <a:rPr lang="en-GB" sz="3200" dirty="0" smtClean="0"/>
              <a:t>Hence, any mirror images of a chiral compound will be </a:t>
            </a:r>
            <a:r>
              <a:rPr lang="en-GB" sz="3200" dirty="0" err="1" smtClean="0"/>
              <a:t>nonsuperimposable</a:t>
            </a:r>
            <a:r>
              <a:rPr lang="en-GB" sz="3200" dirty="0" smtClean="0"/>
              <a:t> on each other</a:t>
            </a:r>
          </a:p>
          <a:p>
            <a:pPr algn="just"/>
            <a:r>
              <a:rPr lang="en-GB" sz="3200" b="1" dirty="0"/>
              <a:t>A </a:t>
            </a:r>
            <a:r>
              <a:rPr lang="en-GB" sz="3200" b="1" dirty="0" err="1"/>
              <a:t>stereogenic</a:t>
            </a:r>
            <a:r>
              <a:rPr lang="en-GB" sz="3200" b="1" dirty="0"/>
              <a:t> </a:t>
            </a:r>
            <a:r>
              <a:rPr lang="en-GB" sz="3200" b="1" dirty="0" err="1"/>
              <a:t>center</a:t>
            </a:r>
            <a:r>
              <a:rPr lang="en-GB" sz="3200" b="1" dirty="0"/>
              <a:t> </a:t>
            </a:r>
            <a:r>
              <a:rPr lang="en-GB" sz="3200" dirty="0"/>
              <a:t>is another name for a chiral centre</a:t>
            </a:r>
          </a:p>
          <a:p>
            <a:pPr marL="0" indent="0" algn="just">
              <a:buNone/>
            </a:pP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5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IMPORTANT </a:t>
            </a:r>
            <a:r>
              <a:rPr lang="en-GB" b="1" dirty="0">
                <a:latin typeface="+mn-lt"/>
              </a:rPr>
              <a:t>CHIRAL MOLECULES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1"/>
            <a:ext cx="11353800" cy="63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STEREOCHEMISTRY: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967597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T</a:t>
            </a:r>
            <a:r>
              <a:rPr lang="en-US" sz="3200" dirty="0" smtClean="0"/>
              <a:t>he study of stereochemistry is important because…</a:t>
            </a:r>
          </a:p>
          <a:p>
            <a:pPr algn="just"/>
            <a:r>
              <a:rPr lang="en-US" sz="3200" dirty="0" smtClean="0"/>
              <a:t>The stereochemistry of two different isomers of the same compound can affect their</a:t>
            </a:r>
          </a:p>
          <a:p>
            <a:pPr lvl="1" algn="just"/>
            <a:r>
              <a:rPr lang="en-US" sz="2800" dirty="0" smtClean="0"/>
              <a:t>Physical properties</a:t>
            </a:r>
          </a:p>
          <a:p>
            <a:pPr lvl="1" algn="just"/>
            <a:r>
              <a:rPr lang="en-US" sz="2800" dirty="0" smtClean="0"/>
              <a:t>Chemistry properties</a:t>
            </a:r>
          </a:p>
          <a:p>
            <a:pPr lvl="1" algn="just"/>
            <a:endParaRPr lang="en-US" sz="2800" dirty="0" smtClean="0"/>
          </a:p>
          <a:p>
            <a:pPr algn="just"/>
            <a:r>
              <a:rPr lang="en-US" sz="3200" dirty="0" smtClean="0"/>
              <a:t>Hence, their </a:t>
            </a:r>
            <a:r>
              <a:rPr lang="en-US" sz="3200" b="1" dirty="0" smtClean="0"/>
              <a:t>chemical </a:t>
            </a:r>
            <a:r>
              <a:rPr lang="en-US" sz="3200" b="1" dirty="0" err="1" smtClean="0"/>
              <a:t>reactivities</a:t>
            </a:r>
            <a:r>
              <a:rPr lang="en-US" sz="3200" b="1" dirty="0" smtClean="0"/>
              <a:t> </a:t>
            </a:r>
            <a:r>
              <a:rPr lang="en-US" sz="3200" dirty="0" smtClean="0"/>
              <a:t>&amp; </a:t>
            </a:r>
            <a:r>
              <a:rPr lang="en-US" sz="3200" b="1" dirty="0" smtClean="0"/>
              <a:t>biological functions </a:t>
            </a:r>
            <a:r>
              <a:rPr lang="en-US" sz="3200" dirty="0" smtClean="0"/>
              <a:t>can be very different!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796" y="1109163"/>
            <a:ext cx="3386204" cy="2828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797" y="3763650"/>
            <a:ext cx="3386204" cy="25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STEREOCHEMISTRY: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5534" cy="4351338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11" y="1207138"/>
            <a:ext cx="908397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STEREOCHEMISTRY: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5534" cy="4351338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5803"/>
            <a:ext cx="10515600" cy="51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STEREOCHEMISTRY: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2052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Many biological processes such as </a:t>
            </a:r>
          </a:p>
          <a:p>
            <a:pPr lvl="1" algn="just"/>
            <a:r>
              <a:rPr lang="en-US" sz="2800" dirty="0" smtClean="0"/>
              <a:t>Drug action</a:t>
            </a:r>
          </a:p>
          <a:p>
            <a:pPr lvl="1" algn="just"/>
            <a:r>
              <a:rPr lang="en-US" sz="2800" dirty="0" err="1" smtClean="0"/>
              <a:t>Enxyme</a:t>
            </a:r>
            <a:r>
              <a:rPr lang="en-US" sz="2800" dirty="0" smtClean="0"/>
              <a:t> catalysis </a:t>
            </a:r>
          </a:p>
          <a:p>
            <a:pPr lvl="1" algn="just"/>
            <a:r>
              <a:rPr lang="en-US" sz="2800" dirty="0" smtClean="0"/>
              <a:t>Metabolism and catabolism,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3200" dirty="0" smtClean="0"/>
              <a:t>Depend on the </a:t>
            </a:r>
          </a:p>
          <a:p>
            <a:pPr lvl="1" algn="just"/>
            <a:r>
              <a:rPr lang="en-US" sz="3200" b="1" dirty="0" smtClean="0"/>
              <a:t>Structure Activity Relationships (SAR) </a:t>
            </a:r>
            <a:r>
              <a:rPr lang="en-US" sz="3200" dirty="0" smtClean="0"/>
              <a:t>of molecules to receptors</a:t>
            </a:r>
          </a:p>
          <a:p>
            <a:pPr algn="just"/>
            <a:r>
              <a:rPr lang="en-US" sz="3200" dirty="0" smtClean="0"/>
              <a:t>i.e. They </a:t>
            </a:r>
            <a:r>
              <a:rPr lang="en-US" sz="3200" dirty="0" err="1" smtClean="0"/>
              <a:t>fuction</a:t>
            </a:r>
            <a:r>
              <a:rPr lang="en-US" sz="3200" dirty="0" smtClean="0"/>
              <a:t> via a </a:t>
            </a:r>
            <a:r>
              <a:rPr lang="en-US" sz="3200" b="1" i="1" dirty="0" smtClean="0"/>
              <a:t>Lock and Key </a:t>
            </a:r>
            <a:r>
              <a:rPr lang="en-US" sz="3200" dirty="0" smtClean="0"/>
              <a:t>mechanism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52" y="1449805"/>
            <a:ext cx="4851748" cy="4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STEREOCHEMISTRY: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5534" cy="4351338"/>
          </a:xfrm>
        </p:spPr>
        <p:txBody>
          <a:bodyPr>
            <a:noAutofit/>
          </a:bodyPr>
          <a:lstStyle/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9837"/>
            <a:ext cx="10515600" cy="49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STEREOCHEMISTRY: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5534" cy="4351338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88" y="1311900"/>
            <a:ext cx="9079024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STEREOCHEMISTRY: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5534" cy="4351338"/>
          </a:xfrm>
        </p:spPr>
        <p:txBody>
          <a:bodyPr>
            <a:noAutofit/>
          </a:bodyPr>
          <a:lstStyle/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48" y="1232541"/>
            <a:ext cx="9120904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712" y="1064713"/>
            <a:ext cx="9995508" cy="2537324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prstClr val="black"/>
                </a:solidFill>
                <a:latin typeface="Calibri" panose="020F0502020204030204"/>
              </a:rPr>
              <a:t>CHM 103</a:t>
            </a: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b="1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RGANIC </a:t>
            </a: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CHEMSTRY 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en-GB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712" y="3602037"/>
            <a:ext cx="9995508" cy="2623399"/>
          </a:xfrm>
        </p:spPr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endParaRPr lang="en-GB" sz="2800" dirty="0" smtClean="0"/>
          </a:p>
          <a:p>
            <a:r>
              <a:rPr lang="en-GB" sz="2200" dirty="0" smtClean="0"/>
              <a:t>Department of Chemical Sciences</a:t>
            </a:r>
          </a:p>
          <a:p>
            <a:r>
              <a:rPr lang="en-GB" sz="2200" dirty="0" smtClean="0"/>
              <a:t>Faculty of Science and Technology</a:t>
            </a:r>
          </a:p>
          <a:p>
            <a:r>
              <a:rPr lang="en-GB" sz="2200" dirty="0" smtClean="0"/>
              <a:t>Bingham University, </a:t>
            </a:r>
            <a:r>
              <a:rPr lang="en-GB" sz="2200" dirty="0" err="1" smtClean="0"/>
              <a:t>Karu</a:t>
            </a:r>
            <a:endParaRPr lang="en-GB" sz="2200" dirty="0" smtClean="0"/>
          </a:p>
          <a:p>
            <a:endParaRPr lang="en-GB" sz="2300" dirty="0" smtClean="0"/>
          </a:p>
          <a:p>
            <a:r>
              <a:rPr lang="en-GB" sz="2100" b="1" dirty="0" smtClean="0"/>
              <a:t>Course Lecturer: Joseph C. </a:t>
            </a:r>
            <a:r>
              <a:rPr lang="en-GB" sz="2100" b="1" dirty="0" err="1" smtClean="0"/>
              <a:t>Oguegbulu</a:t>
            </a:r>
            <a:endParaRPr lang="en-GB" sz="2100" b="1" dirty="0" smtClean="0"/>
          </a:p>
          <a:p>
            <a:r>
              <a:rPr lang="en-GB" sz="3100" b="1" dirty="0" smtClean="0"/>
              <a:t>Joseph.oguegbulu@binghamuni.edu.ng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THALIDOMIDE EFFECT</a:t>
            </a:r>
            <a:endParaRPr lang="en-GB" b="1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9" y="4156298"/>
            <a:ext cx="3063418" cy="229460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68252" y="1467396"/>
            <a:ext cx="3718598" cy="2653284"/>
            <a:chOff x="2768252" y="1467396"/>
            <a:chExt cx="3718598" cy="26532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420" y="1467396"/>
              <a:ext cx="2363430" cy="265328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2768252" y="2592888"/>
              <a:ext cx="1716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584564" y="3495088"/>
            <a:ext cx="3442992" cy="2955816"/>
            <a:chOff x="3584564" y="3495088"/>
            <a:chExt cx="3442992" cy="29558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564" y="4159749"/>
              <a:ext cx="3442992" cy="229115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6150279" y="3495088"/>
              <a:ext cx="0" cy="147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H="1">
            <a:off x="2926947" y="6041329"/>
            <a:ext cx="1619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268525" y="1311902"/>
            <a:ext cx="4159793" cy="5139002"/>
            <a:chOff x="7268525" y="1311902"/>
            <a:chExt cx="4159793" cy="513900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651" y="1429837"/>
              <a:ext cx="4024149" cy="502106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268525" y="1311902"/>
              <a:ext cx="4159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chemeClr val="bg1"/>
                  </a:solidFill>
                </a:rPr>
                <a:t>Niko von </a:t>
              </a:r>
              <a:r>
                <a:rPr lang="en-GB" sz="2400" dirty="0" err="1" smtClean="0">
                  <a:solidFill>
                    <a:schemeClr val="bg1"/>
                  </a:solidFill>
                </a:rPr>
                <a:t>Glasow</a:t>
              </a:r>
              <a:r>
                <a:rPr lang="en-GB" sz="2400" dirty="0" smtClean="0">
                  <a:solidFill>
                    <a:schemeClr val="bg1"/>
                  </a:solidFill>
                </a:rPr>
                <a:t>: </a:t>
              </a:r>
              <a:r>
                <a:rPr lang="en-GB" sz="2000" dirty="0" smtClean="0">
                  <a:solidFill>
                    <a:schemeClr val="bg1"/>
                  </a:solidFill>
                </a:rPr>
                <a:t>German </a:t>
              </a:r>
              <a:r>
                <a:rPr lang="en-GB" sz="2000" dirty="0" err="1" smtClean="0">
                  <a:solidFill>
                    <a:schemeClr val="bg1"/>
                  </a:solidFill>
                </a:rPr>
                <a:t>filmaker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5" y="1454151"/>
            <a:ext cx="2441918" cy="26665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72228" y="1355878"/>
            <a:ext cx="15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Nick </a:t>
            </a:r>
            <a:r>
              <a:rPr lang="en-GB" sz="2400" dirty="0" err="1" smtClean="0">
                <a:solidFill>
                  <a:schemeClr val="bg1"/>
                </a:solidFill>
              </a:rPr>
              <a:t>Vujicic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 smtClean="0"/>
              <a:t>Consider </a:t>
            </a:r>
            <a:r>
              <a:rPr lang="en-GB" sz="3200" dirty="0" err="1" smtClean="0"/>
              <a:t>CHFBrCl</a:t>
            </a:r>
            <a:endParaRPr lang="en-GB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2591203"/>
            <a:ext cx="11242507" cy="3765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74" y="1183569"/>
            <a:ext cx="6341052" cy="15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955072" cy="4351338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/>
              <a:t>Stereoisomerism is the existence of compounds which have…</a:t>
            </a:r>
          </a:p>
          <a:p>
            <a:pPr lvl="1" algn="just"/>
            <a:r>
              <a:rPr lang="en-GB" sz="2800" dirty="0" smtClean="0"/>
              <a:t>Same formula (e.g. </a:t>
            </a:r>
            <a:r>
              <a:rPr lang="en-GB" sz="2800" dirty="0" err="1" smtClean="0"/>
              <a:t>CHFBrCl</a:t>
            </a:r>
            <a:r>
              <a:rPr lang="en-GB" sz="2800" dirty="0" smtClean="0"/>
              <a:t>)</a:t>
            </a:r>
          </a:p>
          <a:p>
            <a:pPr lvl="1" algn="just"/>
            <a:r>
              <a:rPr lang="en-GB" sz="2800" dirty="0" smtClean="0"/>
              <a:t>Same linkage	(H, F, Br and </a:t>
            </a:r>
            <a:r>
              <a:rPr lang="en-GB" sz="2800" dirty="0" err="1" smtClean="0"/>
              <a:t>Cl</a:t>
            </a:r>
            <a:r>
              <a:rPr lang="en-GB" sz="2800" dirty="0" smtClean="0"/>
              <a:t> all linked to C)</a:t>
            </a:r>
          </a:p>
          <a:p>
            <a:pPr lvl="1" algn="just"/>
            <a:r>
              <a:rPr lang="en-GB" sz="2800" dirty="0" smtClean="0"/>
              <a:t>Different spatial arrangements/orientations (clockwise, anticlockwise, etc.)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GB" sz="3200" dirty="0" smtClean="0"/>
              <a:t>Two </a:t>
            </a:r>
            <a:r>
              <a:rPr lang="en-GB" sz="3200" dirty="0"/>
              <a:t>types: </a:t>
            </a:r>
            <a:endParaRPr lang="en-GB" sz="3200" dirty="0" smtClean="0"/>
          </a:p>
          <a:p>
            <a:pPr marL="228600" lvl="1">
              <a:spcBef>
                <a:spcPts val="1000"/>
              </a:spcBef>
            </a:pPr>
            <a:r>
              <a:rPr lang="en-GB" sz="3200" b="1" i="1" dirty="0" err="1" smtClean="0"/>
              <a:t>Configurational</a:t>
            </a:r>
            <a:r>
              <a:rPr lang="en-GB" sz="3200" b="1" i="1" dirty="0" smtClean="0"/>
              <a:t> </a:t>
            </a:r>
            <a:r>
              <a:rPr lang="en-GB" sz="3200" b="1" i="1" dirty="0"/>
              <a:t>and </a:t>
            </a:r>
            <a:endParaRPr lang="en-GB" sz="3200" b="1" i="1" dirty="0" smtClean="0"/>
          </a:p>
          <a:p>
            <a:pPr marL="228600" lvl="1">
              <a:spcBef>
                <a:spcPts val="1000"/>
              </a:spcBef>
            </a:pPr>
            <a:r>
              <a:rPr lang="en-GB" sz="3200" b="1" i="1" dirty="0" smtClean="0"/>
              <a:t>Conformational</a:t>
            </a:r>
            <a:endParaRPr lang="en-GB" sz="3200" b="1" i="1" dirty="0"/>
          </a:p>
          <a:p>
            <a:pPr algn="just"/>
            <a:endParaRPr lang="en-GB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1026" name="Picture 2" descr="models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271" y="1794960"/>
            <a:ext cx="3270993" cy="17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odels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271" y="4270017"/>
            <a:ext cx="3341318" cy="169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0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STEREOISOMERISM: Types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16801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200" b="1" dirty="0" smtClean="0"/>
              <a:t>CONFORMATINAL ISOMERISM</a:t>
            </a:r>
          </a:p>
          <a:p>
            <a:pPr algn="just"/>
            <a:r>
              <a:rPr lang="en-GB" sz="3200" dirty="0" smtClean="0"/>
              <a:t>The </a:t>
            </a:r>
            <a:r>
              <a:rPr lang="en-GB" sz="3200" b="1" dirty="0"/>
              <a:t>conformation </a:t>
            </a:r>
            <a:r>
              <a:rPr lang="en-GB" sz="3200" dirty="0"/>
              <a:t>of a molecule is the precise spatial arrangement of the </a:t>
            </a:r>
            <a:r>
              <a:rPr lang="en-GB" sz="3200" dirty="0" smtClean="0"/>
              <a:t>groups </a:t>
            </a:r>
            <a:r>
              <a:rPr lang="en-GB" sz="3200" dirty="0"/>
              <a:t>of atoms </a:t>
            </a:r>
            <a:r>
              <a:rPr lang="en-GB" sz="3200" dirty="0" smtClean="0"/>
              <a:t>in it </a:t>
            </a:r>
            <a:r>
              <a:rPr lang="en-GB" sz="3200" b="1" dirty="0"/>
              <a:t>as a result of rotation about single </a:t>
            </a:r>
            <a:r>
              <a:rPr lang="en-GB" sz="3200" b="1" dirty="0" smtClean="0"/>
              <a:t>bonds</a:t>
            </a:r>
          </a:p>
          <a:p>
            <a:pPr algn="just"/>
            <a:endParaRPr lang="en-GB" sz="1050" dirty="0" smtClean="0"/>
          </a:p>
          <a:p>
            <a:pPr algn="just"/>
            <a:r>
              <a:rPr lang="en-GB" sz="3200" dirty="0" smtClean="0"/>
              <a:t>Infinite </a:t>
            </a:r>
            <a:r>
              <a:rPr lang="en-GB" sz="3200" dirty="0"/>
              <a:t>number of possible </a:t>
            </a:r>
            <a:r>
              <a:rPr lang="en-GB" sz="3200" dirty="0" smtClean="0"/>
              <a:t>conformations</a:t>
            </a:r>
          </a:p>
          <a:p>
            <a:pPr algn="just"/>
            <a:endParaRPr lang="en-GB" sz="1050" dirty="0" smtClean="0"/>
          </a:p>
          <a:p>
            <a:pPr algn="just"/>
            <a:r>
              <a:rPr lang="en-GB" sz="3200" dirty="0" smtClean="0"/>
              <a:t>However</a:t>
            </a:r>
            <a:r>
              <a:rPr lang="en-GB" sz="3200" dirty="0"/>
              <a:t>, only those conformational isomers possessing energy </a:t>
            </a:r>
            <a:r>
              <a:rPr lang="en-GB" sz="3200" dirty="0" smtClean="0"/>
              <a:t>minima (e.g. anti (180</a:t>
            </a:r>
            <a:r>
              <a:rPr lang="en-GB" sz="3200" baseline="30000" dirty="0" smtClean="0"/>
              <a:t>0</a:t>
            </a:r>
            <a:r>
              <a:rPr lang="en-GB" sz="3200" dirty="0" smtClean="0"/>
              <a:t>), </a:t>
            </a:r>
            <a:r>
              <a:rPr lang="en-GB" sz="3200" dirty="0" err="1" smtClean="0"/>
              <a:t>syn</a:t>
            </a:r>
            <a:r>
              <a:rPr lang="en-GB" sz="3200" dirty="0"/>
              <a:t> </a:t>
            </a:r>
            <a:r>
              <a:rPr lang="en-GB" sz="3200" dirty="0" smtClean="0"/>
              <a:t>(0</a:t>
            </a:r>
            <a:r>
              <a:rPr lang="en-GB" sz="3200" baseline="30000" dirty="0" smtClean="0"/>
              <a:t>0</a:t>
            </a:r>
            <a:r>
              <a:rPr lang="en-GB" sz="3200" dirty="0"/>
              <a:t>)</a:t>
            </a:r>
            <a:r>
              <a:rPr lang="en-GB" sz="3200" dirty="0" smtClean="0"/>
              <a:t>, </a:t>
            </a:r>
            <a:r>
              <a:rPr lang="en-GB" sz="3200" dirty="0"/>
              <a:t>gauche </a:t>
            </a:r>
            <a:r>
              <a:rPr lang="en-GB" sz="3200" dirty="0" smtClean="0"/>
              <a:t>(60</a:t>
            </a:r>
            <a:r>
              <a:rPr lang="en-GB" sz="3200" baseline="30000" dirty="0" smtClean="0"/>
              <a:t>0</a:t>
            </a:r>
            <a:r>
              <a:rPr lang="en-GB" sz="3200" dirty="0" smtClean="0"/>
              <a:t>) </a:t>
            </a:r>
            <a:r>
              <a:rPr lang="en-GB" sz="3200" dirty="0" err="1" smtClean="0"/>
              <a:t>etc</a:t>
            </a:r>
            <a:r>
              <a:rPr lang="en-GB" sz="3200" dirty="0" smtClean="0"/>
              <a:t>) </a:t>
            </a:r>
            <a:r>
              <a:rPr lang="en-GB" sz="3200" dirty="0"/>
              <a:t>are </a:t>
            </a:r>
            <a:r>
              <a:rPr lang="en-GB" sz="3200" dirty="0" smtClean="0"/>
              <a:t>denoted </a:t>
            </a:r>
            <a:r>
              <a:rPr lang="en-GB" sz="3200" b="1" dirty="0" smtClean="0"/>
              <a:t>conformers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215" y="911904"/>
            <a:ext cx="3185785" cy="5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CONFORMATIONAL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2455" cy="4351338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Consider the example of 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b="1" dirty="0" smtClean="0"/>
              <a:t>CH</a:t>
            </a:r>
            <a:r>
              <a:rPr lang="en-US" b="1" baseline="-25000" dirty="0" smtClean="0"/>
              <a:t>3</a:t>
            </a:r>
            <a:r>
              <a:rPr lang="en-US" b="1" dirty="0" smtClean="0"/>
              <a:t>CH</a:t>
            </a:r>
            <a:r>
              <a:rPr lang="en-US" b="1" baseline="-25000" dirty="0" smtClean="0"/>
              <a:t>2</a:t>
            </a:r>
            <a:r>
              <a:rPr lang="en-US" b="1" dirty="0" smtClean="0"/>
              <a:t>CH</a:t>
            </a:r>
            <a:r>
              <a:rPr lang="en-US" b="1" baseline="-25000" dirty="0" smtClean="0"/>
              <a:t>2</a:t>
            </a:r>
            <a:r>
              <a:rPr lang="en-US" b="1" dirty="0" smtClean="0"/>
              <a:t>CH</a:t>
            </a:r>
            <a:r>
              <a:rPr lang="en-US" b="1" baseline="-25000" dirty="0" smtClean="0"/>
              <a:t>3</a:t>
            </a:r>
            <a:r>
              <a:rPr lang="en-US" b="1" dirty="0" smtClean="0"/>
              <a:t> (Butane)</a:t>
            </a:r>
          </a:p>
          <a:p>
            <a:pPr algn="just"/>
            <a:endParaRPr lang="en-US" sz="1400" b="1" dirty="0"/>
          </a:p>
          <a:p>
            <a:pPr algn="just"/>
            <a:r>
              <a:rPr lang="en-US" dirty="0" smtClean="0"/>
              <a:t>Viewing the molecule through Carbon2-Carbon3</a:t>
            </a:r>
            <a:endParaRPr lang="en-US" dirty="0"/>
          </a:p>
          <a:p>
            <a:pPr algn="just"/>
            <a:endParaRPr lang="en-US" sz="1400" dirty="0"/>
          </a:p>
          <a:p>
            <a:pPr algn="just"/>
            <a:r>
              <a:rPr lang="en-US" dirty="0" smtClean="0"/>
              <a:t>Imagine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-C</a:t>
            </a:r>
            <a:r>
              <a:rPr lang="en-US" baseline="-25000" dirty="0"/>
              <a:t>3</a:t>
            </a:r>
            <a:r>
              <a:rPr lang="en-US" dirty="0" smtClean="0"/>
              <a:t> bond rotating</a:t>
            </a:r>
          </a:p>
          <a:p>
            <a:pPr algn="just"/>
            <a:endParaRPr lang="en-US" sz="1400" dirty="0"/>
          </a:p>
          <a:p>
            <a:pPr algn="just"/>
            <a:r>
              <a:rPr lang="en-US" dirty="0" smtClean="0"/>
              <a:t>There are a couple of possible conformers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55" y="1429837"/>
            <a:ext cx="6731345" cy="49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CONFORMATIONAL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245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/>
              <a:t>Q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Now try 2-Bromobutane viewing through C</a:t>
            </a:r>
            <a:r>
              <a:rPr lang="en-US" b="1" baseline="-25000" dirty="0" smtClean="0"/>
              <a:t>2</a:t>
            </a:r>
            <a:r>
              <a:rPr lang="en-US" b="1" dirty="0" smtClean="0"/>
              <a:t>-C</a:t>
            </a:r>
            <a:r>
              <a:rPr lang="en-US" b="1" baseline="-25000" dirty="0" smtClean="0"/>
              <a:t>3</a:t>
            </a:r>
            <a:endParaRPr lang="en-US" b="1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55" y="1429837"/>
            <a:ext cx="6731345" cy="49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 smtClean="0">
                <a:latin typeface="Comic Sans MS" panose="030F0702030302020204" pitchFamily="66" charset="0"/>
              </a:rPr>
              <a:t>QUESTIONS</a:t>
            </a:r>
            <a:r>
              <a:rPr lang="en-GB" sz="3200" b="1" dirty="0">
                <a:latin typeface="Comic Sans MS" panose="030F0702030302020204" pitchFamily="66" charset="0"/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51" y="2645233"/>
            <a:ext cx="7908497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STEREOISOMERISM: Types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200" b="1" dirty="0" smtClean="0"/>
              <a:t>CONFIGURATIONAL ISOMERISM</a:t>
            </a:r>
          </a:p>
          <a:p>
            <a:pPr algn="just"/>
            <a:r>
              <a:rPr lang="en-GB" sz="3200" dirty="0" smtClean="0"/>
              <a:t>The </a:t>
            </a:r>
            <a:r>
              <a:rPr lang="en-GB" sz="3200" b="1" dirty="0"/>
              <a:t>configuration</a:t>
            </a:r>
            <a:r>
              <a:rPr lang="en-GB" sz="3200" dirty="0"/>
              <a:t> of a molecule is the spatial arrangement of atoms or groups of atoms in the molecule </a:t>
            </a:r>
            <a:r>
              <a:rPr lang="en-GB" sz="3200" dirty="0" smtClean="0"/>
              <a:t>that </a:t>
            </a:r>
            <a:r>
              <a:rPr lang="en-GB" sz="3200" b="1" dirty="0" smtClean="0"/>
              <a:t>DOES NOT DEPEND on </a:t>
            </a:r>
            <a:r>
              <a:rPr lang="en-GB" sz="3200" b="1" dirty="0"/>
              <a:t>rotation about any single </a:t>
            </a:r>
            <a:r>
              <a:rPr lang="en-GB" sz="3200" b="1" dirty="0" smtClean="0"/>
              <a:t>bond</a:t>
            </a:r>
            <a:endParaRPr lang="en-GB" sz="3200" b="1" dirty="0"/>
          </a:p>
          <a:p>
            <a:pPr marL="228600" lvl="1" algn="just">
              <a:spcBef>
                <a:spcPts val="1000"/>
              </a:spcBef>
            </a:pPr>
            <a:endParaRPr lang="en-GB" sz="3600" dirty="0" smtClean="0"/>
          </a:p>
          <a:p>
            <a:pPr marL="228600" lvl="1" algn="just">
              <a:spcBef>
                <a:spcPts val="1000"/>
              </a:spcBef>
            </a:pPr>
            <a:r>
              <a:rPr lang="en-GB" sz="3600" dirty="0" smtClean="0"/>
              <a:t>Two </a:t>
            </a:r>
            <a:r>
              <a:rPr lang="en-GB" sz="3600" dirty="0"/>
              <a:t>types </a:t>
            </a:r>
            <a:r>
              <a:rPr lang="en-GB" sz="3600" dirty="0" smtClean="0"/>
              <a:t>of </a:t>
            </a:r>
            <a:r>
              <a:rPr lang="en-GB" sz="3600" dirty="0" err="1"/>
              <a:t>configurational</a:t>
            </a:r>
            <a:r>
              <a:rPr lang="en-GB" sz="3600" dirty="0"/>
              <a:t> isomerism</a:t>
            </a:r>
            <a:endParaRPr lang="en-GB" sz="3200" dirty="0"/>
          </a:p>
          <a:p>
            <a:pPr lvl="1" algn="just"/>
            <a:r>
              <a:rPr lang="en-GB" sz="2800" b="1" dirty="0" err="1" smtClean="0"/>
              <a:t>Cis</a:t>
            </a:r>
            <a:r>
              <a:rPr lang="en-GB" sz="2800" b="1" dirty="0" smtClean="0"/>
              <a:t>-Trans (or Geometric) isomerism &amp;</a:t>
            </a:r>
          </a:p>
          <a:p>
            <a:pPr lvl="1" algn="just"/>
            <a:r>
              <a:rPr lang="en-GB" sz="2800" b="1" dirty="0" smtClean="0"/>
              <a:t>Optical isomerism</a:t>
            </a:r>
            <a:endParaRPr lang="en-GB" sz="2800" dirty="0"/>
          </a:p>
          <a:p>
            <a:pPr lvl="1" algn="just"/>
            <a:endParaRPr lang="en-GB" sz="2800" dirty="0" smtClean="0"/>
          </a:p>
          <a:p>
            <a:pPr algn="just"/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5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CIS-TRANS</a:t>
            </a:r>
            <a:r>
              <a:rPr lang="en-GB" b="1" dirty="0">
                <a:latin typeface="+mn-lt"/>
              </a:rPr>
              <a:t> (</a:t>
            </a:r>
            <a:r>
              <a:rPr lang="en-GB" b="1" dirty="0" smtClean="0">
                <a:latin typeface="+mn-lt"/>
              </a:rPr>
              <a:t>GEOMETRIC)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3116" cy="4351338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/>
              <a:t>A type of </a:t>
            </a:r>
            <a:r>
              <a:rPr lang="en-GB" sz="3200" dirty="0" err="1" smtClean="0"/>
              <a:t>Configurational</a:t>
            </a:r>
            <a:r>
              <a:rPr lang="en-GB" sz="3200" dirty="0" smtClean="0"/>
              <a:t> </a:t>
            </a:r>
            <a:r>
              <a:rPr lang="en-GB" sz="3200" b="1" dirty="0" smtClean="0"/>
              <a:t>Isomerism</a:t>
            </a:r>
            <a:r>
              <a:rPr lang="en-GB" sz="3200" dirty="0" smtClean="0"/>
              <a:t> where… </a:t>
            </a:r>
          </a:p>
          <a:p>
            <a:pPr algn="just"/>
            <a:r>
              <a:rPr lang="en-GB" sz="3200" b="1" dirty="0" smtClean="0"/>
              <a:t>Restriction to rotation is because of A DOUBLE BOND or RING SYSTEM</a:t>
            </a:r>
          </a:p>
          <a:p>
            <a:pPr algn="just"/>
            <a:endParaRPr lang="en-GB" sz="3200" b="1" dirty="0" smtClean="0"/>
          </a:p>
          <a:p>
            <a:pPr algn="just"/>
            <a:r>
              <a:rPr lang="en-GB" sz="3200" dirty="0" smtClean="0"/>
              <a:t>Hence, a double bond or ring must be present in a molecule before it can exhibit </a:t>
            </a:r>
            <a:r>
              <a:rPr lang="en-GB" sz="3200" i="1" dirty="0" err="1" smtClean="0"/>
              <a:t>cis</a:t>
            </a:r>
            <a:r>
              <a:rPr lang="en-GB" sz="3200" i="1" dirty="0" smtClean="0"/>
              <a:t>-trans</a:t>
            </a:r>
            <a:r>
              <a:rPr lang="en-GB" sz="3200" dirty="0" smtClean="0"/>
              <a:t> isomerism</a:t>
            </a:r>
          </a:p>
          <a:p>
            <a:pPr algn="just"/>
            <a:r>
              <a:rPr lang="en-GB" sz="3200" dirty="0" smtClean="0"/>
              <a:t>Isomers </a:t>
            </a:r>
            <a:r>
              <a:rPr lang="en-GB" sz="3200" dirty="0"/>
              <a:t>are denoted by the relative stereochemistry </a:t>
            </a:r>
            <a:r>
              <a:rPr lang="en-GB" sz="3200" b="1" dirty="0"/>
              <a:t>(</a:t>
            </a:r>
            <a:r>
              <a:rPr lang="en-GB" sz="3200" b="1" dirty="0" err="1"/>
              <a:t>cis</a:t>
            </a:r>
            <a:r>
              <a:rPr lang="en-GB" sz="3200" b="1" dirty="0"/>
              <a:t> or trans) </a:t>
            </a:r>
            <a:r>
              <a:rPr lang="en-GB" sz="3200" dirty="0"/>
              <a:t>of their chiral centres</a:t>
            </a:r>
          </a:p>
          <a:p>
            <a:pPr marL="0" indent="0" algn="just">
              <a:buNone/>
            </a:pPr>
            <a:endParaRPr lang="en-GB" sz="1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9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CIS-TRANS (GEOMETRIC)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441504" cy="4351338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 smtClean="0"/>
              <a:t>Relative Stereochemistry: </a:t>
            </a:r>
            <a:r>
              <a:rPr lang="en-GB" sz="3200" dirty="0" smtClean="0"/>
              <a:t>Refers to the stereochemistry of a chiral centre w.r.t another chiral centre on same molecule</a:t>
            </a:r>
          </a:p>
          <a:p>
            <a:pPr algn="just"/>
            <a:endParaRPr lang="en-GB" sz="1600" dirty="0" smtClean="0"/>
          </a:p>
          <a:p>
            <a:pPr algn="just"/>
            <a:r>
              <a:rPr lang="en-GB" sz="3200" dirty="0" smtClean="0"/>
              <a:t>E.g.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Cis</a:t>
            </a:r>
            <a:r>
              <a:rPr lang="en-GB" sz="3200" b="1" dirty="0" smtClean="0"/>
              <a:t> and Trans </a:t>
            </a:r>
            <a:r>
              <a:rPr lang="en-GB" sz="3200" dirty="0" smtClean="0"/>
              <a:t>configurations</a:t>
            </a:r>
          </a:p>
          <a:p>
            <a:pPr lvl="1" algn="just"/>
            <a:r>
              <a:rPr lang="en-GB" sz="2800" dirty="0" smtClean="0"/>
              <a:t>Two substituents are calle</a:t>
            </a:r>
            <a:r>
              <a:rPr lang="en-GB" sz="2800" dirty="0"/>
              <a:t>d</a:t>
            </a:r>
            <a:r>
              <a:rPr lang="en-GB" sz="2800" dirty="0" smtClean="0"/>
              <a:t> </a:t>
            </a:r>
            <a:r>
              <a:rPr lang="en-GB" sz="2800" b="1" dirty="0" err="1" smtClean="0"/>
              <a:t>Cis</a:t>
            </a:r>
            <a:r>
              <a:rPr lang="en-GB" sz="2800" b="1" dirty="0" smtClean="0"/>
              <a:t> </a:t>
            </a:r>
            <a:r>
              <a:rPr lang="en-GB" sz="2800" dirty="0" smtClean="0"/>
              <a:t>to one other if they’re pointing in the </a:t>
            </a:r>
            <a:r>
              <a:rPr lang="en-GB" sz="2800" b="1" dirty="0" smtClean="0"/>
              <a:t>same direction</a:t>
            </a:r>
          </a:p>
          <a:p>
            <a:pPr lvl="1" algn="just"/>
            <a:r>
              <a:rPr lang="en-GB" sz="2800" dirty="0" smtClean="0"/>
              <a:t>Two substituents are </a:t>
            </a:r>
            <a:r>
              <a:rPr lang="en-GB" sz="2800" b="1" dirty="0" smtClean="0"/>
              <a:t>trans</a:t>
            </a:r>
            <a:r>
              <a:rPr lang="en-GB" sz="2800" dirty="0" smtClean="0"/>
              <a:t> </a:t>
            </a:r>
            <a:r>
              <a:rPr lang="en-GB" sz="2800" dirty="0"/>
              <a:t>to </a:t>
            </a:r>
            <a:r>
              <a:rPr lang="en-GB" sz="2800" dirty="0" smtClean="0"/>
              <a:t>one another if </a:t>
            </a:r>
            <a:r>
              <a:rPr lang="en-GB" sz="2800" dirty="0"/>
              <a:t>they’re pointing in </a:t>
            </a:r>
            <a:r>
              <a:rPr lang="en-GB" sz="2800" b="1" dirty="0" smtClean="0"/>
              <a:t>opposite directions</a:t>
            </a:r>
          </a:p>
          <a:p>
            <a:pPr algn="just"/>
            <a:r>
              <a:rPr lang="en-GB" sz="3200" dirty="0" smtClean="0"/>
              <a:t>This is the basis of </a:t>
            </a:r>
            <a:r>
              <a:rPr lang="en-GB" sz="3200" b="1" dirty="0" smtClean="0"/>
              <a:t>CIS-TRANS ISOMERISM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8279705" y="1199650"/>
            <a:ext cx="3912294" cy="5112250"/>
            <a:chOff x="8279705" y="1971702"/>
            <a:chExt cx="3618180" cy="381923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705" y="1971702"/>
              <a:ext cx="3233672" cy="343320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62237" y="3401129"/>
              <a:ext cx="32960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Cis-1,2-dibromocyclopentane</a:t>
              </a:r>
              <a:endParaRPr lang="en-GB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2237" y="5390827"/>
              <a:ext cx="3535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Trans-1,2-dibromocyclopentane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LECTURE V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ISOMERISM</a:t>
            </a:r>
            <a:endParaRPr lang="en-GB" sz="3600" b="1" dirty="0"/>
          </a:p>
          <a:p>
            <a:endParaRPr lang="en-GB" sz="3600" b="1" dirty="0" smtClean="0"/>
          </a:p>
          <a:p>
            <a:r>
              <a:rPr lang="en-GB" sz="3600" b="1" dirty="0" smtClean="0"/>
              <a:t>STRUCTURAL ISOMERISM</a:t>
            </a:r>
          </a:p>
          <a:p>
            <a:pPr lvl="1"/>
            <a:r>
              <a:rPr lang="en-GB" sz="3200" b="1" dirty="0" smtClean="0"/>
              <a:t>Chain</a:t>
            </a:r>
          </a:p>
          <a:p>
            <a:pPr lvl="1"/>
            <a:r>
              <a:rPr lang="en-GB" sz="3200" b="1" dirty="0" smtClean="0"/>
              <a:t>Position and </a:t>
            </a:r>
          </a:p>
          <a:p>
            <a:pPr lvl="1"/>
            <a:r>
              <a:rPr lang="en-GB" sz="3200" b="1" dirty="0" smtClean="0"/>
              <a:t>Functional Group Isomerism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3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34" y="485676"/>
            <a:ext cx="5955365" cy="4284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GEOMETRIC (CIS-TRANS)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7986" cy="4351338"/>
          </a:xfrm>
        </p:spPr>
        <p:txBody>
          <a:bodyPr>
            <a:noAutofit/>
          </a:bodyPr>
          <a:lstStyle/>
          <a:p>
            <a:pPr algn="just"/>
            <a:r>
              <a:rPr lang="en-GB" dirty="0" smtClean="0"/>
              <a:t>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9" y="4615263"/>
            <a:ext cx="5242201" cy="1741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3951"/>
            <a:ext cx="5398436" cy="27896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33" y="4821994"/>
            <a:ext cx="5955365" cy="16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5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GEOMETRIC (CIS-TRANS)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7986" cy="4351338"/>
          </a:xfrm>
        </p:spPr>
        <p:txBody>
          <a:bodyPr>
            <a:noAutofit/>
          </a:bodyPr>
          <a:lstStyle/>
          <a:p>
            <a:pPr algn="just"/>
            <a:r>
              <a:rPr lang="en-GB" dirty="0" smtClean="0"/>
              <a:t>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72" y="1901075"/>
            <a:ext cx="6194528" cy="13882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03" y="4269676"/>
            <a:ext cx="4877849" cy="16343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5" y="3144286"/>
            <a:ext cx="5644869" cy="3212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6" y="1825625"/>
            <a:ext cx="5915376" cy="20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E/Z NUMENCLATURE IN CIS/TRANS ISO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930020" cy="4351338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 smtClean="0"/>
              <a:t>E/Z notation </a:t>
            </a:r>
            <a:r>
              <a:rPr lang="en-GB" sz="3200" dirty="0" smtClean="0"/>
              <a:t>is used to denote </a:t>
            </a:r>
            <a:r>
              <a:rPr lang="en-GB" sz="3200" b="1" dirty="0" smtClean="0"/>
              <a:t>relative stereochemistry</a:t>
            </a:r>
          </a:p>
          <a:p>
            <a:pPr marL="0" indent="0" algn="just">
              <a:buNone/>
            </a:pPr>
            <a:r>
              <a:rPr lang="en-GB" sz="3200" b="1" dirty="0" smtClean="0"/>
              <a:t>Where</a:t>
            </a:r>
          </a:p>
          <a:p>
            <a:pPr algn="just"/>
            <a:r>
              <a:rPr lang="en-GB" sz="3200" dirty="0" smtClean="0"/>
              <a:t>E === Trans</a:t>
            </a:r>
          </a:p>
          <a:p>
            <a:pPr algn="just"/>
            <a:r>
              <a:rPr lang="en-GB" sz="3200" dirty="0" smtClean="0"/>
              <a:t>Z === </a:t>
            </a:r>
            <a:r>
              <a:rPr lang="en-GB" sz="3200" dirty="0" err="1" smtClean="0"/>
              <a:t>Cis</a:t>
            </a:r>
            <a:endParaRPr lang="en-GB" sz="3200" dirty="0" smtClean="0"/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The determination of E or Z follows the Cahn-</a:t>
            </a:r>
            <a:r>
              <a:rPr lang="en-GB" sz="3200" dirty="0" err="1" smtClean="0"/>
              <a:t>Ingold</a:t>
            </a:r>
            <a:r>
              <a:rPr lang="en-GB" sz="3200" dirty="0" smtClean="0"/>
              <a:t>-Prelog (CIP)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19" y="1414413"/>
            <a:ext cx="2952121" cy="2361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218" y="4113414"/>
            <a:ext cx="2952121" cy="21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2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CIS/TRANS ISOMERISM: Conclusion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16740" cy="4351338"/>
          </a:xfrm>
        </p:spPr>
        <p:txBody>
          <a:bodyPr>
            <a:noAutofit/>
          </a:bodyPr>
          <a:lstStyle/>
          <a:p>
            <a:pPr algn="just"/>
            <a:r>
              <a:rPr lang="en-GB" dirty="0" err="1" smtClean="0"/>
              <a:t>Cis</a:t>
            </a:r>
            <a:r>
              <a:rPr lang="en-GB" dirty="0" smtClean="0"/>
              <a:t>/trans </a:t>
            </a:r>
            <a:r>
              <a:rPr lang="en-GB" dirty="0"/>
              <a:t>Isomers vary one from another in their physical and chemical properties and hence must be treated </a:t>
            </a:r>
            <a:r>
              <a:rPr lang="en-GB" dirty="0" smtClean="0"/>
              <a:t>carefully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These differences are mostly due to the differences in steric interaction between the substituents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The greater the steric repulsion, the higher the energy of the molecule (lesser stability)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08" y="1686494"/>
            <a:ext cx="2305375" cy="18438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683" y="1686494"/>
            <a:ext cx="2511317" cy="1841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39" y="3662663"/>
            <a:ext cx="4251487" cy="2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 smtClean="0">
                <a:latin typeface="Comic Sans MS" panose="030F0702030302020204" pitchFamily="66" charset="0"/>
              </a:rPr>
              <a:t>QUESTIONS</a:t>
            </a:r>
            <a:r>
              <a:rPr lang="en-GB" sz="3200" b="1" dirty="0">
                <a:latin typeface="Comic Sans MS" panose="030F0702030302020204" pitchFamily="66" charset="0"/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51" y="2645233"/>
            <a:ext cx="7908497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STEREOISOMERISM: Terms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GB" sz="3200" b="1" dirty="0" smtClean="0"/>
          </a:p>
          <a:p>
            <a:pPr algn="just"/>
            <a:endParaRPr lang="en-GB" sz="3200" b="1" dirty="0" smtClean="0"/>
          </a:p>
          <a:p>
            <a:pPr algn="just"/>
            <a:endParaRPr lang="en-GB" sz="3200" b="1" dirty="0"/>
          </a:p>
          <a:p>
            <a:pPr algn="just"/>
            <a:r>
              <a:rPr lang="en-GB" sz="3200" b="1" dirty="0" smtClean="0"/>
              <a:t>Optical activity:</a:t>
            </a:r>
            <a:r>
              <a:rPr lang="en-GB" sz="3200" dirty="0" smtClean="0"/>
              <a:t> </a:t>
            </a:r>
            <a:r>
              <a:rPr lang="en-GB" sz="3200" dirty="0"/>
              <a:t>The ability of chiral substances to rotate the plane of polarized light by a specific </a:t>
            </a:r>
            <a:r>
              <a:rPr lang="en-GB" sz="3200" dirty="0" smtClean="0"/>
              <a:t>angle</a:t>
            </a:r>
            <a:r>
              <a:rPr lang="en-GB" sz="3200" dirty="0"/>
              <a:t> </a:t>
            </a:r>
          </a:p>
          <a:p>
            <a:pPr algn="just"/>
            <a:r>
              <a:rPr lang="en-GB" sz="3200" b="1" dirty="0" smtClean="0"/>
              <a:t>Dextrorotatory: </a:t>
            </a:r>
            <a:r>
              <a:rPr lang="en-GB" sz="3200" dirty="0" smtClean="0"/>
              <a:t>Ability </a:t>
            </a:r>
            <a:r>
              <a:rPr lang="en-GB" sz="3200" dirty="0"/>
              <a:t>of chiral substances to rotate the plane of polarized light </a:t>
            </a:r>
            <a:r>
              <a:rPr lang="en-GB" sz="3200" dirty="0" smtClean="0"/>
              <a:t>to the </a:t>
            </a:r>
            <a:r>
              <a:rPr lang="en-GB" sz="3200" b="1" dirty="0"/>
              <a:t>RIGHT </a:t>
            </a:r>
            <a:r>
              <a:rPr lang="en-GB" sz="3200" b="1" dirty="0" smtClean="0"/>
              <a:t>direction. </a:t>
            </a:r>
            <a:r>
              <a:rPr lang="en-GB" sz="3200" dirty="0" smtClean="0"/>
              <a:t>Denoted </a:t>
            </a:r>
            <a:r>
              <a:rPr lang="en-GB" sz="3200" b="1" dirty="0" smtClean="0"/>
              <a:t>(+)</a:t>
            </a:r>
            <a:endParaRPr lang="en-GB" sz="3200" b="1" dirty="0"/>
          </a:p>
          <a:p>
            <a:pPr algn="just"/>
            <a:r>
              <a:rPr lang="en-GB" sz="3200" b="1" dirty="0" smtClean="0"/>
              <a:t>Levorotatory:</a:t>
            </a:r>
            <a:r>
              <a:rPr lang="en-GB" sz="3200" dirty="0" smtClean="0"/>
              <a:t> Ability </a:t>
            </a:r>
            <a:r>
              <a:rPr lang="en-GB" sz="3200" dirty="0"/>
              <a:t>of chiral substances to rotate the plane of polarized light to the </a:t>
            </a:r>
            <a:r>
              <a:rPr lang="en-GB" sz="3200" b="1" dirty="0" smtClean="0"/>
              <a:t>LEFT direction. </a:t>
            </a:r>
            <a:r>
              <a:rPr lang="en-GB" sz="3200" dirty="0"/>
              <a:t>Denoted </a:t>
            </a:r>
            <a:r>
              <a:rPr lang="en-GB" sz="3200" b="1" dirty="0" smtClean="0"/>
              <a:t>(-)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91" y="1230787"/>
            <a:ext cx="7265618" cy="23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712" y="1064713"/>
            <a:ext cx="9995508" cy="2537324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prstClr val="black"/>
                </a:solidFill>
                <a:latin typeface="Calibri" panose="020F0502020204030204"/>
              </a:rPr>
              <a:t>CHM 103</a:t>
            </a: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b="1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RGANIC </a:t>
            </a: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CHEMSTRY 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en-GB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712" y="3602037"/>
            <a:ext cx="9995508" cy="2623399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 smtClean="0"/>
              <a:t>Department of Chemical Sciences</a:t>
            </a:r>
          </a:p>
          <a:p>
            <a:r>
              <a:rPr lang="en-GB" sz="2200" dirty="0" smtClean="0"/>
              <a:t>Faculty of Science and Technology</a:t>
            </a:r>
          </a:p>
          <a:p>
            <a:r>
              <a:rPr lang="en-GB" sz="2200" dirty="0" smtClean="0"/>
              <a:t>Bingham University, </a:t>
            </a:r>
            <a:r>
              <a:rPr lang="en-GB" sz="2200" dirty="0" err="1" smtClean="0"/>
              <a:t>Karu</a:t>
            </a:r>
            <a:endParaRPr lang="en-GB" sz="2200" dirty="0" smtClean="0"/>
          </a:p>
          <a:p>
            <a:endParaRPr lang="en-GB" sz="2800" dirty="0" smtClean="0"/>
          </a:p>
          <a:p>
            <a:r>
              <a:rPr lang="en-GB" sz="2600" b="1" dirty="0" smtClean="0"/>
              <a:t>Course Lecturer: Joseph C. </a:t>
            </a:r>
            <a:r>
              <a:rPr lang="en-GB" sz="2600" b="1" dirty="0" err="1" smtClean="0"/>
              <a:t>Oguegbulu</a:t>
            </a:r>
            <a:endParaRPr lang="en-GB" sz="2600" b="1" dirty="0" smtClean="0"/>
          </a:p>
          <a:p>
            <a:r>
              <a:rPr lang="en-GB" sz="3400" b="1" dirty="0" smtClean="0"/>
              <a:t>Joseph.oguegbulu@binghamuni.edu.ng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LECTURE VII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OPTICAL ISOMERISM</a:t>
            </a:r>
          </a:p>
          <a:p>
            <a:pPr lvl="1"/>
            <a:r>
              <a:rPr lang="en-GB" sz="3200" b="1" dirty="0" smtClean="0"/>
              <a:t>ENANTIOMERISM</a:t>
            </a:r>
          </a:p>
          <a:p>
            <a:pPr lvl="1"/>
            <a:endParaRPr lang="en-GB" sz="3200" b="1" dirty="0" smtClean="0"/>
          </a:p>
          <a:p>
            <a:pPr lvl="1"/>
            <a:r>
              <a:rPr lang="en-GB" sz="3200" b="1" dirty="0" smtClean="0"/>
              <a:t>DIASTEREOMERISM</a:t>
            </a:r>
          </a:p>
          <a:p>
            <a:pPr lvl="1"/>
            <a:endParaRPr lang="en-GB" sz="3200" b="1" dirty="0" smtClean="0"/>
          </a:p>
          <a:p>
            <a:pPr lvl="1"/>
            <a:r>
              <a:rPr lang="en-GB" sz="3200" b="1" dirty="0" smtClean="0"/>
              <a:t>MESOMERS </a:t>
            </a:r>
          </a:p>
          <a:p>
            <a:pPr lvl="1"/>
            <a:endParaRPr lang="en-GB" sz="3200" b="1" dirty="0" smtClean="0"/>
          </a:p>
          <a:p>
            <a:pPr lvl="1"/>
            <a:r>
              <a:rPr lang="en-GB" sz="3200" b="1" dirty="0" smtClean="0"/>
              <a:t>RACEMIC MIXTURES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+mn-lt"/>
              </a:rPr>
              <a:t>OBJECTIVES: </a:t>
            </a:r>
            <a:r>
              <a:rPr lang="en-GB" sz="3600" b="1" dirty="0">
                <a:latin typeface="+mn-lt"/>
              </a:rPr>
              <a:t>At the end, you should be able to</a:t>
            </a:r>
            <a:r>
              <a:rPr lang="en-GB" sz="3600" b="1" dirty="0" smtClean="0">
                <a:latin typeface="+mn-lt"/>
              </a:rPr>
              <a:t>…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03294" cy="4486276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/>
              <a:t>Appreciate </a:t>
            </a:r>
            <a:r>
              <a:rPr lang="en-GB" sz="3200" dirty="0"/>
              <a:t>the </a:t>
            </a:r>
            <a:r>
              <a:rPr lang="en-GB" sz="3200" dirty="0" smtClean="0"/>
              <a:t>3-D orientation </a:t>
            </a:r>
            <a:r>
              <a:rPr lang="en-GB" sz="3200" dirty="0"/>
              <a:t>of atoms in a </a:t>
            </a:r>
            <a:r>
              <a:rPr lang="en-GB" sz="3200" dirty="0" smtClean="0"/>
              <a:t>stereoisomer</a:t>
            </a:r>
          </a:p>
          <a:p>
            <a:pPr algn="just"/>
            <a:endParaRPr lang="en-GB" sz="1100" dirty="0" smtClean="0"/>
          </a:p>
          <a:p>
            <a:pPr algn="just"/>
            <a:r>
              <a:rPr lang="en-GB" sz="3200" dirty="0" smtClean="0"/>
              <a:t>Explain chirality and optical isomerism with e.g.</a:t>
            </a:r>
          </a:p>
          <a:p>
            <a:pPr algn="just"/>
            <a:endParaRPr lang="en-GB" sz="1100" dirty="0" smtClean="0"/>
          </a:p>
          <a:p>
            <a:pPr algn="just"/>
            <a:r>
              <a:rPr lang="en-GB" sz="3200" dirty="0" smtClean="0"/>
              <a:t>Differentiate between enantiomers and </a:t>
            </a:r>
            <a:r>
              <a:rPr lang="en-GB" sz="3200" dirty="0" err="1" smtClean="0"/>
              <a:t>diastereomers</a:t>
            </a:r>
            <a:endParaRPr lang="en-GB" sz="3200" dirty="0" smtClean="0"/>
          </a:p>
          <a:p>
            <a:pPr algn="just"/>
            <a:endParaRPr lang="en-GB" sz="1200" dirty="0" smtClean="0"/>
          </a:p>
          <a:p>
            <a:pPr algn="just"/>
            <a:r>
              <a:rPr lang="en-GB" sz="3200" dirty="0" smtClean="0"/>
              <a:t>Explain </a:t>
            </a:r>
            <a:r>
              <a:rPr lang="en-GB" sz="3200" dirty="0" err="1" smtClean="0"/>
              <a:t>Mesomers</a:t>
            </a:r>
            <a:r>
              <a:rPr lang="en-GB" sz="3200" dirty="0" smtClean="0"/>
              <a:t>, </a:t>
            </a:r>
            <a:r>
              <a:rPr lang="en-GB" sz="3200" dirty="0" err="1" smtClean="0"/>
              <a:t>recemisation</a:t>
            </a:r>
            <a:r>
              <a:rPr lang="en-GB" sz="3200" dirty="0" smtClean="0"/>
              <a:t>, </a:t>
            </a:r>
            <a:r>
              <a:rPr lang="en-GB" sz="3200" dirty="0" err="1" smtClean="0"/>
              <a:t>etc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94" y="1825625"/>
            <a:ext cx="48505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OPTICAL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GB" sz="3200" b="1" dirty="0" smtClean="0"/>
          </a:p>
          <a:p>
            <a:pPr algn="just"/>
            <a:endParaRPr lang="en-GB" sz="3200" b="1" dirty="0"/>
          </a:p>
          <a:p>
            <a:pPr algn="just"/>
            <a:endParaRPr lang="en-GB" sz="3200" b="1" dirty="0" smtClean="0"/>
          </a:p>
          <a:p>
            <a:pPr algn="just"/>
            <a:r>
              <a:rPr lang="en-GB" sz="3200" b="1" dirty="0" smtClean="0"/>
              <a:t>Optical activity:</a:t>
            </a:r>
            <a:r>
              <a:rPr lang="en-GB" sz="3200" dirty="0" smtClean="0"/>
              <a:t> </a:t>
            </a:r>
            <a:r>
              <a:rPr lang="en-GB" sz="3200" dirty="0"/>
              <a:t>The ability of chiral substances to rotate the plane of polarized light by a specific </a:t>
            </a:r>
            <a:r>
              <a:rPr lang="en-GB" sz="3200" dirty="0" smtClean="0"/>
              <a:t>angle</a:t>
            </a:r>
          </a:p>
          <a:p>
            <a:pPr algn="just"/>
            <a:r>
              <a:rPr lang="en-GB" sz="3200" dirty="0" smtClean="0"/>
              <a:t>Hence </a:t>
            </a:r>
            <a:r>
              <a:rPr lang="en-GB" sz="3200" b="1" dirty="0" smtClean="0"/>
              <a:t>Optical Isomers </a:t>
            </a:r>
            <a:r>
              <a:rPr lang="en-GB" sz="3200" dirty="0" smtClean="0"/>
              <a:t>are stereoisomers that have </a:t>
            </a:r>
            <a:r>
              <a:rPr lang="en-GB" sz="3200" b="1" dirty="0" smtClean="0"/>
              <a:t>opposite optical activities. </a:t>
            </a:r>
            <a:r>
              <a:rPr lang="en-GB" sz="2800" dirty="0" smtClean="0"/>
              <a:t>i.e. one is dextrorotatory; the other, levorotatory</a:t>
            </a:r>
          </a:p>
          <a:p>
            <a:pPr algn="just"/>
            <a:r>
              <a:rPr lang="en-GB" sz="3200" dirty="0" smtClean="0"/>
              <a:t>Types of Optical </a:t>
            </a:r>
            <a:r>
              <a:rPr lang="en-GB" sz="3200" dirty="0" err="1" smtClean="0"/>
              <a:t>Isomerisms</a:t>
            </a:r>
            <a:r>
              <a:rPr lang="en-GB" sz="3200" dirty="0" smtClean="0"/>
              <a:t>; </a:t>
            </a:r>
            <a:r>
              <a:rPr lang="en-GB" sz="2800" b="1" dirty="0" err="1" smtClean="0"/>
              <a:t>Enantiomerism</a:t>
            </a:r>
            <a:r>
              <a:rPr lang="en-GB" sz="2800" b="1" dirty="0" smtClean="0"/>
              <a:t> &amp; </a:t>
            </a:r>
            <a:r>
              <a:rPr lang="en-GB" sz="2800" b="1" dirty="0" err="1" smtClean="0"/>
              <a:t>Diastereomerism</a:t>
            </a:r>
            <a:endParaRPr lang="en-GB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91" y="1230787"/>
            <a:ext cx="7265618" cy="23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+mn-lt"/>
              </a:rPr>
              <a:t>OBJECTIVES: </a:t>
            </a:r>
            <a:r>
              <a:rPr lang="en-GB" sz="3600" b="1" dirty="0">
                <a:latin typeface="+mn-lt"/>
              </a:rPr>
              <a:t>At the end, you should be able to</a:t>
            </a:r>
            <a:r>
              <a:rPr lang="en-GB" sz="3600" b="1" dirty="0" smtClean="0">
                <a:latin typeface="+mn-lt"/>
              </a:rPr>
              <a:t>…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03294" cy="4486276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/>
              <a:t>Apply </a:t>
            </a:r>
            <a:r>
              <a:rPr lang="en-GB" sz="3200" dirty="0"/>
              <a:t>IUPAC rules to naming simple and semi-complex compounds</a:t>
            </a:r>
          </a:p>
          <a:p>
            <a:pPr algn="just"/>
            <a:r>
              <a:rPr lang="en-GB" sz="3200" dirty="0" smtClean="0"/>
              <a:t>Show </a:t>
            </a:r>
            <a:r>
              <a:rPr lang="en-GB" sz="3200" dirty="0"/>
              <a:t>the structural </a:t>
            </a:r>
            <a:r>
              <a:rPr lang="en-GB" sz="3200" dirty="0" err="1"/>
              <a:t>formulars</a:t>
            </a:r>
            <a:r>
              <a:rPr lang="en-GB" sz="3200" dirty="0"/>
              <a:t> of </a:t>
            </a:r>
            <a:r>
              <a:rPr lang="en-GB" sz="3200" dirty="0" err="1" smtClean="0"/>
              <a:t>cmpds</a:t>
            </a:r>
            <a:r>
              <a:rPr lang="en-GB" sz="3200" dirty="0" smtClean="0"/>
              <a:t> </a:t>
            </a:r>
            <a:r>
              <a:rPr lang="en-GB" sz="3200" dirty="0"/>
              <a:t>based </a:t>
            </a:r>
            <a:r>
              <a:rPr lang="en-GB" sz="3200" dirty="0" smtClean="0"/>
              <a:t>on their IUPAC names</a:t>
            </a:r>
            <a:endParaRPr lang="en-GB" sz="3200" dirty="0"/>
          </a:p>
          <a:p>
            <a:pPr algn="just"/>
            <a:r>
              <a:rPr lang="en-GB" sz="3200" dirty="0" smtClean="0"/>
              <a:t>Explain isomerism and its types</a:t>
            </a:r>
          </a:p>
          <a:p>
            <a:pPr algn="just"/>
            <a:r>
              <a:rPr lang="en-GB" sz="3200" dirty="0" smtClean="0"/>
              <a:t>Differentiate </a:t>
            </a:r>
            <a:r>
              <a:rPr lang="en-GB" sz="3200" dirty="0"/>
              <a:t>between </a:t>
            </a:r>
            <a:r>
              <a:rPr lang="en-GB" sz="3200" dirty="0" smtClean="0"/>
              <a:t>structural </a:t>
            </a:r>
            <a:r>
              <a:rPr lang="en-GB" sz="3200" dirty="0"/>
              <a:t>and </a:t>
            </a:r>
            <a:r>
              <a:rPr lang="en-GB" sz="3200" dirty="0" smtClean="0"/>
              <a:t>stereo-isomerism</a:t>
            </a:r>
            <a:endParaRPr lang="en-GB" sz="3200" dirty="0"/>
          </a:p>
          <a:p>
            <a:pPr algn="just"/>
            <a:r>
              <a:rPr lang="en-GB" sz="3200" dirty="0" smtClean="0"/>
              <a:t>Differentiate </a:t>
            </a:r>
            <a:r>
              <a:rPr lang="en-GB" sz="3200" dirty="0"/>
              <a:t>&amp; show e.g. of various types of </a:t>
            </a:r>
            <a:r>
              <a:rPr lang="en-GB" sz="3200" dirty="0" smtClean="0"/>
              <a:t>structural isomerism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94" y="1825625"/>
            <a:ext cx="48505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STEREOISOMERISM: Terms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3200" b="1" dirty="0" smtClean="0"/>
              <a:t>Chirality</a:t>
            </a:r>
            <a:r>
              <a:rPr lang="en-GB" sz="3200" dirty="0" smtClean="0"/>
              <a:t> </a:t>
            </a:r>
            <a:r>
              <a:rPr lang="en-GB" sz="3200" dirty="0"/>
              <a:t>is the property of an object (e.g. a molecule) of being non-superimposable on another object that is its mirror </a:t>
            </a:r>
            <a:r>
              <a:rPr lang="en-GB" sz="3200" dirty="0" smtClean="0"/>
              <a:t>image</a:t>
            </a:r>
          </a:p>
          <a:p>
            <a:pPr algn="just"/>
            <a:r>
              <a:rPr lang="en-GB" sz="3200" dirty="0" smtClean="0"/>
              <a:t>It </a:t>
            </a:r>
            <a:r>
              <a:rPr lang="en-GB" sz="3200" dirty="0"/>
              <a:t>is characterized by an atom </a:t>
            </a:r>
            <a:r>
              <a:rPr lang="en-GB" sz="3200" dirty="0" smtClean="0"/>
              <a:t>e.g. Carbon which has four </a:t>
            </a:r>
            <a:r>
              <a:rPr lang="en-GB" sz="3200" b="1" dirty="0" smtClean="0"/>
              <a:t>different </a:t>
            </a:r>
            <a:r>
              <a:rPr lang="en-GB" sz="3200" b="1" dirty="0"/>
              <a:t>groups bound</a:t>
            </a:r>
            <a:r>
              <a:rPr lang="en-GB" sz="3200" dirty="0"/>
              <a:t> to it </a:t>
            </a:r>
            <a:r>
              <a:rPr lang="en-GB" sz="3200" dirty="0" smtClean="0"/>
              <a:t>so </a:t>
            </a:r>
            <a:r>
              <a:rPr lang="en-GB" sz="3200" dirty="0"/>
              <a:t>that its mirror image is </a:t>
            </a:r>
            <a:r>
              <a:rPr lang="en-GB" sz="3200" b="1" dirty="0" err="1" smtClean="0"/>
              <a:t>nonsuperimposable</a:t>
            </a:r>
            <a:endParaRPr lang="en-GB" sz="3200" b="1" dirty="0" smtClean="0"/>
          </a:p>
          <a:p>
            <a:pPr algn="just"/>
            <a:r>
              <a:rPr lang="en-GB" sz="3200" dirty="0" smtClean="0"/>
              <a:t>Hence, any mirror images of a chiral compound will be </a:t>
            </a:r>
            <a:r>
              <a:rPr lang="en-GB" sz="3200" dirty="0" err="1" smtClean="0"/>
              <a:t>nonsuperimposable</a:t>
            </a:r>
            <a:r>
              <a:rPr lang="en-GB" sz="3200" dirty="0" smtClean="0"/>
              <a:t> on each other</a:t>
            </a:r>
          </a:p>
          <a:p>
            <a:pPr algn="just"/>
            <a:r>
              <a:rPr lang="en-GB" sz="3200" b="1" dirty="0"/>
              <a:t>A </a:t>
            </a:r>
            <a:r>
              <a:rPr lang="en-GB" sz="3200" b="1" dirty="0" err="1"/>
              <a:t>stereogenic</a:t>
            </a:r>
            <a:r>
              <a:rPr lang="en-GB" sz="3200" b="1" dirty="0"/>
              <a:t> </a:t>
            </a:r>
            <a:r>
              <a:rPr lang="en-GB" sz="3200" b="1" dirty="0" err="1"/>
              <a:t>center</a:t>
            </a:r>
            <a:r>
              <a:rPr lang="en-GB" sz="3200" b="1" dirty="0"/>
              <a:t> </a:t>
            </a:r>
            <a:r>
              <a:rPr lang="en-GB" sz="3200" dirty="0"/>
              <a:t>is another name for a chiral centre</a:t>
            </a:r>
          </a:p>
          <a:p>
            <a:pPr marL="0" indent="0" algn="just">
              <a:buNone/>
            </a:pP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OPTICAL ISOMERISM: Types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7986" cy="4351338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 err="1" smtClean="0"/>
              <a:t>Enantiomerism</a:t>
            </a:r>
            <a:r>
              <a:rPr lang="en-GB" sz="3200" dirty="0" smtClean="0"/>
              <a:t>: Existence of stereoisomers that are </a:t>
            </a:r>
            <a:r>
              <a:rPr lang="en-GB" sz="3200" dirty="0" err="1"/>
              <a:t>nonsuperimposable</a:t>
            </a:r>
            <a:r>
              <a:rPr lang="en-GB" sz="3200" dirty="0"/>
              <a:t> mirror </a:t>
            </a:r>
            <a:r>
              <a:rPr lang="en-GB" sz="3200" dirty="0" smtClean="0"/>
              <a:t>images</a:t>
            </a:r>
          </a:p>
          <a:p>
            <a:pPr algn="just"/>
            <a:endParaRPr lang="en-GB" sz="1000" b="1" dirty="0" smtClean="0"/>
          </a:p>
          <a:p>
            <a:pPr algn="just"/>
            <a:r>
              <a:rPr lang="en-GB" sz="3200" b="1" dirty="0" err="1" smtClean="0"/>
              <a:t>Diastereomers</a:t>
            </a:r>
            <a:r>
              <a:rPr lang="en-GB" sz="3200" dirty="0" smtClean="0"/>
              <a:t>: Simply put; stereoisomers </a:t>
            </a:r>
            <a:r>
              <a:rPr lang="en-GB" sz="3200" dirty="0"/>
              <a:t>that are </a:t>
            </a:r>
            <a:r>
              <a:rPr lang="en-GB" sz="3200" b="1" i="1" dirty="0"/>
              <a:t>not </a:t>
            </a:r>
            <a:r>
              <a:rPr lang="en-GB" sz="3200" b="1" i="1" dirty="0" smtClean="0"/>
              <a:t>enantiomers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3200" i="1" dirty="0" smtClean="0"/>
              <a:t>Compounds with </a:t>
            </a:r>
            <a:r>
              <a:rPr lang="en-GB" sz="3200" b="1" i="1" dirty="0" smtClean="0"/>
              <a:t>multiple chiral centres </a:t>
            </a:r>
            <a:r>
              <a:rPr lang="en-GB" sz="3200" i="1" dirty="0" smtClean="0"/>
              <a:t>can exhibit both </a:t>
            </a:r>
            <a:r>
              <a:rPr lang="en-GB" sz="3200" b="1" i="1" dirty="0" err="1" smtClean="0"/>
              <a:t>enantiomerism</a:t>
            </a:r>
            <a:r>
              <a:rPr lang="en-GB" sz="3200" b="1" i="1" dirty="0" smtClean="0"/>
              <a:t> and </a:t>
            </a:r>
            <a:r>
              <a:rPr lang="en-GB" sz="3200" b="1" i="1" dirty="0" err="1" smtClean="0"/>
              <a:t>diastereomerism</a:t>
            </a:r>
            <a:endParaRPr lang="en-GB" sz="3200" b="1" i="1" dirty="0" smtClean="0"/>
          </a:p>
          <a:p>
            <a:pPr algn="just"/>
            <a:endParaRPr lang="en-GB" sz="1000" i="1" dirty="0" smtClean="0"/>
          </a:p>
          <a:p>
            <a:pPr algn="just"/>
            <a:r>
              <a:rPr lang="en-GB" sz="3200" i="1" dirty="0" smtClean="0"/>
              <a:t>But compounds with a </a:t>
            </a:r>
            <a:r>
              <a:rPr lang="en-GB" sz="3200" b="1" i="1" dirty="0" smtClean="0"/>
              <a:t>single chiral centre can only exhibit Enantiomers</a:t>
            </a:r>
            <a:endParaRPr lang="en-GB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090" y="3120622"/>
            <a:ext cx="5503102" cy="3737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ENANTIOMERISM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399" cy="4351338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/>
              <a:t>Stereoisomers that are </a:t>
            </a:r>
            <a:r>
              <a:rPr lang="en-GB" sz="3200" b="1" dirty="0" smtClean="0"/>
              <a:t>non-superimposable </a:t>
            </a:r>
            <a:r>
              <a:rPr lang="en-GB" sz="3200" b="1" dirty="0"/>
              <a:t>mirror images of each other</a:t>
            </a:r>
          </a:p>
          <a:p>
            <a:pPr lvl="1" algn="just"/>
            <a:endParaRPr lang="en-GB" sz="2800" dirty="0" smtClean="0"/>
          </a:p>
          <a:p>
            <a:pPr algn="just"/>
            <a:r>
              <a:rPr lang="en-GB" sz="3200" dirty="0" smtClean="0"/>
              <a:t>Think of your </a:t>
            </a:r>
            <a:r>
              <a:rPr lang="en-GB" sz="3200" b="1" dirty="0" smtClean="0"/>
              <a:t>Left </a:t>
            </a:r>
            <a:r>
              <a:rPr lang="en-GB" sz="3200" dirty="0" smtClean="0"/>
              <a:t>&amp; </a:t>
            </a:r>
            <a:r>
              <a:rPr lang="en-GB" sz="3200" b="1" dirty="0" smtClean="0"/>
              <a:t>Right </a:t>
            </a:r>
            <a:r>
              <a:rPr lang="en-GB" sz="3200" dirty="0" smtClean="0"/>
              <a:t>hands</a:t>
            </a:r>
          </a:p>
          <a:p>
            <a:pPr lvl="1" algn="just"/>
            <a:r>
              <a:rPr lang="en-GB" sz="2800" dirty="0" smtClean="0"/>
              <a:t>They are non-superimposable</a:t>
            </a:r>
          </a:p>
          <a:p>
            <a:pPr lvl="1" algn="just"/>
            <a:r>
              <a:rPr lang="en-GB" sz="2800" dirty="0" smtClean="0"/>
              <a:t>They are mirror images</a:t>
            </a:r>
          </a:p>
          <a:p>
            <a:pPr lvl="1" algn="just"/>
            <a:endParaRPr lang="en-GB" sz="2800" dirty="0" smtClean="0"/>
          </a:p>
          <a:p>
            <a:pPr algn="just"/>
            <a:r>
              <a:rPr lang="en-GB" sz="3200" dirty="0" smtClean="0"/>
              <a:t>Every </a:t>
            </a:r>
            <a:r>
              <a:rPr lang="en-GB" sz="3200" dirty="0"/>
              <a:t>pair of enantiomer have the same physical </a:t>
            </a:r>
            <a:r>
              <a:rPr lang="en-GB" sz="3200" dirty="0" smtClean="0"/>
              <a:t>props </a:t>
            </a:r>
            <a:r>
              <a:rPr lang="en-GB" sz="3200" dirty="0"/>
              <a:t>but different optical rotations</a:t>
            </a:r>
          </a:p>
          <a:p>
            <a:pPr algn="just"/>
            <a:endParaRPr lang="en-GB" sz="3200" dirty="0"/>
          </a:p>
          <a:p>
            <a:pPr algn="just"/>
            <a:endParaRPr lang="en-GB" sz="3200" dirty="0"/>
          </a:p>
          <a:p>
            <a:pPr algn="just"/>
            <a:endParaRPr lang="en-GB" sz="3200" dirty="0" smtClean="0"/>
          </a:p>
          <a:p>
            <a:pPr algn="just"/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8" y="1034522"/>
            <a:ext cx="3566887" cy="23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3427" cy="1325563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ENANTIOMERS: Examples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 err="1" smtClean="0"/>
              <a:t>Butanol</a:t>
            </a:r>
            <a:endParaRPr lang="en-GB" sz="3200" b="1" dirty="0" smtClean="0"/>
          </a:p>
          <a:p>
            <a:pPr algn="just"/>
            <a:endParaRPr lang="en-GB" sz="3200" b="1" dirty="0"/>
          </a:p>
          <a:p>
            <a:pPr algn="just"/>
            <a:endParaRPr lang="en-GB" sz="3200" b="1" dirty="0" smtClean="0"/>
          </a:p>
          <a:p>
            <a:pPr algn="just"/>
            <a:endParaRPr lang="en-GB" b="1" dirty="0" smtClean="0"/>
          </a:p>
          <a:p>
            <a:pPr algn="just"/>
            <a:r>
              <a:rPr lang="en-GB" sz="3200" b="1" dirty="0" smtClean="0"/>
              <a:t>Lactic </a:t>
            </a:r>
            <a:r>
              <a:rPr lang="en-GB" sz="3200" b="1" dirty="0"/>
              <a:t>acid (2-hydroxypropanoic </a:t>
            </a:r>
            <a:r>
              <a:rPr lang="en-GB" sz="3200" b="1" dirty="0" smtClean="0"/>
              <a:t>acid)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44" y="1429837"/>
            <a:ext cx="5887744" cy="2506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9" y="2290492"/>
            <a:ext cx="2928225" cy="1645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598" y="4562477"/>
            <a:ext cx="2558908" cy="17938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144" y="4465323"/>
            <a:ext cx="5620891" cy="23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3427" cy="1325563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ENANTIOMERS: Examples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 smtClean="0"/>
              <a:t>Alanine (2-Aminopropanoic acid)</a:t>
            </a:r>
          </a:p>
          <a:p>
            <a:pPr algn="just"/>
            <a:endParaRPr lang="en-GB" sz="3200" b="1" dirty="0"/>
          </a:p>
          <a:p>
            <a:pPr algn="just"/>
            <a:endParaRPr lang="en-GB" sz="3200" b="1" dirty="0" smtClean="0"/>
          </a:p>
          <a:p>
            <a:pPr algn="just"/>
            <a:endParaRPr lang="en-GB" sz="3200" b="1" dirty="0" smtClean="0"/>
          </a:p>
          <a:p>
            <a:pPr algn="just"/>
            <a:endParaRPr lang="en-GB" sz="3200" b="1" dirty="0" smtClean="0"/>
          </a:p>
          <a:p>
            <a:pPr algn="just"/>
            <a:r>
              <a:rPr lang="en-GB" sz="3200" b="1" dirty="0" smtClean="0"/>
              <a:t>In protein/carbohydrate chemistry, R corresponds to D, while S corresponds to L</a:t>
            </a:r>
          </a:p>
          <a:p>
            <a:pPr algn="just"/>
            <a:endParaRPr lang="en-GB" sz="3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239" y="2312683"/>
            <a:ext cx="2582980" cy="16886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278" y="1965337"/>
            <a:ext cx="5598866" cy="23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5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96" y="1938034"/>
            <a:ext cx="2822149" cy="1878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96" y="4184951"/>
            <a:ext cx="2923404" cy="1802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R/S NOTATION (ABSOLUTE STEREOCHEM.)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19159" cy="4351338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 smtClean="0"/>
              <a:t>Absolute stereochemistry: </a:t>
            </a:r>
            <a:r>
              <a:rPr lang="en-GB" sz="3200" dirty="0" smtClean="0"/>
              <a:t>Refers to the precise arrangement of substituents at a </a:t>
            </a:r>
            <a:r>
              <a:rPr lang="en-GB" sz="3200" dirty="0" err="1" smtClean="0"/>
              <a:t>chrial</a:t>
            </a:r>
            <a:r>
              <a:rPr lang="en-GB" sz="3200" dirty="0" smtClean="0"/>
              <a:t> centre</a:t>
            </a:r>
          </a:p>
          <a:p>
            <a:pPr algn="just"/>
            <a:r>
              <a:rPr lang="en-GB" sz="3200" b="1" dirty="0" smtClean="0"/>
              <a:t>E/Z</a:t>
            </a:r>
            <a:r>
              <a:rPr lang="en-GB" sz="3200" dirty="0" smtClean="0"/>
              <a:t> </a:t>
            </a:r>
            <a:r>
              <a:rPr lang="en-GB" sz="3200" b="1" dirty="0"/>
              <a:t>notation</a:t>
            </a:r>
            <a:r>
              <a:rPr lang="en-GB" sz="3200" dirty="0"/>
              <a:t> denotes </a:t>
            </a:r>
            <a:r>
              <a:rPr lang="en-GB" sz="3200" dirty="0" smtClean="0"/>
              <a:t>relative stereochemistry</a:t>
            </a:r>
            <a:endParaRPr lang="en-GB" sz="3200" dirty="0"/>
          </a:p>
          <a:p>
            <a:pPr algn="just"/>
            <a:r>
              <a:rPr lang="en-GB" sz="3200" b="1" dirty="0" smtClean="0"/>
              <a:t>R/S </a:t>
            </a:r>
            <a:r>
              <a:rPr lang="en-GB" sz="3200" b="1" dirty="0"/>
              <a:t>notation </a:t>
            </a:r>
            <a:r>
              <a:rPr lang="en-GB" sz="3200" dirty="0" smtClean="0"/>
              <a:t>denotes </a:t>
            </a:r>
            <a:r>
              <a:rPr lang="en-GB" sz="3200" b="1" dirty="0"/>
              <a:t>absolute </a:t>
            </a:r>
            <a:r>
              <a:rPr lang="en-GB" sz="3200" b="1" dirty="0" smtClean="0"/>
              <a:t>stereochemistry</a:t>
            </a:r>
          </a:p>
          <a:p>
            <a:pPr algn="just"/>
            <a:r>
              <a:rPr lang="en-GB" sz="3200" b="1" dirty="0" smtClean="0"/>
              <a:t>R</a:t>
            </a:r>
            <a:r>
              <a:rPr lang="en-GB" sz="3200" dirty="0" smtClean="0"/>
              <a:t> (Rectus) OR </a:t>
            </a:r>
            <a:r>
              <a:rPr lang="en-GB" sz="3200" b="1" dirty="0" smtClean="0"/>
              <a:t>S</a:t>
            </a:r>
            <a:r>
              <a:rPr lang="en-GB" sz="3200" dirty="0" smtClean="0"/>
              <a:t> (Sinister)</a:t>
            </a:r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It is determined </a:t>
            </a:r>
            <a:r>
              <a:rPr lang="en-GB" sz="3200" dirty="0"/>
              <a:t>by </a:t>
            </a:r>
            <a:r>
              <a:rPr lang="en-GB" sz="3200" dirty="0" smtClean="0"/>
              <a:t>the </a:t>
            </a:r>
            <a:r>
              <a:rPr lang="en-GB" sz="3200" b="1" dirty="0"/>
              <a:t>Cahn-</a:t>
            </a:r>
            <a:r>
              <a:rPr lang="en-GB" sz="3200" b="1" dirty="0" err="1"/>
              <a:t>Ingold</a:t>
            </a:r>
            <a:r>
              <a:rPr lang="en-GB" sz="3200" b="1" dirty="0"/>
              <a:t>-Prelog </a:t>
            </a:r>
            <a:r>
              <a:rPr lang="en-GB" sz="3200" b="1" dirty="0" smtClean="0"/>
              <a:t>rules</a:t>
            </a:r>
          </a:p>
          <a:p>
            <a:pPr algn="just"/>
            <a:r>
              <a:rPr lang="en-GB" sz="3200" dirty="0" smtClean="0"/>
              <a:t>Can also be determined by X-ray Crystallography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0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3427" cy="1325563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ABSOLUTE CONFIG </a:t>
            </a:r>
            <a:r>
              <a:rPr lang="en-GB" b="1" dirty="0" err="1" smtClean="0">
                <a:latin typeface="+mn-lt"/>
              </a:rPr>
              <a:t>vs</a:t>
            </a:r>
            <a:r>
              <a:rPr lang="en-GB" b="1" dirty="0" smtClean="0">
                <a:latin typeface="+mn-lt"/>
              </a:rPr>
              <a:t> OPTICAL ROTATION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6348" cy="4351338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 smtClean="0"/>
              <a:t>Optical </a:t>
            </a:r>
            <a:r>
              <a:rPr lang="en-GB" sz="3200" b="1" dirty="0"/>
              <a:t>Rotation [</a:t>
            </a:r>
            <a:r>
              <a:rPr lang="el-GR" sz="3200" b="1" dirty="0"/>
              <a:t>α</a:t>
            </a:r>
            <a:r>
              <a:rPr lang="en-GB" sz="3200" b="1" dirty="0"/>
              <a:t>]</a:t>
            </a:r>
            <a:r>
              <a:rPr lang="en-GB" sz="3200" b="1" baseline="30000" dirty="0" err="1"/>
              <a:t>t</a:t>
            </a:r>
            <a:r>
              <a:rPr lang="en-GB" sz="3200" b="1" baseline="-25000" dirty="0" err="1"/>
              <a:t>D</a:t>
            </a:r>
            <a:r>
              <a:rPr lang="en-GB" sz="3200" dirty="0"/>
              <a:t> is the </a:t>
            </a:r>
            <a:r>
              <a:rPr lang="en-GB" sz="3200" dirty="0" smtClean="0"/>
              <a:t>angle </a:t>
            </a:r>
            <a:r>
              <a:rPr lang="en-GB" sz="3200" dirty="0"/>
              <a:t>through which the plane of </a:t>
            </a:r>
            <a:r>
              <a:rPr lang="en-GB" sz="3200" dirty="0" smtClean="0"/>
              <a:t>polarized </a:t>
            </a:r>
            <a:r>
              <a:rPr lang="en-GB" sz="3200" dirty="0"/>
              <a:t>light </a:t>
            </a:r>
            <a:r>
              <a:rPr lang="en-GB" sz="3200" dirty="0" smtClean="0"/>
              <a:t>that passes through  </a:t>
            </a:r>
            <a:r>
              <a:rPr lang="en-GB" sz="3200" dirty="0"/>
              <a:t>an optically active substance is </a:t>
            </a:r>
            <a:r>
              <a:rPr lang="en-GB" sz="3200" dirty="0" smtClean="0"/>
              <a:t>rotated</a:t>
            </a:r>
          </a:p>
          <a:p>
            <a:pPr algn="just"/>
            <a:r>
              <a:rPr lang="en-GB" sz="3600" dirty="0" smtClean="0"/>
              <a:t>It can only be determined experimentally</a:t>
            </a:r>
            <a:endParaRPr lang="en-GB" sz="3200" dirty="0"/>
          </a:p>
          <a:p>
            <a:pPr algn="just"/>
            <a:r>
              <a:rPr lang="en-GB" sz="3200" b="1" dirty="0" smtClean="0"/>
              <a:t>Note: </a:t>
            </a:r>
            <a:r>
              <a:rPr lang="en-GB" sz="3200" dirty="0" smtClean="0"/>
              <a:t>The </a:t>
            </a:r>
            <a:r>
              <a:rPr lang="en-GB" sz="3200" dirty="0"/>
              <a:t>absolute stereochemistry (R/S) of a chiral centre is </a:t>
            </a:r>
            <a:r>
              <a:rPr lang="en-GB" sz="3200" b="1" dirty="0"/>
              <a:t>NOT </a:t>
            </a:r>
            <a:r>
              <a:rPr lang="en-GB" sz="3200" dirty="0"/>
              <a:t>in any way related to its optical activity (-) or (+)</a:t>
            </a:r>
            <a:endParaRPr lang="en-GB" sz="3200" b="1" dirty="0"/>
          </a:p>
          <a:p>
            <a:pPr algn="just"/>
            <a:endParaRPr lang="en-GB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401" y="4001294"/>
            <a:ext cx="3982599" cy="23876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1354378"/>
            <a:ext cx="4108713" cy="247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3427" cy="1325563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ENANT: Absolute </a:t>
            </a:r>
            <a:r>
              <a:rPr lang="en-GB" b="1" dirty="0" err="1" smtClean="0">
                <a:latin typeface="+mn-lt"/>
              </a:rPr>
              <a:t>config</a:t>
            </a:r>
            <a:r>
              <a:rPr lang="en-GB" b="1" dirty="0" smtClean="0">
                <a:latin typeface="+mn-lt"/>
              </a:rPr>
              <a:t> </a:t>
            </a:r>
            <a:r>
              <a:rPr lang="en-GB" b="1" dirty="0" err="1" smtClean="0">
                <a:latin typeface="+mn-lt"/>
              </a:rPr>
              <a:t>vs</a:t>
            </a:r>
            <a:r>
              <a:rPr lang="en-GB" b="1" dirty="0" smtClean="0">
                <a:latin typeface="+mn-lt"/>
              </a:rPr>
              <a:t> Optical Rotation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6348" cy="4351338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/>
              <a:t>Each enantiomer is identifiable by its absolute </a:t>
            </a:r>
            <a:r>
              <a:rPr lang="en-GB" sz="3200" dirty="0" err="1" smtClean="0"/>
              <a:t>config</a:t>
            </a:r>
            <a:r>
              <a:rPr lang="en-GB" sz="3200" dirty="0" smtClean="0"/>
              <a:t> (R/S) in its name </a:t>
            </a:r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Any of the Isomers can be (+) or (-) rotatory in terms of optical activity</a:t>
            </a:r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Hence you could have R-(+) or R-(-) or S-(+) or S-(-)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401" y="4001294"/>
            <a:ext cx="3982599" cy="2387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47" y="1825625"/>
            <a:ext cx="3987453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 smtClean="0">
                <a:latin typeface="Comic Sans MS" panose="030F0702030302020204" pitchFamily="66" charset="0"/>
              </a:rPr>
              <a:t>QUESTIONS</a:t>
            </a:r>
            <a:r>
              <a:rPr lang="en-GB" sz="3200" b="1" dirty="0">
                <a:latin typeface="Comic Sans MS" panose="030F0702030302020204" pitchFamily="66" charset="0"/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51" y="2645233"/>
            <a:ext cx="7908497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DIASTEREOMERISM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7986" cy="4351338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/>
              <a:t>Simply put; they are stereoisomers </a:t>
            </a:r>
            <a:r>
              <a:rPr lang="en-GB" sz="3200" dirty="0"/>
              <a:t>that are </a:t>
            </a:r>
            <a:r>
              <a:rPr lang="en-GB" sz="3200" b="1" i="1" dirty="0"/>
              <a:t>not </a:t>
            </a:r>
            <a:r>
              <a:rPr lang="en-GB" sz="3200" b="1" i="1" dirty="0" smtClean="0"/>
              <a:t>enantiomers</a:t>
            </a:r>
          </a:p>
          <a:p>
            <a:pPr algn="just"/>
            <a:r>
              <a:rPr lang="en-GB" sz="3200" dirty="0" smtClean="0"/>
              <a:t>Can only </a:t>
            </a:r>
            <a:r>
              <a:rPr lang="en-GB" sz="3200" dirty="0"/>
              <a:t>exists in </a:t>
            </a:r>
            <a:r>
              <a:rPr lang="en-GB" sz="3200" b="1" i="1" dirty="0"/>
              <a:t>molecules with multiple chiral </a:t>
            </a:r>
            <a:r>
              <a:rPr lang="en-GB" sz="3200" b="1" i="1" dirty="0" err="1"/>
              <a:t>centers</a:t>
            </a:r>
            <a:endParaRPr lang="en-GB" sz="3200" b="1" i="1" dirty="0"/>
          </a:p>
          <a:p>
            <a:pPr algn="just"/>
            <a:endParaRPr lang="en-GB" sz="900" dirty="0" smtClean="0"/>
          </a:p>
          <a:p>
            <a:pPr algn="just"/>
            <a:r>
              <a:rPr lang="en-GB" sz="3200" dirty="0" smtClean="0"/>
              <a:t>i.e. Compounds with </a:t>
            </a:r>
            <a:r>
              <a:rPr lang="en-GB" sz="3200" b="1" dirty="0" smtClean="0"/>
              <a:t>multiple chiral centres </a:t>
            </a:r>
            <a:r>
              <a:rPr lang="en-GB" sz="3200" dirty="0" smtClean="0"/>
              <a:t>can exhibit both </a:t>
            </a:r>
            <a:r>
              <a:rPr lang="en-GB" sz="3200" b="1" dirty="0" err="1" smtClean="0"/>
              <a:t>enantiomerism</a:t>
            </a:r>
            <a:r>
              <a:rPr lang="en-GB" sz="3200" b="1" dirty="0" smtClean="0"/>
              <a:t> and </a:t>
            </a:r>
            <a:r>
              <a:rPr lang="en-GB" sz="3200" b="1" dirty="0" err="1" smtClean="0"/>
              <a:t>diastereomerism</a:t>
            </a:r>
            <a:endParaRPr lang="en-GB" sz="3200" b="1" dirty="0" smtClean="0"/>
          </a:p>
          <a:p>
            <a:pPr algn="just"/>
            <a:endParaRPr lang="en-GB" sz="900" dirty="0" smtClean="0"/>
          </a:p>
          <a:p>
            <a:pPr algn="just"/>
            <a:r>
              <a:rPr lang="en-GB" sz="3200" dirty="0" smtClean="0"/>
              <a:t>But compounds with a </a:t>
            </a:r>
            <a:r>
              <a:rPr lang="en-GB" sz="3200" b="1" dirty="0" smtClean="0"/>
              <a:t>single chiral centre </a:t>
            </a:r>
            <a:r>
              <a:rPr lang="en-GB" sz="3200" b="1" dirty="0"/>
              <a:t>can only exhibit </a:t>
            </a:r>
            <a:r>
              <a:rPr lang="en-GB" sz="3200" b="1" dirty="0" err="1" smtClean="0"/>
              <a:t>Enantiomerism</a:t>
            </a:r>
            <a:endParaRPr lang="en-GB" sz="3200" b="1" dirty="0" smtClean="0"/>
          </a:p>
          <a:p>
            <a:pPr algn="just"/>
            <a:r>
              <a:rPr lang="en-GB" sz="3200" dirty="0"/>
              <a:t>Unlike Enantiomers, each </a:t>
            </a:r>
            <a:r>
              <a:rPr lang="en-GB" sz="3200" dirty="0" err="1"/>
              <a:t>diastereomer</a:t>
            </a:r>
            <a:r>
              <a:rPr lang="en-GB" sz="3200" dirty="0"/>
              <a:t> would have different physical &amp; chemical properties from the others</a:t>
            </a:r>
          </a:p>
          <a:p>
            <a:pPr algn="just"/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0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GB" sz="3200" dirty="0" smtClean="0"/>
              <a:t>The existence of compounds with </a:t>
            </a:r>
            <a:r>
              <a:rPr lang="en-GB" sz="3200" b="1" dirty="0" smtClean="0"/>
              <a:t>same molecular formula</a:t>
            </a:r>
            <a:r>
              <a:rPr lang="en-GB" sz="3200" dirty="0"/>
              <a:t> </a:t>
            </a:r>
            <a:r>
              <a:rPr lang="en-GB" sz="3200" dirty="0" smtClean="0"/>
              <a:t>but </a:t>
            </a:r>
            <a:r>
              <a:rPr lang="en-GB" sz="3200" b="1" dirty="0" smtClean="0"/>
              <a:t>different structural formulas</a:t>
            </a:r>
            <a:r>
              <a:rPr lang="en-GB" sz="3200" dirty="0" smtClean="0"/>
              <a:t> </a:t>
            </a:r>
          </a:p>
          <a:p>
            <a:pPr lvl="0" algn="just"/>
            <a:endParaRPr lang="en-GB" sz="3200" dirty="0" smtClean="0"/>
          </a:p>
          <a:p>
            <a:pPr lvl="0" algn="just"/>
            <a:r>
              <a:rPr lang="en-GB" sz="3200" dirty="0" smtClean="0"/>
              <a:t>Types</a:t>
            </a:r>
          </a:p>
          <a:p>
            <a:pPr lvl="1" algn="just"/>
            <a:r>
              <a:rPr lang="en-GB" sz="2800" b="1" dirty="0" smtClean="0"/>
              <a:t>Structural/Constitutional Isomerism</a:t>
            </a:r>
            <a:r>
              <a:rPr lang="en-GB" sz="2800" dirty="0" smtClean="0"/>
              <a:t>: Same constitution, different </a:t>
            </a:r>
            <a:r>
              <a:rPr lang="en-GB" sz="2800" dirty="0" err="1" smtClean="0"/>
              <a:t>connectivities</a:t>
            </a:r>
            <a:endParaRPr lang="en-GB" sz="2800" dirty="0" smtClean="0"/>
          </a:p>
          <a:p>
            <a:pPr lvl="1" algn="just"/>
            <a:endParaRPr lang="en-GB" sz="2800" dirty="0" smtClean="0"/>
          </a:p>
          <a:p>
            <a:pPr lvl="1" algn="just"/>
            <a:r>
              <a:rPr lang="en-GB" sz="2800" b="1" dirty="0" smtClean="0"/>
              <a:t>Stereoisomerism: </a:t>
            </a:r>
            <a:r>
              <a:rPr lang="en-GB" sz="2800" dirty="0" smtClean="0"/>
              <a:t>Same constitution, same </a:t>
            </a:r>
            <a:r>
              <a:rPr lang="en-GB" sz="2800" dirty="0" err="1" smtClean="0"/>
              <a:t>connectivities</a:t>
            </a:r>
            <a:r>
              <a:rPr lang="en-GB" sz="2800" dirty="0" smtClean="0"/>
              <a:t>, different </a:t>
            </a:r>
            <a:r>
              <a:rPr lang="en-GB" sz="2800" i="1" dirty="0" smtClean="0"/>
              <a:t>spatial arrangements (spatial orientation)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7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DIASTEREOMERISM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637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Given a molecule with multiple chiral </a:t>
            </a:r>
            <a:r>
              <a:rPr lang="en-US" sz="3200" dirty="0" err="1" smtClean="0"/>
              <a:t>centres</a:t>
            </a:r>
            <a:r>
              <a:rPr lang="en-US" sz="3200" dirty="0" smtClean="0"/>
              <a:t>, how do you know..</a:t>
            </a:r>
          </a:p>
          <a:p>
            <a:endParaRPr lang="en-US" sz="3200" dirty="0" smtClean="0"/>
          </a:p>
          <a:p>
            <a:r>
              <a:rPr lang="en-US" sz="3200" dirty="0" smtClean="0"/>
              <a:t>Which stereoisomers are </a:t>
            </a:r>
            <a:r>
              <a:rPr lang="en-US" sz="3200" dirty="0" err="1" smtClean="0"/>
              <a:t>diastereomers</a:t>
            </a:r>
            <a:r>
              <a:rPr lang="en-US" sz="3200" dirty="0" smtClean="0"/>
              <a:t>?</a:t>
            </a:r>
          </a:p>
          <a:p>
            <a:endParaRPr lang="en-US" sz="3200" dirty="0" smtClean="0"/>
          </a:p>
          <a:p>
            <a:r>
              <a:rPr lang="en-US" sz="3200" dirty="0" smtClean="0"/>
              <a:t>Which ones are just enantiomers?</a:t>
            </a:r>
          </a:p>
          <a:p>
            <a:endParaRPr lang="en-US" sz="3200" dirty="0"/>
          </a:p>
          <a:p>
            <a:r>
              <a:rPr lang="en-US" sz="3200" dirty="0" smtClean="0"/>
              <a:t>It would be cumbersome to start checking for </a:t>
            </a:r>
            <a:r>
              <a:rPr lang="en-US" sz="3200" dirty="0" err="1" smtClean="0"/>
              <a:t>superimposability</a:t>
            </a:r>
            <a:r>
              <a:rPr lang="en-US" sz="3200" dirty="0" smtClean="0"/>
              <a:t> non-</a:t>
            </a:r>
            <a:r>
              <a:rPr lang="en-US" sz="3200" dirty="0" err="1" smtClean="0"/>
              <a:t>superimposability</a:t>
            </a:r>
            <a:r>
              <a:rPr lang="en-US" sz="3200" dirty="0" smtClean="0"/>
              <a:t>, mirror images or non-mirror images, </a:t>
            </a:r>
            <a:r>
              <a:rPr lang="en-US" sz="3200" dirty="0" err="1" smtClean="0"/>
              <a:t>etc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95463" y="2259225"/>
            <a:ext cx="4296538" cy="2776237"/>
            <a:chOff x="7895463" y="2259225"/>
            <a:chExt cx="4296538" cy="277623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5463" y="2259225"/>
              <a:ext cx="4296538" cy="277623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194103" y="282678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*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87275" y="311917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*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33046" y="2806209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*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852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DIASTEREOMERISM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726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Simple: LOOK AT THEIR CHIRAL CENTRES IN THE TWO MOLECULES…</a:t>
            </a:r>
          </a:p>
          <a:p>
            <a:pPr marL="0" indent="0" algn="just">
              <a:buNone/>
            </a:pPr>
            <a:endParaRPr lang="en-US" sz="3200" b="1" dirty="0" smtClean="0"/>
          </a:p>
          <a:p>
            <a:pPr algn="just"/>
            <a:r>
              <a:rPr lang="en-US" sz="3200" dirty="0" smtClean="0"/>
              <a:t>If </a:t>
            </a:r>
            <a:r>
              <a:rPr lang="en-US" sz="3200" b="1" dirty="0" smtClean="0"/>
              <a:t>all </a:t>
            </a:r>
            <a:r>
              <a:rPr lang="en-US" sz="3200" dirty="0" smtClean="0"/>
              <a:t>chiral </a:t>
            </a:r>
            <a:r>
              <a:rPr lang="en-US" sz="3200" dirty="0" err="1" smtClean="0"/>
              <a:t>centres</a:t>
            </a:r>
            <a:r>
              <a:rPr lang="en-US" sz="3200" dirty="0" smtClean="0"/>
              <a:t> are </a:t>
            </a:r>
            <a:r>
              <a:rPr lang="en-US" sz="3200" b="1" dirty="0" smtClean="0"/>
              <a:t>reversed</a:t>
            </a:r>
            <a:r>
              <a:rPr lang="en-US" sz="3200" dirty="0" smtClean="0"/>
              <a:t> == </a:t>
            </a:r>
            <a:r>
              <a:rPr lang="en-US" sz="3200" b="1" dirty="0" smtClean="0"/>
              <a:t>Enantiomers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If </a:t>
            </a:r>
            <a:r>
              <a:rPr lang="en-US" sz="3200" b="1" dirty="0" smtClean="0"/>
              <a:t>some</a:t>
            </a:r>
            <a:r>
              <a:rPr lang="en-US" sz="3200" dirty="0" smtClean="0"/>
              <a:t> chiral </a:t>
            </a:r>
            <a:r>
              <a:rPr lang="en-US" sz="3200" dirty="0" err="1" smtClean="0"/>
              <a:t>centres</a:t>
            </a:r>
            <a:r>
              <a:rPr lang="en-US" sz="3200" dirty="0" smtClean="0"/>
              <a:t> are reversed and some </a:t>
            </a:r>
            <a:r>
              <a:rPr lang="en-US" sz="3200" b="1" dirty="0" smtClean="0"/>
              <a:t>retained </a:t>
            </a:r>
            <a:r>
              <a:rPr lang="en-US" sz="3200" dirty="0" smtClean="0"/>
              <a:t>== </a:t>
            </a:r>
            <a:r>
              <a:rPr lang="en-US" sz="3200" b="1" dirty="0" err="1" smtClean="0"/>
              <a:t>Diastereomers</a:t>
            </a:r>
            <a:endParaRPr lang="en-US" sz="3200" b="1" dirty="0" smtClean="0"/>
          </a:p>
          <a:p>
            <a:pPr algn="just"/>
            <a:endParaRPr lang="en-US" sz="3200" b="1" dirty="0"/>
          </a:p>
          <a:p>
            <a:pPr algn="just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7895462" y="2300188"/>
            <a:ext cx="4296538" cy="2776237"/>
            <a:chOff x="7895463" y="2259225"/>
            <a:chExt cx="4296538" cy="277623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5463" y="2259225"/>
              <a:ext cx="4296538" cy="277623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194103" y="282678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*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87275" y="311917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*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33046" y="2806209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*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03" y="3840950"/>
            <a:ext cx="5559997" cy="277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DIASTEREOMERISM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90151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If </a:t>
            </a:r>
            <a:r>
              <a:rPr lang="en-US" sz="3200" b="1" dirty="0" smtClean="0"/>
              <a:t>all </a:t>
            </a:r>
            <a:r>
              <a:rPr lang="en-US" sz="3200" dirty="0" smtClean="0"/>
              <a:t>chiral </a:t>
            </a:r>
            <a:r>
              <a:rPr lang="en-US" sz="3200" dirty="0" err="1" smtClean="0"/>
              <a:t>centres</a:t>
            </a:r>
            <a:r>
              <a:rPr lang="en-US" sz="3200" dirty="0" smtClean="0"/>
              <a:t> are </a:t>
            </a:r>
            <a:r>
              <a:rPr lang="en-US" sz="3200" b="1" dirty="0" smtClean="0"/>
              <a:t>reversed</a:t>
            </a:r>
            <a:r>
              <a:rPr lang="en-US" sz="3200" dirty="0" smtClean="0"/>
              <a:t> == </a:t>
            </a:r>
            <a:r>
              <a:rPr lang="en-US" sz="3200" b="1" dirty="0" smtClean="0"/>
              <a:t>Enantiomer</a:t>
            </a:r>
          </a:p>
          <a:p>
            <a:pPr algn="just"/>
            <a:r>
              <a:rPr lang="en-US" sz="3200" dirty="0" smtClean="0"/>
              <a:t>If </a:t>
            </a:r>
            <a:r>
              <a:rPr lang="en-US" sz="3200" b="1" dirty="0" smtClean="0"/>
              <a:t>some</a:t>
            </a:r>
            <a:r>
              <a:rPr lang="en-US" sz="3200" dirty="0" smtClean="0"/>
              <a:t> chiral </a:t>
            </a:r>
            <a:r>
              <a:rPr lang="en-US" sz="3200" dirty="0" err="1" smtClean="0"/>
              <a:t>centres</a:t>
            </a:r>
            <a:r>
              <a:rPr lang="en-US" sz="3200" dirty="0" smtClean="0"/>
              <a:t> are reversed and some </a:t>
            </a:r>
            <a:r>
              <a:rPr lang="en-US" sz="3200" b="1" dirty="0" smtClean="0"/>
              <a:t>retained </a:t>
            </a:r>
            <a:r>
              <a:rPr lang="en-US" sz="3200" dirty="0" smtClean="0"/>
              <a:t>== </a:t>
            </a:r>
            <a:r>
              <a:rPr lang="en-US" sz="3200" b="1" dirty="0" err="1" smtClean="0"/>
              <a:t>Diastereomer</a:t>
            </a:r>
            <a:endParaRPr lang="en-US" sz="3200" b="1" dirty="0" smtClean="0"/>
          </a:p>
          <a:p>
            <a:pPr algn="just"/>
            <a:endParaRPr lang="en-US" sz="3200" b="1" dirty="0"/>
          </a:p>
          <a:p>
            <a:pPr algn="just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32756"/>
            <a:ext cx="6632003" cy="27181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833931" y="1064713"/>
            <a:ext cx="4296538" cy="2776237"/>
            <a:chOff x="7895463" y="2259225"/>
            <a:chExt cx="4296538" cy="277623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5463" y="2259225"/>
              <a:ext cx="4296538" cy="277623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194103" y="282678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*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87275" y="311917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*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33046" y="2806209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*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5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 smtClean="0">
                <a:latin typeface="Comic Sans MS" panose="030F0702030302020204" pitchFamily="66" charset="0"/>
              </a:rPr>
              <a:t>QUESTIONS</a:t>
            </a:r>
            <a:r>
              <a:rPr lang="en-GB" sz="3200" b="1" dirty="0">
                <a:latin typeface="Comic Sans MS" panose="030F0702030302020204" pitchFamily="66" charset="0"/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51" y="2645233"/>
            <a:ext cx="7908497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0439"/>
            <a:ext cx="3206663" cy="2593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MESOMERS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Mesomers</a:t>
            </a:r>
            <a:r>
              <a:rPr lang="en-US" sz="3200" dirty="0" smtClean="0"/>
              <a:t> are compounds which have chiral </a:t>
            </a:r>
            <a:r>
              <a:rPr lang="en-US" sz="3200" dirty="0" err="1" smtClean="0"/>
              <a:t>centres</a:t>
            </a:r>
            <a:r>
              <a:rPr lang="en-US" sz="3200" dirty="0" smtClean="0"/>
              <a:t> but DO NOT exhibit optical activity</a:t>
            </a:r>
          </a:p>
          <a:p>
            <a:pPr lvl="1"/>
            <a:r>
              <a:rPr lang="en-US" sz="2800" dirty="0" smtClean="0"/>
              <a:t>Due to the presence of an internal plane of symmetry in molecule</a:t>
            </a:r>
          </a:p>
          <a:p>
            <a:pPr lvl="1"/>
            <a:r>
              <a:rPr lang="en-US" sz="2800" dirty="0" smtClean="0"/>
              <a:t>In such case the optical activities of the 2 chiral </a:t>
            </a:r>
            <a:r>
              <a:rPr lang="en-US" sz="2800" dirty="0" err="1" smtClean="0"/>
              <a:t>centres</a:t>
            </a:r>
            <a:r>
              <a:rPr lang="en-US" sz="2800" dirty="0" smtClean="0"/>
              <a:t> cancel out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05" y="3611496"/>
            <a:ext cx="2958858" cy="2800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12" y="3838148"/>
            <a:ext cx="3857019" cy="259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31" y="3720475"/>
            <a:ext cx="3279050" cy="3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RACEMIC MIXTURES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 Racemic mixture is a 50/50 mixture of both ‘R’ and ‘S’ enantiomers of same molecule</a:t>
            </a:r>
          </a:p>
          <a:p>
            <a:pPr algn="just"/>
            <a:r>
              <a:rPr lang="en-US" sz="3200" dirty="0" smtClean="0"/>
              <a:t>Hence </a:t>
            </a:r>
            <a:r>
              <a:rPr lang="en-US" sz="3200" b="1" dirty="0" smtClean="0"/>
              <a:t>NO optical activity </a:t>
            </a:r>
            <a:r>
              <a:rPr lang="en-US" sz="3200" dirty="0" smtClean="0"/>
              <a:t>will be exhibited by such a mixture</a:t>
            </a:r>
          </a:p>
          <a:p>
            <a:pPr algn="just"/>
            <a:r>
              <a:rPr lang="en-US" sz="3200" dirty="0" smtClean="0"/>
              <a:t>This usually occurs after lab synthesis of chiral compounds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b="1" dirty="0" smtClean="0"/>
              <a:t>RACEMISATION</a:t>
            </a:r>
            <a:r>
              <a:rPr lang="en-US" sz="3200" dirty="0" smtClean="0"/>
              <a:t>: The process of separating a racemic mixture</a:t>
            </a:r>
            <a:endParaRPr lang="en-US" sz="3200" dirty="0"/>
          </a:p>
          <a:p>
            <a:pPr algn="just"/>
            <a:r>
              <a:rPr lang="en-US" sz="3200" dirty="0" smtClean="0"/>
              <a:t>An </a:t>
            </a:r>
            <a:r>
              <a:rPr lang="en-US" sz="3200" dirty="0" err="1" smtClean="0"/>
              <a:t>enantiomerically</a:t>
            </a:r>
            <a:r>
              <a:rPr lang="en-US" sz="3200" dirty="0" smtClean="0"/>
              <a:t> pure substance is one which contains only one enantiomer of the molecule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9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RACEMIC MIXTURES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Autofit/>
          </a:bodyPr>
          <a:lstStyle/>
          <a:p>
            <a:pPr algn="just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94" y="1633674"/>
            <a:ext cx="8058280" cy="46782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4608" y="6176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7304" y="5709395"/>
            <a:ext cx="3152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Specific Rotation: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049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STEREOCHEMISTRY: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5534" cy="4351338"/>
          </a:xfrm>
        </p:spPr>
        <p:txBody>
          <a:bodyPr>
            <a:noAutofit/>
          </a:bodyPr>
          <a:lstStyle/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48" y="1232541"/>
            <a:ext cx="9120904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THALIDOMIDE EFFECT</a:t>
            </a:r>
            <a:endParaRPr lang="en-GB" b="1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9" y="4156298"/>
            <a:ext cx="3063418" cy="229460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Organic Reactions &amp; Mechanisms                              joseph.oguegbulu@binghamuni.edu.ng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68252" y="1467396"/>
            <a:ext cx="3718598" cy="2653284"/>
            <a:chOff x="2768252" y="1467396"/>
            <a:chExt cx="3718598" cy="26532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420" y="1467396"/>
              <a:ext cx="2363430" cy="265328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2768252" y="2592888"/>
              <a:ext cx="1716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584564" y="3495088"/>
            <a:ext cx="3442992" cy="2955816"/>
            <a:chOff x="3584564" y="3495088"/>
            <a:chExt cx="3442992" cy="29558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564" y="4159749"/>
              <a:ext cx="3442992" cy="229115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6150279" y="3495088"/>
              <a:ext cx="0" cy="147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H="1">
            <a:off x="2926947" y="6041329"/>
            <a:ext cx="1619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268525" y="1311902"/>
            <a:ext cx="4159793" cy="5139002"/>
            <a:chOff x="7268525" y="1311902"/>
            <a:chExt cx="4159793" cy="513900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651" y="1429837"/>
              <a:ext cx="4024149" cy="502106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268525" y="1311902"/>
              <a:ext cx="4159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chemeClr val="bg1"/>
                  </a:solidFill>
                </a:rPr>
                <a:t>Niko von </a:t>
              </a:r>
              <a:r>
                <a:rPr lang="en-GB" sz="2400" dirty="0" err="1" smtClean="0">
                  <a:solidFill>
                    <a:schemeClr val="bg1"/>
                  </a:solidFill>
                </a:rPr>
                <a:t>Glasow</a:t>
              </a:r>
              <a:r>
                <a:rPr lang="en-GB" sz="2400" dirty="0" smtClean="0">
                  <a:solidFill>
                    <a:schemeClr val="bg1"/>
                  </a:solidFill>
                </a:rPr>
                <a:t>: </a:t>
              </a:r>
              <a:r>
                <a:rPr lang="en-GB" sz="2000" dirty="0" smtClean="0">
                  <a:solidFill>
                    <a:schemeClr val="bg1"/>
                  </a:solidFill>
                </a:rPr>
                <a:t>German </a:t>
              </a:r>
              <a:r>
                <a:rPr lang="en-GB" sz="2000" dirty="0" err="1" smtClean="0">
                  <a:solidFill>
                    <a:schemeClr val="bg1"/>
                  </a:solidFill>
                </a:rPr>
                <a:t>filmaker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5" y="1454151"/>
            <a:ext cx="2441918" cy="26665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72228" y="1355878"/>
            <a:ext cx="15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Nick </a:t>
            </a:r>
            <a:r>
              <a:rPr lang="en-GB" sz="2400" dirty="0" err="1" smtClean="0">
                <a:solidFill>
                  <a:schemeClr val="bg1"/>
                </a:solidFill>
              </a:rPr>
              <a:t>Vujicic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5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397106" cy="6356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ISOMERISM</a:t>
            </a:r>
            <a:endParaRPr lang="en-GB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STRUCTURAL  ISOMERISM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9376" cy="4351338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/>
              <a:t>Also called </a:t>
            </a:r>
            <a:r>
              <a:rPr lang="en-GB" sz="3200" i="1" dirty="0" smtClean="0"/>
              <a:t>constitutional isomerism</a:t>
            </a:r>
          </a:p>
          <a:p>
            <a:pPr algn="just"/>
            <a:r>
              <a:rPr lang="en-GB" sz="3200" dirty="0" smtClean="0"/>
              <a:t>All these </a:t>
            </a:r>
            <a:r>
              <a:rPr lang="en-GB" sz="3200" dirty="0" err="1" smtClean="0"/>
              <a:t>cmpds</a:t>
            </a:r>
            <a:r>
              <a:rPr lang="en-GB" sz="3200" dirty="0" smtClean="0"/>
              <a:t> have the same molecular formula: </a:t>
            </a:r>
          </a:p>
          <a:p>
            <a:pPr lvl="1" algn="just"/>
            <a:r>
              <a:rPr lang="en-GB" sz="2800" dirty="0" smtClean="0"/>
              <a:t>What is it?</a:t>
            </a:r>
            <a:r>
              <a:rPr lang="en-GB" sz="2800" dirty="0"/>
              <a:t> </a:t>
            </a:r>
            <a:endParaRPr lang="en-GB" sz="2800" dirty="0" smtClean="0"/>
          </a:p>
          <a:p>
            <a:pPr lvl="0" algn="just"/>
            <a:r>
              <a:rPr lang="en-GB" sz="3200" dirty="0" smtClean="0"/>
              <a:t>Types</a:t>
            </a:r>
            <a:r>
              <a:rPr lang="en-GB" sz="3200" dirty="0"/>
              <a:t>: </a:t>
            </a:r>
          </a:p>
          <a:p>
            <a:pPr lvl="1" algn="just"/>
            <a:r>
              <a:rPr lang="en-GB" sz="2800" b="1" dirty="0"/>
              <a:t>Chain </a:t>
            </a:r>
            <a:r>
              <a:rPr lang="en-GB" sz="2800" b="1" dirty="0" smtClean="0"/>
              <a:t>Isomerism</a:t>
            </a:r>
            <a:endParaRPr lang="en-GB" sz="2800" b="1" dirty="0"/>
          </a:p>
          <a:p>
            <a:pPr lvl="1" algn="just"/>
            <a:r>
              <a:rPr lang="en-GB" sz="2800" b="1" dirty="0" smtClean="0"/>
              <a:t>Position </a:t>
            </a:r>
            <a:r>
              <a:rPr lang="en-GB" sz="2800" b="1" dirty="0"/>
              <a:t>I</a:t>
            </a:r>
            <a:r>
              <a:rPr lang="en-GB" sz="2800" b="1" dirty="0" smtClean="0"/>
              <a:t>somerism</a:t>
            </a:r>
            <a:endParaRPr lang="en-GB" sz="2800" b="1" dirty="0"/>
          </a:p>
          <a:p>
            <a:pPr lvl="1"/>
            <a:r>
              <a:rPr lang="en-GB" sz="2800" b="1" dirty="0" smtClean="0"/>
              <a:t>Functional Group </a:t>
            </a:r>
            <a:r>
              <a:rPr lang="en-GB" sz="2800" b="1" dirty="0" err="1" smtClean="0"/>
              <a:t>Isom</a:t>
            </a:r>
            <a:r>
              <a:rPr lang="en-GB" sz="2800" b="1" dirty="0" smtClean="0"/>
              <a:t>.</a:t>
            </a:r>
            <a:endParaRPr lang="en-GB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76" y="1690688"/>
            <a:ext cx="5998533" cy="4121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7705" y="3902522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C</a:t>
            </a:r>
            <a:r>
              <a:rPr lang="en-GB" sz="4000" b="1" baseline="-25000" dirty="0"/>
              <a:t>4</a:t>
            </a:r>
            <a:r>
              <a:rPr lang="en-GB" sz="4000" b="1" dirty="0"/>
              <a:t>H</a:t>
            </a:r>
            <a:r>
              <a:rPr lang="en-GB" sz="4000" b="1" baseline="-25000" dirty="0"/>
              <a:t>7</a:t>
            </a:r>
            <a:r>
              <a:rPr lang="en-GB" sz="4000" b="1" dirty="0"/>
              <a:t>Cl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3836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82" y="532357"/>
            <a:ext cx="4764508" cy="2181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CHAIN ISOMERISM (</a:t>
            </a:r>
            <a:r>
              <a:rPr lang="en-GB" b="1" dirty="0" err="1" smtClean="0">
                <a:latin typeface="+mn-lt"/>
              </a:rPr>
              <a:t>Struct</a:t>
            </a:r>
            <a:r>
              <a:rPr lang="en-GB" b="1" dirty="0" smtClean="0">
                <a:latin typeface="+mn-lt"/>
              </a:rPr>
              <a:t>. </a:t>
            </a:r>
            <a:r>
              <a:rPr lang="en-GB" b="1" dirty="0" err="1" smtClean="0">
                <a:latin typeface="+mn-lt"/>
              </a:rPr>
              <a:t>Iso</a:t>
            </a:r>
            <a:r>
              <a:rPr lang="en-GB" b="1" dirty="0" smtClean="0">
                <a:latin typeface="+mn-lt"/>
              </a:rPr>
              <a:t>. Types)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64057" cy="4351338"/>
          </a:xfrm>
        </p:spPr>
        <p:txBody>
          <a:bodyPr>
            <a:noAutofit/>
          </a:bodyPr>
          <a:lstStyle/>
          <a:p>
            <a:pPr lvl="0" algn="just"/>
            <a:r>
              <a:rPr lang="en-GB" sz="3200" dirty="0" smtClean="0"/>
              <a:t>Two compounds can have different chains or branching </a:t>
            </a:r>
          </a:p>
          <a:p>
            <a:pPr lvl="1" algn="just"/>
            <a:r>
              <a:rPr lang="en-GB" sz="2800" dirty="0" smtClean="0"/>
              <a:t>Also called branching Isomerism</a:t>
            </a:r>
          </a:p>
          <a:p>
            <a:pPr lvl="0" algn="just"/>
            <a:r>
              <a:rPr lang="en-GB" sz="3200" dirty="0" smtClean="0"/>
              <a:t>Examples…</a:t>
            </a:r>
          </a:p>
          <a:p>
            <a:pPr lvl="1" algn="just"/>
            <a:r>
              <a:rPr lang="en-GB" sz="2800" dirty="0" smtClean="0"/>
              <a:t>Butane </a:t>
            </a:r>
            <a:r>
              <a:rPr lang="en-GB" sz="2800" b="1" dirty="0" smtClean="0"/>
              <a:t>&amp; </a:t>
            </a:r>
            <a:r>
              <a:rPr lang="en-GB" sz="2800" dirty="0" smtClean="0"/>
              <a:t>2-Methylbutane</a:t>
            </a:r>
          </a:p>
          <a:p>
            <a:pPr lvl="1" algn="just"/>
            <a:r>
              <a:rPr lang="en-GB" sz="2800" dirty="0" smtClean="0"/>
              <a:t>3-ethyl,5-methylheptane </a:t>
            </a:r>
            <a:r>
              <a:rPr lang="en-GB" sz="2800" b="1" dirty="0" smtClean="0"/>
              <a:t>&amp;</a:t>
            </a:r>
            <a:r>
              <a:rPr lang="en-GB" sz="2800" dirty="0" smtClean="0"/>
              <a:t> </a:t>
            </a:r>
            <a:r>
              <a:rPr lang="en-GB" sz="2800" dirty="0" err="1" smtClean="0"/>
              <a:t>Decane</a:t>
            </a:r>
            <a:endParaRPr lang="en-GB" sz="2800" dirty="0" smtClean="0"/>
          </a:p>
          <a:p>
            <a:pPr lvl="1" algn="just"/>
            <a:r>
              <a:rPr lang="en-GB" sz="2800" dirty="0" smtClean="0"/>
              <a:t>Cyclohexane</a:t>
            </a:r>
            <a:r>
              <a:rPr lang="en-GB" sz="2800" b="1" dirty="0"/>
              <a:t> </a:t>
            </a:r>
            <a:r>
              <a:rPr lang="en-GB" sz="2800" b="1" dirty="0" smtClean="0"/>
              <a:t>&amp; </a:t>
            </a:r>
            <a:r>
              <a:rPr lang="en-GB" sz="2800" dirty="0" err="1" smtClean="0"/>
              <a:t>methylcyclopentane</a:t>
            </a:r>
            <a:endParaRPr lang="en-GB" sz="2800" dirty="0" smtClean="0"/>
          </a:p>
          <a:p>
            <a:pPr algn="just"/>
            <a:r>
              <a:rPr lang="en-GB" sz="3200" b="1" dirty="0" smtClean="0"/>
              <a:t>Q5: Show all the chain isomers of hexane </a:t>
            </a:r>
            <a:r>
              <a:rPr lang="en-GB" sz="2800" b="1" smtClean="0"/>
              <a:t>(C</a:t>
            </a:r>
            <a:r>
              <a:rPr lang="en-GB" sz="2800" b="1" baseline="-25000" smtClean="0"/>
              <a:t>6</a:t>
            </a:r>
            <a:r>
              <a:rPr lang="en-GB" sz="2800" b="1" smtClean="0"/>
              <a:t>H</a:t>
            </a:r>
            <a:r>
              <a:rPr lang="en-GB" sz="2800" b="1" baseline="-25000" smtClean="0"/>
              <a:t>14</a:t>
            </a:r>
            <a:r>
              <a:rPr lang="en-GB" sz="2800" b="1" smtClean="0"/>
              <a:t>) Name </a:t>
            </a:r>
            <a:r>
              <a:rPr lang="en-GB" sz="2800" b="1" dirty="0" smtClean="0"/>
              <a:t>them???</a:t>
            </a:r>
          </a:p>
          <a:p>
            <a:pPr lvl="1" algn="just"/>
            <a:endParaRPr lang="en-GB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685718" y="2708631"/>
            <a:ext cx="118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Butane </a:t>
            </a:r>
            <a:endParaRPr lang="en-GB" dirty="0"/>
          </a:p>
          <a:p>
            <a:pPr algn="ctr"/>
            <a:r>
              <a:rPr lang="en-GB" dirty="0" smtClean="0"/>
              <a:t>(n-Butane)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982199" y="2758148"/>
            <a:ext cx="182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2-Methylpropane 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Isobutane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391" y="3710035"/>
            <a:ext cx="4794699" cy="8880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1613" y="4905115"/>
            <a:ext cx="2298446" cy="12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1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22468</TotalTime>
  <Words>2888</Words>
  <Application>Microsoft Office PowerPoint</Application>
  <PresentationFormat>Widescreen</PresentationFormat>
  <Paragraphs>588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Comic Sans MS</vt:lpstr>
      <vt:lpstr>Office Theme</vt:lpstr>
      <vt:lpstr>CHM 103  ORGANIC CHEMSTRY I</vt:lpstr>
      <vt:lpstr>COURSE CONTENT</vt:lpstr>
      <vt:lpstr>CHM 103  ORGANIC CHEMSTRY I</vt:lpstr>
      <vt:lpstr>LECTURE V</vt:lpstr>
      <vt:lpstr>OBJECTIVES: At the end, you should be able to…</vt:lpstr>
      <vt:lpstr>ISOMERISM</vt:lpstr>
      <vt:lpstr>ISOMERISM</vt:lpstr>
      <vt:lpstr>STRUCTURAL  ISOMERISM</vt:lpstr>
      <vt:lpstr>CHAIN ISOMERISM (Struct. Iso. Types)</vt:lpstr>
      <vt:lpstr>POSITION ISOMERISM (Struct. Iso. Types)</vt:lpstr>
      <vt:lpstr>FUNCTIONAL GROUP ISO (Struct. Iso. Types)</vt:lpstr>
      <vt:lpstr>TUTORIAL 5: Structural Isomerism</vt:lpstr>
      <vt:lpstr>TUTORIAL 5: Structural Isomerism</vt:lpstr>
      <vt:lpstr>PowerPoint Presentation</vt:lpstr>
      <vt:lpstr>CHM 103  ORGANIC CHEMSTRY I</vt:lpstr>
      <vt:lpstr>LECTURE VI</vt:lpstr>
      <vt:lpstr>OBJECTIVES: At the end, you should be able to…</vt:lpstr>
      <vt:lpstr>STEREOISOMERISM</vt:lpstr>
      <vt:lpstr>STEREOCHEMISTRY</vt:lpstr>
      <vt:lpstr>STEREOCHEMISTRY: Notation</vt:lpstr>
      <vt:lpstr>STEREOISOMERISM: Terms</vt:lpstr>
      <vt:lpstr>IMPORTANT CHIRAL MOLECULES</vt:lpstr>
      <vt:lpstr>STEREOCHEMISTRY: Importance</vt:lpstr>
      <vt:lpstr>STEREOCHEMISTRY: Importance</vt:lpstr>
      <vt:lpstr>STEREOCHEMISTRY: Importance</vt:lpstr>
      <vt:lpstr>STEREOCHEMISTRY: Importance</vt:lpstr>
      <vt:lpstr>STEREOCHEMISTRY: Importance</vt:lpstr>
      <vt:lpstr>STEREOCHEMISTRY: Importance</vt:lpstr>
      <vt:lpstr>STEREOCHEMISTRY: Importance</vt:lpstr>
      <vt:lpstr>THALIDOMIDE EFFECT</vt:lpstr>
      <vt:lpstr>STEREOISOMERISM</vt:lpstr>
      <vt:lpstr>STEREOISOMERISM</vt:lpstr>
      <vt:lpstr>STEREOISOMERISM: Types</vt:lpstr>
      <vt:lpstr>CONFORMATIONAL ISOMERISM</vt:lpstr>
      <vt:lpstr>CONFORMATIONAL ISOMERISM</vt:lpstr>
      <vt:lpstr>PowerPoint Presentation</vt:lpstr>
      <vt:lpstr>STEREOISOMERISM: Types</vt:lpstr>
      <vt:lpstr>CIS-TRANS (GEOMETRIC) ISOMERISM</vt:lpstr>
      <vt:lpstr>CIS-TRANS (GEOMETRIC) ISOMERISM</vt:lpstr>
      <vt:lpstr>GEOMETRIC (CIS-TRANS) ISOMERISM</vt:lpstr>
      <vt:lpstr>GEOMETRIC (CIS-TRANS) ISOMERISM</vt:lpstr>
      <vt:lpstr>E/Z NUMENCLATURE IN CIS/TRANS ISO</vt:lpstr>
      <vt:lpstr>CIS/TRANS ISOMERISM: Conclusion</vt:lpstr>
      <vt:lpstr>PowerPoint Presentation</vt:lpstr>
      <vt:lpstr>STEREOISOMERISM: Terms</vt:lpstr>
      <vt:lpstr>CHM 103  ORGANIC CHEMSTRY I</vt:lpstr>
      <vt:lpstr>LECTURE VII</vt:lpstr>
      <vt:lpstr>OBJECTIVES: At the end, you should be able to…</vt:lpstr>
      <vt:lpstr>OPTICAL ISOMERISM</vt:lpstr>
      <vt:lpstr>STEREOISOMERISM: Terms</vt:lpstr>
      <vt:lpstr>OPTICAL ISOMERISM: Types</vt:lpstr>
      <vt:lpstr>ENANTIOMERISM</vt:lpstr>
      <vt:lpstr>ENANTIOMERS: Examples</vt:lpstr>
      <vt:lpstr>ENANTIOMERS: Examples</vt:lpstr>
      <vt:lpstr>R/S NOTATION (ABSOLUTE STEREOCHEM.)</vt:lpstr>
      <vt:lpstr>ABSOLUTE CONFIG vs OPTICAL ROTATION</vt:lpstr>
      <vt:lpstr>ENANT: Absolute config vs Optical Rotation</vt:lpstr>
      <vt:lpstr>PowerPoint Presentation</vt:lpstr>
      <vt:lpstr>DIASTEREOMERISM</vt:lpstr>
      <vt:lpstr>DIASTEREOMERISM</vt:lpstr>
      <vt:lpstr>DIASTEREOMERISM</vt:lpstr>
      <vt:lpstr>DIASTEREOMERISM</vt:lpstr>
      <vt:lpstr>PowerPoint Presentation</vt:lpstr>
      <vt:lpstr>MESOMERS</vt:lpstr>
      <vt:lpstr>RACEMIC MIXTURES</vt:lpstr>
      <vt:lpstr>RACEMIC MIXTURES</vt:lpstr>
      <vt:lpstr>STEREOCHEMISTRY: Importance</vt:lpstr>
      <vt:lpstr>THALIDOMIDE EFFECT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CHM 103 (ORGANIC CHEMSTRY I)  Introduction, Overview and Laboratory Safety Guidelines</dc:title>
  <dc:creator>Ebukah Joseph</dc:creator>
  <cp:lastModifiedBy>Ebukah Joseph</cp:lastModifiedBy>
  <cp:revision>256</cp:revision>
  <dcterms:created xsi:type="dcterms:W3CDTF">2018-10-22T16:33:08Z</dcterms:created>
  <dcterms:modified xsi:type="dcterms:W3CDTF">2021-03-22T10:40:37Z</dcterms:modified>
</cp:coreProperties>
</file>