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65" r:id="rId3"/>
    <p:sldId id="266" r:id="rId4"/>
    <p:sldId id="267" r:id="rId5"/>
    <p:sldId id="268" r:id="rId6"/>
    <p:sldId id="327" r:id="rId7"/>
    <p:sldId id="329" r:id="rId8"/>
    <p:sldId id="273" r:id="rId9"/>
    <p:sldId id="324" r:id="rId10"/>
    <p:sldId id="275" r:id="rId11"/>
    <p:sldId id="261" r:id="rId12"/>
    <p:sldId id="276" r:id="rId13"/>
    <p:sldId id="277" r:id="rId14"/>
    <p:sldId id="325" r:id="rId15"/>
    <p:sldId id="326" r:id="rId16"/>
    <p:sldId id="336" r:id="rId17"/>
    <p:sldId id="335" r:id="rId18"/>
    <p:sldId id="278" r:id="rId19"/>
    <p:sldId id="298" r:id="rId20"/>
    <p:sldId id="299" r:id="rId21"/>
    <p:sldId id="279" r:id="rId22"/>
    <p:sldId id="303" r:id="rId23"/>
    <p:sldId id="295" r:id="rId24"/>
    <p:sldId id="296" r:id="rId25"/>
    <p:sldId id="307" r:id="rId26"/>
    <p:sldId id="308" r:id="rId27"/>
    <p:sldId id="320" r:id="rId28"/>
    <p:sldId id="319" r:id="rId29"/>
    <p:sldId id="321" r:id="rId30"/>
    <p:sldId id="322" r:id="rId31"/>
    <p:sldId id="311" r:id="rId32"/>
    <p:sldId id="312" r:id="rId33"/>
    <p:sldId id="285" r:id="rId34"/>
    <p:sldId id="282" r:id="rId35"/>
    <p:sldId id="281" r:id="rId36"/>
    <p:sldId id="288" r:id="rId37"/>
    <p:sldId id="286" r:id="rId38"/>
    <p:sldId id="287" r:id="rId39"/>
    <p:sldId id="305" r:id="rId40"/>
    <p:sldId id="306" r:id="rId41"/>
    <p:sldId id="315" r:id="rId42"/>
    <p:sldId id="316" r:id="rId43"/>
    <p:sldId id="317" r:id="rId44"/>
    <p:sldId id="323" r:id="rId45"/>
    <p:sldId id="330" r:id="rId46"/>
    <p:sldId id="28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C270C-1B16-474D-B0C7-69DA14ADBE31}" type="datetimeFigureOut">
              <a:rPr lang="en-US" smtClean="0"/>
              <a:pPr/>
              <a:t>11/26/2019</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969CB-4656-4ECF-8467-7B30B000606D}" type="slidenum">
              <a:rPr lang="en-ZA" smtClean="0"/>
              <a:pPr/>
              <a:t>‹#›</a:t>
            </a:fld>
            <a:endParaRPr lang="en-ZA"/>
          </a:p>
        </p:txBody>
      </p:sp>
    </p:spTree>
    <p:extLst>
      <p:ext uri="{BB962C8B-B14F-4D97-AF65-F5344CB8AC3E}">
        <p14:creationId xmlns:p14="http://schemas.microsoft.com/office/powerpoint/2010/main" val="120925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1</a:t>
            </a:fld>
            <a:endParaRPr lang="en-Z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10</a:t>
            </a:fld>
            <a:endParaRPr lang="en-Z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11</a:t>
            </a:fld>
            <a:endParaRPr lang="en-Z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12</a:t>
            </a:fld>
            <a:endParaRPr lang="en-Z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b="1" kern="1200" dirty="0" smtClean="0">
                <a:solidFill>
                  <a:schemeClr val="tx1"/>
                </a:solidFill>
                <a:effectLst>
                  <a:outerShdw blurRad="38100" dist="38100" dir="2700000" algn="tl">
                    <a:srgbClr val="000000">
                      <a:alpha val="43137"/>
                    </a:srgbClr>
                  </a:outerShdw>
                </a:effectLst>
                <a:latin typeface="+mn-lt"/>
                <a:ea typeface="+mn-ea"/>
                <a:cs typeface="+mn-cs"/>
              </a:rPr>
              <a:t>Streamline - design or build something with a </a:t>
            </a:r>
            <a:r>
              <a:rPr lang="en-ZA" sz="1200" b="1" u="sng" kern="1200" dirty="0" smtClean="0">
                <a:solidFill>
                  <a:schemeClr val="tx1"/>
                </a:solidFill>
                <a:effectLst>
                  <a:outerShdw blurRad="38100" dist="38100" dir="2700000" algn="tl">
                    <a:srgbClr val="000000">
                      <a:alpha val="43137"/>
                    </a:srgbClr>
                  </a:outerShdw>
                </a:effectLst>
                <a:latin typeface="+mn-lt"/>
                <a:ea typeface="+mn-ea"/>
                <a:cs typeface="+mn-cs"/>
              </a:rPr>
              <a:t>smooth shape and minimize total surface area</a:t>
            </a:r>
            <a:r>
              <a:rPr lang="en-ZA" sz="1200" b="1" kern="1200" dirty="0" smtClean="0">
                <a:solidFill>
                  <a:schemeClr val="tx1"/>
                </a:solidFill>
                <a:effectLst>
                  <a:outerShdw blurRad="38100" dist="38100" dir="2700000" algn="tl">
                    <a:srgbClr val="000000">
                      <a:alpha val="43137"/>
                    </a:srgbClr>
                  </a:outerShdw>
                </a:effectLst>
                <a:latin typeface="+mn-lt"/>
                <a:ea typeface="+mn-ea"/>
                <a:cs typeface="+mn-cs"/>
              </a:rPr>
              <a:t> so that it moves with minimum resistance through air or water. Bodies usually</a:t>
            </a:r>
            <a:r>
              <a:rPr lang="en-ZA" sz="1200" b="1" kern="1200" baseline="0" dirty="0" smtClean="0">
                <a:solidFill>
                  <a:schemeClr val="tx1"/>
                </a:solidFill>
                <a:effectLst>
                  <a:outerShdw blurRad="38100" dist="38100" dir="2700000" algn="tl">
                    <a:srgbClr val="000000">
                      <a:alpha val="43137"/>
                    </a:srgbClr>
                  </a:outerShdw>
                </a:effectLst>
                <a:latin typeface="+mn-lt"/>
                <a:ea typeface="+mn-ea"/>
                <a:cs typeface="+mn-cs"/>
              </a:rPr>
              <a:t> streamlined includes </a:t>
            </a:r>
            <a:r>
              <a:rPr lang="en-ZA" sz="1200" b="1" kern="1200" dirty="0" smtClean="0">
                <a:solidFill>
                  <a:schemeClr val="tx1"/>
                </a:solidFill>
                <a:effectLst>
                  <a:outerShdw blurRad="38100" dist="38100" dir="2700000" algn="tl">
                    <a:srgbClr val="000000">
                      <a:alpha val="43137"/>
                    </a:srgbClr>
                  </a:outerShdw>
                </a:effectLst>
                <a:latin typeface="+mn-lt"/>
                <a:ea typeface="+mn-ea"/>
                <a:cs typeface="+mn-cs"/>
              </a:rPr>
              <a:t>cars, boats &amp; airplanes. </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13</a:t>
            </a:fld>
            <a:endParaRPr lang="en-Z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14</a:t>
            </a:fld>
            <a:endParaRPr lang="en-Z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15</a:t>
            </a:fld>
            <a:endParaRPr lang="en-Z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16</a:t>
            </a:fld>
            <a:endParaRPr lang="en-Z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1800"/>
              </a:spcAft>
              <a:buClrTx/>
              <a:buSzTx/>
              <a:buFont typeface="Arial" pitchFamily="34" charset="0"/>
              <a:buNone/>
              <a:tabLst/>
              <a:defRPr/>
            </a:pPr>
            <a:r>
              <a:rPr lang="en-GB" altLang="en-US" dirty="0" smtClean="0"/>
              <a:t>Imagine high-speed passenger train or cargo train going from Abuja to Lagos in less than 2 hours! </a:t>
            </a:r>
          </a:p>
          <a:p>
            <a:pPr marL="0" indent="0" fontAlgn="auto">
              <a:spcBef>
                <a:spcPts val="0"/>
              </a:spcBef>
              <a:spcAft>
                <a:spcPts val="1800"/>
              </a:spcAft>
              <a:buFont typeface="Arial" pitchFamily="34" charset="0"/>
              <a:buNone/>
              <a:defRPr/>
            </a:pPr>
            <a:endParaRPr lang="en-GB" sz="1200" b="1" dirty="0">
              <a:effectLst>
                <a:outerShdw blurRad="38100" dist="25400" dir="5400000" algn="tl" rotWithShape="0">
                  <a:srgbClr val="000000">
                    <a:alpha val="43000"/>
                  </a:srgbClr>
                </a:outerShdw>
              </a:effectLst>
            </a:endParaRPr>
          </a:p>
        </p:txBody>
      </p:sp>
      <p:sp>
        <p:nvSpPr>
          <p:cNvPr id="4" name="Slide Number Placeholder 3"/>
          <p:cNvSpPr>
            <a:spLocks noGrp="1"/>
          </p:cNvSpPr>
          <p:nvPr>
            <p:ph type="sldNum" sz="quarter" idx="10"/>
          </p:nvPr>
        </p:nvSpPr>
        <p:spPr/>
        <p:txBody>
          <a:bodyPr/>
          <a:lstStyle/>
          <a:p>
            <a:fld id="{C0E969CB-4656-4ECF-8467-7B30B000606D}" type="slidenum">
              <a:rPr lang="en-ZA" smtClean="0"/>
              <a:pPr/>
              <a:t>17</a:t>
            </a:fld>
            <a:endParaRPr lang="en-Z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ZA" dirty="0" smtClean="0"/>
              <a:t>Viscous fluids</a:t>
            </a:r>
            <a:r>
              <a:rPr lang="en-ZA" baseline="0" dirty="0" smtClean="0"/>
              <a:t> </a:t>
            </a:r>
            <a:r>
              <a:rPr lang="en-ZA" u="sng" dirty="0" smtClean="0"/>
              <a:t>cannot be spread or poured as easily. Flow slowly. </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18</a:t>
            </a:fld>
            <a:endParaRPr lang="en-Z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19</a:t>
            </a:fld>
            <a:endParaRPr lang="en-Z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2</a:t>
            </a:fld>
            <a:endParaRPr lang="en-Z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sz="1200" b="0" i="0" u="none" strike="noStrike" kern="1200" baseline="0" dirty="0" smtClean="0">
                <a:solidFill>
                  <a:schemeClr val="tx1"/>
                </a:solidFill>
                <a:latin typeface="+mn-lt"/>
                <a:ea typeface="+mn-ea"/>
                <a:cs typeface="+mn-cs"/>
              </a:rPr>
              <a:t>The resistance experienced by a solid moving through a fluid is due essentially to the viscosity of the fluid. A certain amount of fluid adheres to the surface of the solid and moves with it, and this layer drags along an adjacent layer and so on, until, at sufficiently large distance from the solid, the fluid is at rest. Some of the momentum of the solid has been given up to setting the fluid in motion, and if no external force is applied, the solid will come to rest. An additional cause of the resistance experienced by objects moving through fluids is the turbulence set up in the fluid. </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20</a:t>
            </a:fld>
            <a:endParaRPr lang="en-Z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21</a:t>
            </a:fld>
            <a:endParaRPr lang="en-Z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22</a:t>
            </a:fld>
            <a:endParaRPr lang="en-Z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hangingPunct="0"/>
            <a:r>
              <a:rPr lang="en-GB" sz="1200" b="1" kern="1200" dirty="0" smtClean="0">
                <a:solidFill>
                  <a:schemeClr val="tx1"/>
                </a:solidFill>
                <a:effectLst/>
                <a:latin typeface="+mn-lt"/>
                <a:ea typeface="+mn-ea"/>
                <a:cs typeface="+mn-cs"/>
              </a:rPr>
              <a:t>Resources: </a:t>
            </a:r>
            <a:r>
              <a:rPr lang="en-GB" sz="1200" kern="1200" dirty="0" smtClean="0">
                <a:solidFill>
                  <a:schemeClr val="tx1"/>
                </a:solidFill>
                <a:effectLst/>
                <a:latin typeface="+mn-lt"/>
                <a:ea typeface="+mn-ea"/>
                <a:cs typeface="+mn-cs"/>
              </a:rPr>
              <a:t>Perspex tubes, </a:t>
            </a:r>
            <a:r>
              <a:rPr lang="en-GB" sz="1200" kern="1200" dirty="0" err="1" smtClean="0">
                <a:solidFill>
                  <a:schemeClr val="tx1"/>
                </a:solidFill>
                <a:effectLst/>
                <a:latin typeface="+mn-lt"/>
                <a:ea typeface="+mn-ea"/>
                <a:cs typeface="+mn-cs"/>
              </a:rPr>
              <a:t>plasticine</a:t>
            </a:r>
            <a:r>
              <a:rPr lang="en-GB" sz="1200" kern="1200" dirty="0" smtClean="0">
                <a:solidFill>
                  <a:schemeClr val="tx1"/>
                </a:solidFill>
                <a:effectLst/>
                <a:latin typeface="+mn-lt"/>
                <a:ea typeface="+mn-ea"/>
                <a:cs typeface="+mn-cs"/>
              </a:rPr>
              <a:t>, stop watches, small elastic bands.</a:t>
            </a:r>
            <a:r>
              <a:rPr lang="en-GB" sz="1200" kern="1200" baseline="0" dirty="0" smtClean="0">
                <a:solidFill>
                  <a:schemeClr val="tx1"/>
                </a:solidFill>
                <a:effectLst/>
                <a:latin typeface="+mn-lt"/>
                <a:ea typeface="+mn-ea"/>
                <a:cs typeface="+mn-cs"/>
              </a:rPr>
              <a:t> </a:t>
            </a:r>
            <a:r>
              <a:rPr lang="en-GB" sz="1200" b="1" kern="1200" baseline="0" dirty="0" smtClean="0">
                <a:solidFill>
                  <a:schemeClr val="tx1"/>
                </a:solidFill>
                <a:effectLst/>
                <a:latin typeface="+mn-lt"/>
                <a:ea typeface="+mn-ea"/>
                <a:cs typeface="+mn-cs"/>
              </a:rPr>
              <a:t>Precaution:</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Make sure bung is securely in bottom of tube.</a:t>
            </a:r>
            <a:r>
              <a:rPr lang="en-GB" sz="1200" kern="1200" baseline="0" dirty="0" smtClean="0">
                <a:solidFill>
                  <a:schemeClr val="tx1"/>
                </a:solidFill>
                <a:effectLst/>
                <a:latin typeface="+mn-lt"/>
                <a:ea typeface="+mn-ea"/>
                <a:cs typeface="+mn-cs"/>
              </a:rPr>
              <a:t> </a:t>
            </a:r>
            <a:endParaRPr lang="en-GB"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E12CF7-E9F2-4FBC-9865-1DED7564B2C2}" type="slidenum">
              <a:rPr lang="en-GB" smtClean="0"/>
              <a:pPr fontAlgn="base">
                <a:spcBef>
                  <a:spcPct val="0"/>
                </a:spcBef>
                <a:spcAft>
                  <a:spcPct val="0"/>
                </a:spcAft>
                <a:defRPr/>
              </a:pPr>
              <a:t>23</a:t>
            </a:fld>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24</a:t>
            </a:fld>
            <a:endParaRPr lang="en-Z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25</a:t>
            </a:fld>
            <a:endParaRPr lang="en-Z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kern="1200" dirty="0" smtClean="0">
                <a:solidFill>
                  <a:schemeClr val="tx1"/>
                </a:solidFill>
                <a:effectLst>
                  <a:outerShdw blurRad="38100" dist="38100" dir="2700000" algn="tl">
                    <a:srgbClr val="000000">
                      <a:alpha val="43137"/>
                    </a:srgbClr>
                  </a:outerShdw>
                </a:effectLst>
                <a:latin typeface="+mn-lt"/>
                <a:ea typeface="+mn-ea"/>
                <a:cs typeface="+mn-cs"/>
              </a:rPr>
              <a:t>Initially the object will be accelerated by gravity since there is initially no drag since the initial velocity is zero.</a:t>
            </a:r>
            <a:br>
              <a:rPr lang="en-GB" sz="1200" b="0" kern="1200" dirty="0" smtClean="0">
                <a:solidFill>
                  <a:schemeClr val="tx1"/>
                </a:solidFill>
                <a:effectLst>
                  <a:outerShdw blurRad="38100" dist="38100" dir="2700000" algn="tl">
                    <a:srgbClr val="000000">
                      <a:alpha val="43137"/>
                    </a:srgbClr>
                  </a:outerShdw>
                </a:effectLst>
                <a:latin typeface="+mn-lt"/>
                <a:ea typeface="+mn-ea"/>
                <a:cs typeface="+mn-cs"/>
              </a:rPr>
            </a:br>
            <a:r>
              <a:rPr lang="en-GB" sz="1200" b="0" kern="1200" dirty="0" smtClean="0">
                <a:solidFill>
                  <a:schemeClr val="tx1"/>
                </a:solidFill>
                <a:effectLst>
                  <a:outerShdw blurRad="38100" dist="38100" dir="2700000" algn="tl">
                    <a:srgbClr val="000000">
                      <a:alpha val="43137"/>
                    </a:srgbClr>
                  </a:outerShdw>
                </a:effectLst>
                <a:latin typeface="+mn-lt"/>
                <a:ea typeface="+mn-ea"/>
                <a:cs typeface="+mn-cs"/>
              </a:rPr>
              <a:t>As the vertical downwards velocity builds the drag force increases until eventually the forces are balanced and a terminal velocity is reached.</a:t>
            </a:r>
            <a:endParaRPr lang="en-ZA" b="0"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26</a:t>
            </a:fld>
            <a:endParaRPr lang="en-Z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smtClean="0">
                <a:solidFill>
                  <a:schemeClr val="tx1"/>
                </a:solidFill>
                <a:effectLst>
                  <a:outerShdw blurRad="38100" dist="38100" dir="2700000" algn="tl">
                    <a:srgbClr val="000000">
                      <a:alpha val="43137"/>
                    </a:srgbClr>
                  </a:outerShdw>
                </a:effectLst>
                <a:latin typeface="+mn-lt"/>
                <a:ea typeface="+mn-ea"/>
                <a:cs typeface="+mn-cs"/>
              </a:rPr>
              <a:t>Note:The</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viscous (drag) force F</a:t>
            </a:r>
            <a:r>
              <a:rPr lang="en-GB" sz="1200" b="1" kern="1200" baseline="-25000" dirty="0" smtClean="0">
                <a:solidFill>
                  <a:schemeClr val="tx1"/>
                </a:solidFill>
                <a:effectLst>
                  <a:outerShdw blurRad="38100" dist="38100" dir="2700000" algn="tl">
                    <a:srgbClr val="000000">
                      <a:alpha val="43137"/>
                    </a:srgbClr>
                  </a:outerShdw>
                </a:effectLst>
                <a:latin typeface="+mn-lt"/>
                <a:ea typeface="+mn-ea"/>
                <a:cs typeface="+mn-cs"/>
              </a:rPr>
              <a:t>D</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is directly proportional to the speed v of the object</a:t>
            </a:r>
            <a:r>
              <a:rPr lang="en-GB" sz="1200" b="1" kern="1200" baseline="0" dirty="0" smtClean="0">
                <a:solidFill>
                  <a:schemeClr val="tx1"/>
                </a:solidFill>
                <a:effectLst>
                  <a:outerShdw blurRad="38100" dist="38100" dir="2700000" algn="tl">
                    <a:srgbClr val="000000">
                      <a:alpha val="43137"/>
                    </a:srgbClr>
                  </a:outerShdw>
                </a:effectLst>
                <a:latin typeface="+mn-lt"/>
                <a:ea typeface="+mn-ea"/>
                <a:cs typeface="+mn-cs"/>
              </a:rPr>
              <a:t>. (approximately, but really also to higher powers of v)</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27</a:t>
            </a:fld>
            <a:endParaRPr lang="en-Z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smtClean="0">
                <a:solidFill>
                  <a:schemeClr val="tx1"/>
                </a:solidFill>
                <a:effectLst>
                  <a:outerShdw blurRad="38100" dist="38100" dir="2700000" algn="tl">
                    <a:srgbClr val="000000">
                      <a:alpha val="43137"/>
                    </a:srgbClr>
                  </a:outerShdw>
                </a:effectLst>
                <a:latin typeface="+mn-lt"/>
                <a:ea typeface="+mn-ea"/>
                <a:cs typeface="+mn-cs"/>
              </a:rPr>
              <a:t>Note:The</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viscous (drag) force F</a:t>
            </a:r>
            <a:r>
              <a:rPr lang="en-GB" sz="1200" b="1" kern="1200" baseline="-25000" dirty="0" smtClean="0">
                <a:solidFill>
                  <a:schemeClr val="tx1"/>
                </a:solidFill>
                <a:effectLst>
                  <a:outerShdw blurRad="38100" dist="38100" dir="2700000" algn="tl">
                    <a:srgbClr val="000000">
                      <a:alpha val="43137"/>
                    </a:srgbClr>
                  </a:outerShdw>
                </a:effectLst>
                <a:latin typeface="+mn-lt"/>
                <a:ea typeface="+mn-ea"/>
                <a:cs typeface="+mn-cs"/>
              </a:rPr>
              <a:t>D</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is directly proportional to the speed v of the object</a:t>
            </a:r>
            <a:r>
              <a:rPr lang="en-GB" sz="1200" b="1" kern="1200" baseline="0" dirty="0" smtClean="0">
                <a:solidFill>
                  <a:schemeClr val="tx1"/>
                </a:solidFill>
                <a:effectLst>
                  <a:outerShdw blurRad="38100" dist="38100" dir="2700000" algn="tl">
                    <a:srgbClr val="000000">
                      <a:alpha val="43137"/>
                    </a:srgbClr>
                  </a:outerShdw>
                </a:effectLst>
                <a:latin typeface="+mn-lt"/>
                <a:ea typeface="+mn-ea"/>
                <a:cs typeface="+mn-cs"/>
              </a:rPr>
              <a:t>. (approximately, but really also to higher powers of v)</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28</a:t>
            </a:fld>
            <a:endParaRPr lang="en-Z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smtClean="0">
                <a:solidFill>
                  <a:schemeClr val="tx1"/>
                </a:solidFill>
                <a:effectLst>
                  <a:outerShdw blurRad="38100" dist="38100" dir="2700000" algn="tl">
                    <a:srgbClr val="000000">
                      <a:alpha val="43137"/>
                    </a:srgbClr>
                  </a:outerShdw>
                </a:effectLst>
                <a:latin typeface="+mn-lt"/>
                <a:ea typeface="+mn-ea"/>
                <a:cs typeface="+mn-cs"/>
              </a:rPr>
              <a:t>Note:The</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viscous (drag) force F</a:t>
            </a:r>
            <a:r>
              <a:rPr lang="en-GB" sz="1200" b="1" kern="1200" baseline="-25000" dirty="0" smtClean="0">
                <a:solidFill>
                  <a:schemeClr val="tx1"/>
                </a:solidFill>
                <a:effectLst>
                  <a:outerShdw blurRad="38100" dist="38100" dir="2700000" algn="tl">
                    <a:srgbClr val="000000">
                      <a:alpha val="43137"/>
                    </a:srgbClr>
                  </a:outerShdw>
                </a:effectLst>
                <a:latin typeface="+mn-lt"/>
                <a:ea typeface="+mn-ea"/>
                <a:cs typeface="+mn-cs"/>
              </a:rPr>
              <a:t>D</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is directly proportional to the speed v of the object</a:t>
            </a:r>
            <a:r>
              <a:rPr lang="en-GB" sz="1200" b="1" kern="1200" baseline="0" dirty="0" smtClean="0">
                <a:solidFill>
                  <a:schemeClr val="tx1"/>
                </a:solidFill>
                <a:effectLst>
                  <a:outerShdw blurRad="38100" dist="38100" dir="2700000" algn="tl">
                    <a:srgbClr val="000000">
                      <a:alpha val="43137"/>
                    </a:srgbClr>
                  </a:outerShdw>
                </a:effectLst>
                <a:latin typeface="+mn-lt"/>
                <a:ea typeface="+mn-ea"/>
                <a:cs typeface="+mn-cs"/>
              </a:rPr>
              <a:t>. (approximately, but really also to higher powers of v)</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29</a:t>
            </a:fld>
            <a:endParaRPr lang="en-Z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a:t>
            </a:fld>
            <a:endParaRPr lang="en-Z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smtClean="0">
                <a:solidFill>
                  <a:schemeClr val="tx1"/>
                </a:solidFill>
                <a:effectLst>
                  <a:outerShdw blurRad="38100" dist="38100" dir="2700000" algn="tl">
                    <a:srgbClr val="000000">
                      <a:alpha val="43137"/>
                    </a:srgbClr>
                  </a:outerShdw>
                </a:effectLst>
                <a:latin typeface="+mn-lt"/>
                <a:ea typeface="+mn-ea"/>
                <a:cs typeface="+mn-cs"/>
              </a:rPr>
              <a:t>Note:The</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viscous (drag) force F</a:t>
            </a:r>
            <a:r>
              <a:rPr lang="en-GB" sz="1200" b="1" kern="1200" baseline="-25000" dirty="0" smtClean="0">
                <a:solidFill>
                  <a:schemeClr val="tx1"/>
                </a:solidFill>
                <a:effectLst>
                  <a:outerShdw blurRad="38100" dist="38100" dir="2700000" algn="tl">
                    <a:srgbClr val="000000">
                      <a:alpha val="43137"/>
                    </a:srgbClr>
                  </a:outerShdw>
                </a:effectLst>
                <a:latin typeface="+mn-lt"/>
                <a:ea typeface="+mn-ea"/>
                <a:cs typeface="+mn-cs"/>
              </a:rPr>
              <a:t>D</a:t>
            </a:r>
            <a:r>
              <a:rPr lang="en-GB" sz="1200" b="1" kern="1200" dirty="0" smtClean="0">
                <a:solidFill>
                  <a:schemeClr val="tx1"/>
                </a:solidFill>
                <a:effectLst>
                  <a:outerShdw blurRad="38100" dist="38100" dir="2700000" algn="tl">
                    <a:srgbClr val="000000">
                      <a:alpha val="43137"/>
                    </a:srgbClr>
                  </a:outerShdw>
                </a:effectLst>
                <a:latin typeface="+mn-lt"/>
                <a:ea typeface="+mn-ea"/>
                <a:cs typeface="+mn-cs"/>
              </a:rPr>
              <a:t> is directly proportional to the speed v of the object</a:t>
            </a:r>
            <a:r>
              <a:rPr lang="en-GB" sz="1200" b="1" kern="1200" baseline="0" dirty="0" smtClean="0">
                <a:solidFill>
                  <a:schemeClr val="tx1"/>
                </a:solidFill>
                <a:effectLst>
                  <a:outerShdw blurRad="38100" dist="38100" dir="2700000" algn="tl">
                    <a:srgbClr val="000000">
                      <a:alpha val="43137"/>
                    </a:srgbClr>
                  </a:outerShdw>
                </a:effectLst>
                <a:latin typeface="+mn-lt"/>
                <a:ea typeface="+mn-ea"/>
                <a:cs typeface="+mn-cs"/>
              </a:rPr>
              <a:t>. (approximately, but really also to higher powers of v)</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30</a:t>
            </a:fld>
            <a:endParaRPr lang="en-Z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31</a:t>
            </a:fld>
            <a:endParaRPr lang="en-Z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32</a:t>
            </a:fld>
            <a:endParaRPr lang="en-Z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Honey</a:t>
            </a:r>
            <a:r>
              <a:rPr lang="en-ZA" baseline="0" dirty="0" smtClean="0"/>
              <a:t> could be used in place of glycerine. </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33</a:t>
            </a:fld>
            <a:endParaRPr lang="en-Z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34</a:t>
            </a:fld>
            <a:endParaRPr lang="en-Z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35</a:t>
            </a:fld>
            <a:endParaRPr lang="en-Z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36</a:t>
            </a:fld>
            <a:endParaRPr lang="en-Z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a:spcBef>
                <a:spcPts val="0"/>
              </a:spcBef>
              <a:spcAft>
                <a:spcPts val="1800"/>
              </a:spcAft>
              <a:defRPr/>
            </a:pPr>
            <a:endParaRPr lang="en-GB" sz="1200" b="1" kern="1200" dirty="0">
              <a:solidFill>
                <a:schemeClr val="tx1"/>
              </a:solidFill>
              <a:effectLst>
                <a:outerShdw blurRad="38100" dist="38100" dir="2700000" algn="tl">
                  <a:srgbClr val="000000">
                    <a:alpha val="43137"/>
                  </a:srgbClr>
                </a:outerShdw>
              </a:effectLst>
              <a:latin typeface="+mn-lt"/>
              <a:ea typeface="+mn-ea"/>
              <a:cs typeface="+mn-cs"/>
            </a:endParaRPr>
          </a:p>
        </p:txBody>
      </p:sp>
      <p:sp>
        <p:nvSpPr>
          <p:cNvPr id="4" name="Slide Number Placeholder 3"/>
          <p:cNvSpPr>
            <a:spLocks noGrp="1"/>
          </p:cNvSpPr>
          <p:nvPr>
            <p:ph type="sldNum" sz="quarter" idx="10"/>
          </p:nvPr>
        </p:nvSpPr>
        <p:spPr/>
        <p:txBody>
          <a:bodyPr/>
          <a:lstStyle/>
          <a:p>
            <a:fld id="{C0E969CB-4656-4ECF-8467-7B30B000606D}" type="slidenum">
              <a:rPr lang="en-ZA" smtClean="0"/>
              <a:pPr/>
              <a:t>37</a:t>
            </a:fld>
            <a:endParaRPr lang="en-Z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38</a:t>
            </a:fld>
            <a:endParaRPr lang="en-Z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39</a:t>
            </a:fld>
            <a:endParaRPr lang="en-Z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a:t>
            </a:fld>
            <a:endParaRPr lang="en-Z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40</a:t>
            </a:fld>
            <a:endParaRPr lang="en-Z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41</a:t>
            </a:fld>
            <a:endParaRPr lang="en-Z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42</a:t>
            </a:fld>
            <a:endParaRPr lang="en-Z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43</a:t>
            </a:fld>
            <a:endParaRPr lang="en-ZA"/>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44</a:t>
            </a:fld>
            <a:endParaRPr lang="en-ZA"/>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45</a:t>
            </a:fld>
            <a:endParaRPr lang="en-ZA"/>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46</a:t>
            </a:fld>
            <a:endParaRPr lang="en-Z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5</a:t>
            </a:fld>
            <a:endParaRPr lang="en-Z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Nowadays, there are re-</a:t>
            </a:r>
            <a:r>
              <a:rPr lang="en-ZA" dirty="0" err="1" smtClean="0"/>
              <a:t>groovable</a:t>
            </a:r>
            <a:r>
              <a:rPr lang="en-ZA" dirty="0" smtClean="0"/>
              <a:t> tyres for trucks.</a:t>
            </a:r>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6</a:t>
            </a:fld>
            <a:endParaRPr lang="en-Z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7</a:t>
            </a:fld>
            <a:endParaRPr lang="en-Z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C0E969CB-4656-4ECF-8467-7B30B000606D}" type="slidenum">
              <a:rPr lang="en-ZA" smtClean="0"/>
              <a:pPr/>
              <a:t>8</a:t>
            </a:fld>
            <a:endParaRPr lang="en-Z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fld id="{C0E969CB-4656-4ECF-8467-7B30B000606D}" type="slidenum">
              <a:rPr lang="en-ZA" smtClean="0"/>
              <a:pPr/>
              <a:t>9</a:t>
            </a:fld>
            <a:endParaRPr lang="en-Z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16ED56A-D43F-4ED9-AC1C-1D7DC81ED560}" type="slidenum">
              <a:rPr lang="en-ZA" smtClean="0"/>
              <a:pPr/>
              <a:t>‹#›</a:t>
            </a:fld>
            <a:endParaRPr lang="en-ZA"/>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5" name="Footer Placeholder 4"/>
          <p:cNvSpPr>
            <a:spLocks noGrp="1"/>
          </p:cNvSpPr>
          <p:nvPr>
            <p:ph type="ftr" sz="quarter" idx="11"/>
          </p:nvPr>
        </p:nvSpPr>
        <p:spPr>
          <a:xfrm>
            <a:off x="2640597" y="6377459"/>
            <a:ext cx="3836404" cy="365125"/>
          </a:xfrm>
        </p:spPr>
        <p:txBody>
          <a:bodyPr/>
          <a:lstStyle/>
          <a:p>
            <a:endParaRPr lang="en-ZA"/>
          </a:p>
        </p:txBody>
      </p:sp>
      <p:sp>
        <p:nvSpPr>
          <p:cNvPr id="6" name="Slide Number Placeholder 5"/>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16ED56A-D43F-4ED9-AC1C-1D7DC81ED560}" type="slidenum">
              <a:rPr lang="en-ZA" smtClean="0"/>
              <a:pPr/>
              <a:t>‹#›</a:t>
            </a:fld>
            <a:endParaRPr lang="en-Z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16ED56A-D43F-4ED9-AC1C-1D7DC81ED560}"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835085-B175-42D4-ABF9-4685471FAA7A}" type="datetimeFigureOut">
              <a:rPr lang="en-US" smtClean="0"/>
              <a:pPr/>
              <a:t>11/26/2019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16ED56A-D43F-4ED9-AC1C-1D7DC81ED560}" type="slidenum">
              <a:rPr lang="en-ZA" smtClean="0"/>
              <a:pPr/>
              <a:t>‹#›</a:t>
            </a:fld>
            <a:endParaRPr lang="en-ZA"/>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C835085-B175-42D4-ABF9-4685471FAA7A}" type="datetimeFigureOut">
              <a:rPr lang="en-US" smtClean="0"/>
              <a:pPr/>
              <a:t>11/26/2019</a:t>
            </a:fld>
            <a:endParaRPr lang="en-ZA"/>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ZA"/>
          </a:p>
        </p:txBody>
      </p:sp>
      <p:sp>
        <p:nvSpPr>
          <p:cNvPr id="7" name="Slide Number Placeholder 6"/>
          <p:cNvSpPr>
            <a:spLocks noGrp="1"/>
          </p:cNvSpPr>
          <p:nvPr>
            <p:ph type="sldNum" sz="quarter" idx="12"/>
          </p:nvPr>
        </p:nvSpPr>
        <p:spPr>
          <a:xfrm>
            <a:off x="8339328" y="1170432"/>
            <a:ext cx="733864" cy="201168"/>
          </a:xfrm>
        </p:spPr>
        <p:txBody>
          <a:bodyPr/>
          <a:lstStyle/>
          <a:p>
            <a:fld id="{316ED56A-D43F-4ED9-AC1C-1D7DC81ED560}" type="slidenum">
              <a:rPr lang="en-ZA" smtClean="0"/>
              <a:pPr/>
              <a:t>‹#›</a:t>
            </a:fld>
            <a:endParaRPr lang="en-ZA"/>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C835085-B175-42D4-ABF9-4685471FAA7A}" type="datetimeFigureOut">
              <a:rPr lang="en-US" smtClean="0"/>
              <a:pPr/>
              <a:t>11/26/2019</a:t>
            </a:fld>
            <a:endParaRPr lang="en-ZA"/>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ZA"/>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16ED56A-D43F-4ED9-AC1C-1D7DC81ED560}"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images.google.co.uk/imgres?imgurl=http://www.strangesports.com/images/content/12783.jpg&amp;imgrefurl=http://www.strangesports.com/content/item/12783.html&amp;h=249&amp;w=380&amp;sz=28&amp;hl=en&amp;start=28&amp;um=1&amp;tbnid=D8aeUVzVnO5QrM:&amp;tbnh=81&amp;tbnw=123&amp;prev=/images?q%3Dski's%2Bon%2Bsnow%26start%3D20%26ndsp%3D20%26svnum%3D10%26um%3D1%26hl%3Den%26safe%3Dactive%26sa%3D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images.google.co.uk/imgres?imgurl=http://www.autofixgarage.co.uk/images/cartyre.jpg&amp;imgrefurl=http://www.autofixgarage.co.uk/tyres.html&amp;h=465&amp;w=398&amp;sz=64&amp;hl=en&amp;start=4&amp;um=1&amp;tbnid=d6EzjcE7111TSM:&amp;tbnh=128&amp;tbnw=110&amp;prev=/images?q%3Dcar%2Btyres%26svnum%3D10%26um%3D1%26hl%3Den%26safe%3Dactive"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0869" y="5868561"/>
            <a:ext cx="6482287" cy="584775"/>
          </a:xfrm>
          <a:prstGeom prst="rect">
            <a:avLst/>
          </a:prstGeom>
          <a:noFill/>
        </p:spPr>
        <p:txBody>
          <a:bodyPr wrap="none" lIns="91440" tIns="45720" rIns="91440" bIns="45720">
            <a:spAutoFit/>
          </a:bodyPr>
          <a:lstStyle/>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60000" endA="900" endPos="58000" dir="5400000" sy="-100000" algn="bl" rotWithShape="0"/>
                </a:effectLst>
              </a:rPr>
              <a:t>Michael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60000" endA="900" endPos="58000" dir="5400000" sy="-100000" algn="bl" rotWithShape="0"/>
                </a:effectLst>
              </a:rPr>
              <a:t>Adeleye</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60000" endA="900" endPos="58000" dir="5400000" sy="-100000" algn="bl" rotWithShape="0"/>
                </a:effectLst>
              </a:rPr>
              <a: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60000" endA="900" endPos="58000" dir="5400000" sy="-100000" algn="bl" rotWithShape="0"/>
                </a:effectLst>
              </a:rPr>
              <a:t>Ph.D</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60000" endA="900" endPos="58000" dir="5400000" sy="-100000" algn="bl" rotWithShape="0"/>
                </a:effectLst>
              </a:rPr>
              <a:t>, P.G. Dip.Ed.</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60000" endA="900" endPos="58000" dir="5400000" sy="-100000" algn="bl" rotWithShape="0"/>
              </a:effectLst>
            </a:endParaRPr>
          </a:p>
        </p:txBody>
      </p:sp>
      <p:sp>
        <p:nvSpPr>
          <p:cNvPr id="3" name="Rectangle 2"/>
          <p:cNvSpPr/>
          <p:nvPr/>
        </p:nvSpPr>
        <p:spPr>
          <a:xfrm>
            <a:off x="245606" y="3652282"/>
            <a:ext cx="8698535" cy="707886"/>
          </a:xfrm>
          <a:prstGeom prst="rect">
            <a:avLst/>
          </a:prstGeom>
          <a:noFill/>
        </p:spPr>
        <p:txBody>
          <a:bodyPr wrap="none" lIns="91440" tIns="45720" rIns="91440" bIns="45720">
            <a:spAutoFit/>
          </a:bodyPr>
          <a:lstStyle/>
          <a:p>
            <a:pPr algn="ctr"/>
            <a:r>
              <a:rPr lang="en-US" sz="4000" b="1" dirty="0" smtClean="0">
                <a:solidFill>
                  <a:schemeClr val="accent1">
                    <a:satMod val="150000"/>
                  </a:schemeClr>
                </a:solidFill>
                <a:latin typeface="Adobe Garamond Pro" pitchFamily="18" charset="0"/>
                <a:ea typeface="+mj-ea"/>
                <a:cs typeface="+mj-cs"/>
              </a:rPr>
              <a:t>FRICTION IN FLUIDS - VISCOSITY</a:t>
            </a:r>
            <a:endParaRPr lang="en-US" sz="4000" b="1" dirty="0">
              <a:solidFill>
                <a:schemeClr val="accent1">
                  <a:satMod val="150000"/>
                </a:schemeClr>
              </a:solidFill>
              <a:latin typeface="Adobe Garamond Pro" pitchFamily="18" charset="0"/>
              <a:ea typeface="+mj-ea"/>
              <a:cs typeface="+mj-cs"/>
            </a:endParaRPr>
          </a:p>
        </p:txBody>
      </p:sp>
      <p:sp>
        <p:nvSpPr>
          <p:cNvPr id="5" name="Rectangle 17"/>
          <p:cNvSpPr>
            <a:spLocks noChangeArrowheads="1"/>
          </p:cNvSpPr>
          <p:nvPr/>
        </p:nvSpPr>
        <p:spPr bwMode="auto">
          <a:xfrm>
            <a:off x="5511800" y="1628800"/>
            <a:ext cx="330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eaLnBrk="1" hangingPunct="1">
              <a:lnSpc>
                <a:spcPct val="80000"/>
              </a:lnSpc>
              <a:buClrTx/>
              <a:buSzTx/>
              <a:buFontTx/>
              <a:buNone/>
            </a:pPr>
            <a:fld id="{D774AA23-3385-48A4-89E5-85C78C57E959}" type="datetime2">
              <a:rPr lang="en-US" altLang="en-US" sz="2000"/>
              <a:pPr algn="ctr" eaLnBrk="1" hangingPunct="1">
                <a:lnSpc>
                  <a:spcPct val="80000"/>
                </a:lnSpc>
                <a:buClrTx/>
                <a:buSzTx/>
                <a:buFontTx/>
                <a:buNone/>
              </a:pPr>
              <a:t>Tuesday, November 26, 2019</a:t>
            </a:fld>
            <a:endParaRPr lang="en-US" altLang="en-US" sz="2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Advantages of friction</a:t>
            </a:r>
            <a:endParaRPr lang="en-ZA" dirty="0">
              <a:latin typeface="Adobe Garamond Pro" pitchFamily="18" charset="0"/>
            </a:endParaRPr>
          </a:p>
        </p:txBody>
      </p:sp>
      <p:sp>
        <p:nvSpPr>
          <p:cNvPr id="3" name="Content Placeholder 2"/>
          <p:cNvSpPr>
            <a:spLocks noGrp="1"/>
          </p:cNvSpPr>
          <p:nvPr>
            <p:ph idx="1"/>
          </p:nvPr>
        </p:nvSpPr>
        <p:spPr>
          <a:xfrm>
            <a:off x="457200" y="1775191"/>
            <a:ext cx="8229600" cy="4439891"/>
          </a:xfrm>
        </p:spPr>
        <p:txBody>
          <a:bodyPr>
            <a:normAutofit fontScale="92500" lnSpcReduction="20000"/>
          </a:bodyPr>
          <a:lstStyle/>
          <a:p>
            <a:r>
              <a:rPr lang="en-ZA" dirty="0" smtClean="0"/>
              <a:t>Friction (air drag) acts as life saver in </a:t>
            </a:r>
            <a:r>
              <a:rPr lang="en-ZA" u="sng" dirty="0" smtClean="0"/>
              <a:t>parachute</a:t>
            </a:r>
            <a:r>
              <a:rPr lang="en-ZA" dirty="0" smtClean="0"/>
              <a:t> and </a:t>
            </a:r>
            <a:r>
              <a:rPr lang="en-ZA" u="sng" dirty="0" smtClean="0"/>
              <a:t>skydiving</a:t>
            </a:r>
            <a:r>
              <a:rPr lang="en-ZA" dirty="0" smtClean="0"/>
              <a:t>.</a:t>
            </a:r>
          </a:p>
          <a:p>
            <a:r>
              <a:rPr lang="en-ZA" dirty="0" smtClean="0"/>
              <a:t>Friction helps nuts and bolts to stay tight.</a:t>
            </a:r>
          </a:p>
          <a:p>
            <a:r>
              <a:rPr lang="en-ZA" dirty="0" smtClean="0"/>
              <a:t>Friction </a:t>
            </a:r>
            <a:r>
              <a:rPr lang="en-ZA" u="sng" dirty="0" smtClean="0"/>
              <a:t>prevents ladder from slipping</a:t>
            </a:r>
            <a:r>
              <a:rPr lang="en-ZA" dirty="0" smtClean="0"/>
              <a:t>.</a:t>
            </a:r>
          </a:p>
          <a:p>
            <a:r>
              <a:rPr lang="en-ZA" dirty="0" smtClean="0"/>
              <a:t>Without air drag, </a:t>
            </a:r>
            <a:r>
              <a:rPr lang="en-ZA" u="sng" dirty="0" smtClean="0"/>
              <a:t>raindrops</a:t>
            </a:r>
            <a:r>
              <a:rPr lang="en-ZA" dirty="0" smtClean="0"/>
              <a:t> and snowballs will not attain terminal velocity hence will hit us at a dangerously high speed and momentum.</a:t>
            </a:r>
          </a:p>
          <a:p>
            <a:r>
              <a:rPr lang="en-ZA" u="sng" dirty="0" smtClean="0"/>
              <a:t>Sharpening of blunt cutlasses and knife</a:t>
            </a:r>
            <a:r>
              <a:rPr lang="en-ZA" dirty="0" smtClean="0"/>
              <a:t> with stones depends on friction.</a:t>
            </a:r>
          </a:p>
          <a:p>
            <a:r>
              <a:rPr lang="en-ZA" dirty="0" smtClean="0"/>
              <a:t>Grinding of pepper with </a:t>
            </a:r>
            <a:r>
              <a:rPr lang="en-ZA" u="sng" dirty="0" smtClean="0"/>
              <a:t>grinding stones</a:t>
            </a:r>
            <a:r>
              <a:rPr lang="en-ZA" dirty="0" smtClean="0"/>
              <a:t> for an African housewife.</a:t>
            </a:r>
            <a:endParaRPr lang="en-Z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Disadvantages of friction</a:t>
            </a:r>
            <a:endParaRPr lang="en-ZA" dirty="0">
              <a:latin typeface="Adobe Garamond Pro" pitchFamily="18" charset="0"/>
            </a:endParaRPr>
          </a:p>
        </p:txBody>
      </p:sp>
      <p:sp>
        <p:nvSpPr>
          <p:cNvPr id="3" name="Content Placeholder 2"/>
          <p:cNvSpPr>
            <a:spLocks noGrp="1"/>
          </p:cNvSpPr>
          <p:nvPr>
            <p:ph idx="1"/>
          </p:nvPr>
        </p:nvSpPr>
        <p:spPr>
          <a:xfrm>
            <a:off x="241176" y="1775191"/>
            <a:ext cx="8363272" cy="4894169"/>
          </a:xfrm>
        </p:spPr>
        <p:txBody>
          <a:bodyPr>
            <a:normAutofit fontScale="92500"/>
          </a:bodyPr>
          <a:lstStyle/>
          <a:p>
            <a:r>
              <a:rPr lang="en-ZA" dirty="0" smtClean="0"/>
              <a:t>Friction causes </a:t>
            </a:r>
            <a:r>
              <a:rPr lang="en-ZA" u="sng" dirty="0" smtClean="0"/>
              <a:t>wear and tear</a:t>
            </a:r>
            <a:r>
              <a:rPr lang="en-ZA" dirty="0" smtClean="0"/>
              <a:t> of parts of a machine rubbing against each other.</a:t>
            </a:r>
          </a:p>
          <a:p>
            <a:r>
              <a:rPr lang="en-ZA" dirty="0" smtClean="0"/>
              <a:t>Friction </a:t>
            </a:r>
            <a:r>
              <a:rPr lang="en-ZA" u="sng" dirty="0" smtClean="0"/>
              <a:t>generates unwanted heat</a:t>
            </a:r>
            <a:r>
              <a:rPr lang="en-ZA" dirty="0" smtClean="0"/>
              <a:t> in machines.</a:t>
            </a:r>
          </a:p>
          <a:p>
            <a:r>
              <a:rPr lang="en-ZA" dirty="0" smtClean="0"/>
              <a:t>Friction </a:t>
            </a:r>
            <a:r>
              <a:rPr lang="en-ZA" u="sng" dirty="0" smtClean="0"/>
              <a:t>reduces the efficiency</a:t>
            </a:r>
            <a:r>
              <a:rPr lang="en-ZA" dirty="0" smtClean="0"/>
              <a:t> of machines because part of the energy supplied into it is used in overcoming friction. (Dissipation of energy as heat) Some parts of a machine may also seize or weld together as a result of friction. In extreme cases, it could lead to fire outbreak.</a:t>
            </a:r>
          </a:p>
          <a:p>
            <a:r>
              <a:rPr lang="en-ZA" dirty="0" smtClean="0"/>
              <a:t>Friction </a:t>
            </a:r>
            <a:r>
              <a:rPr lang="en-ZA" u="sng" dirty="0" smtClean="0"/>
              <a:t>reduces speed</a:t>
            </a:r>
            <a:r>
              <a:rPr lang="en-ZA" dirty="0" smtClean="0"/>
              <a:t> of moving objects.</a:t>
            </a:r>
          </a:p>
          <a:p>
            <a:pPr>
              <a:buNone/>
            </a:pPr>
            <a:endParaRPr lang="en-ZA" dirty="0"/>
          </a:p>
        </p:txBody>
      </p:sp>
      <p:pic>
        <p:nvPicPr>
          <p:cNvPr id="4" name="Picture 9" descr="Hovercra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5661248"/>
            <a:ext cx="19240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Disadvantages of friction</a:t>
            </a:r>
            <a:endParaRPr lang="en-ZA" dirty="0">
              <a:latin typeface="Adobe Garamond Pro" pitchFamily="18" charset="0"/>
            </a:endParaRPr>
          </a:p>
        </p:txBody>
      </p:sp>
      <p:sp>
        <p:nvSpPr>
          <p:cNvPr id="3" name="Content Placeholder 2"/>
          <p:cNvSpPr>
            <a:spLocks noGrp="1"/>
          </p:cNvSpPr>
          <p:nvPr>
            <p:ph idx="1"/>
          </p:nvPr>
        </p:nvSpPr>
        <p:spPr>
          <a:xfrm>
            <a:off x="457200" y="1775191"/>
            <a:ext cx="8229600" cy="4439891"/>
          </a:xfrm>
        </p:spPr>
        <p:txBody>
          <a:bodyPr>
            <a:normAutofit/>
          </a:bodyPr>
          <a:lstStyle/>
          <a:p>
            <a:r>
              <a:rPr lang="en-ZA" dirty="0" smtClean="0"/>
              <a:t>Friction </a:t>
            </a:r>
            <a:r>
              <a:rPr lang="en-ZA" u="sng" dirty="0" smtClean="0"/>
              <a:t>damps oscillation</a:t>
            </a:r>
            <a:r>
              <a:rPr lang="en-ZA" dirty="0" smtClean="0"/>
              <a:t> i.e. Progressively reduces amplitude of oscillation e.g. Simple pendulum due to air resistance.</a:t>
            </a:r>
          </a:p>
          <a:p>
            <a:endParaRPr lang="en-ZA" dirty="0" smtClean="0"/>
          </a:p>
          <a:p>
            <a:r>
              <a:rPr lang="en-ZA" dirty="0" smtClean="0"/>
              <a:t>Friction </a:t>
            </a:r>
            <a:r>
              <a:rPr lang="en-ZA" u="sng" dirty="0" smtClean="0"/>
              <a:t>causes unwanted noise</a:t>
            </a:r>
            <a:r>
              <a:rPr lang="en-ZA" dirty="0" smtClean="0"/>
              <a:t> in machines.</a:t>
            </a:r>
            <a:endParaRPr lang="en-Z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Methods of reducing friction</a:t>
            </a:r>
            <a:endParaRPr lang="en-ZA" dirty="0">
              <a:latin typeface="Adobe Garamond Pro" pitchFamily="18" charset="0"/>
            </a:endParaRPr>
          </a:p>
        </p:txBody>
      </p:sp>
      <p:sp>
        <p:nvSpPr>
          <p:cNvPr id="3" name="Content Placeholder 2"/>
          <p:cNvSpPr>
            <a:spLocks noGrp="1"/>
          </p:cNvSpPr>
          <p:nvPr>
            <p:ph idx="1"/>
          </p:nvPr>
        </p:nvSpPr>
        <p:spPr>
          <a:xfrm>
            <a:off x="457200" y="1775191"/>
            <a:ext cx="8363272" cy="4822161"/>
          </a:xfrm>
        </p:spPr>
        <p:txBody>
          <a:bodyPr>
            <a:normAutofit fontScale="85000" lnSpcReduction="10000"/>
          </a:bodyPr>
          <a:lstStyle/>
          <a:p>
            <a:r>
              <a:rPr lang="en-ZA" u="sng" dirty="0" smtClean="0"/>
              <a:t>Lubrication</a:t>
            </a:r>
            <a:r>
              <a:rPr lang="en-ZA" dirty="0" smtClean="0"/>
              <a:t> – Applying lubricating oil or grease between metal surfaces rubbing against each other e.g. engine oil of different grades to keep engine running smoothly.</a:t>
            </a:r>
          </a:p>
          <a:p>
            <a:r>
              <a:rPr lang="en-ZA" dirty="0" smtClean="0"/>
              <a:t>Use of </a:t>
            </a:r>
            <a:r>
              <a:rPr lang="en-ZA" u="sng" dirty="0" smtClean="0"/>
              <a:t>ball or roller bearings</a:t>
            </a:r>
            <a:r>
              <a:rPr lang="en-ZA" dirty="0" smtClean="0"/>
              <a:t> where a wheel is turning on an axle.</a:t>
            </a:r>
          </a:p>
          <a:p>
            <a:r>
              <a:rPr lang="en-ZA" dirty="0" smtClean="0"/>
              <a:t>Fluid friction is reduced by </a:t>
            </a:r>
            <a:r>
              <a:rPr lang="en-ZA" u="sng" dirty="0" smtClean="0"/>
              <a:t>streamlining</a:t>
            </a:r>
            <a:r>
              <a:rPr lang="en-ZA" dirty="0" smtClean="0"/>
              <a:t> of ships travelling in water and airplane in air. Cars are also streamlined to reduce the drag or air resistance.</a:t>
            </a:r>
          </a:p>
          <a:p>
            <a:r>
              <a:rPr lang="en-ZA" u="sng" dirty="0" smtClean="0"/>
              <a:t>Smoothening</a:t>
            </a:r>
            <a:r>
              <a:rPr lang="en-ZA" dirty="0" smtClean="0"/>
              <a:t> of surfaces.</a:t>
            </a:r>
          </a:p>
          <a:p>
            <a:r>
              <a:rPr lang="en-GB" altLang="en-US" dirty="0"/>
              <a:t>Create a cushion of air </a:t>
            </a:r>
          </a:p>
          <a:p>
            <a:pPr lvl="1">
              <a:buNone/>
            </a:pPr>
            <a:r>
              <a:rPr lang="en-GB" altLang="en-US" dirty="0" err="1"/>
              <a:t>Eg</a:t>
            </a:r>
            <a:r>
              <a:rPr lang="en-GB" altLang="en-US" dirty="0"/>
              <a:t>. Like a hovercraft or dynamic cart.</a:t>
            </a:r>
            <a:endParaRPr lang="en-ZA" dirty="0"/>
          </a:p>
          <a:p>
            <a:endParaRPr lang="en-Z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ZA" dirty="0" smtClean="0">
                <a:latin typeface="Adobe Garamond Pro" pitchFamily="18" charset="0"/>
              </a:rPr>
              <a:t>Ball bearings in cars</a:t>
            </a:r>
            <a:endParaRPr lang="en-ZA" dirty="0">
              <a:latin typeface="Adobe Garamond Pro"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182184"/>
            <a:ext cx="28860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927" y="3387775"/>
            <a:ext cx="1049337"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225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5448"/>
            <a:ext cx="9468544" cy="1252728"/>
          </a:xfrm>
        </p:spPr>
        <p:txBody>
          <a:bodyPr>
            <a:normAutofit fontScale="90000"/>
          </a:bodyPr>
          <a:lstStyle/>
          <a:p>
            <a:r>
              <a:rPr lang="en-GB" altLang="en-US" dirty="0" smtClean="0"/>
              <a:t>Create </a:t>
            </a:r>
            <a:r>
              <a:rPr lang="en-GB" altLang="en-US" dirty="0"/>
              <a:t>a cushion of air </a:t>
            </a:r>
            <a:r>
              <a:rPr lang="en-GB" altLang="en-US" dirty="0" smtClean="0"/>
              <a:t>on a dynamic cart</a:t>
            </a:r>
            <a:endParaRPr lang="en-ZA" dirty="0">
              <a:latin typeface="Adobe Garamond Pro"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182184"/>
            <a:ext cx="28860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927" y="3356992"/>
            <a:ext cx="1049337"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513" y="1556792"/>
            <a:ext cx="6840855" cy="421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457200" y="5805264"/>
            <a:ext cx="8435280" cy="1224136"/>
          </a:xfrm>
        </p:spPr>
        <p:txBody>
          <a:bodyPr>
            <a:normAutofit fontScale="70000" lnSpcReduction="20000"/>
          </a:bodyPr>
          <a:lstStyle/>
          <a:p>
            <a:pPr marL="118872" indent="0">
              <a:buNone/>
            </a:pPr>
            <a:r>
              <a:rPr lang="en-GB" altLang="en-US" dirty="0" smtClean="0"/>
              <a:t>Dynamic cart - </a:t>
            </a:r>
            <a:r>
              <a:rPr lang="en-ZA" dirty="0" smtClean="0"/>
              <a:t>A </a:t>
            </a:r>
            <a:r>
              <a:rPr lang="en-ZA" dirty="0"/>
              <a:t>frictionless air track shows the inertia of motion.</a:t>
            </a:r>
            <a:br>
              <a:rPr lang="en-ZA" dirty="0"/>
            </a:br>
            <a:r>
              <a:rPr lang="en-ZA" dirty="0" smtClean="0"/>
              <a:t>Description - A </a:t>
            </a:r>
            <a:r>
              <a:rPr lang="en-ZA" dirty="0"/>
              <a:t>glider is placed on an air track and is given a push. It maintains a visibly near constant velocity for a very long time. </a:t>
            </a:r>
          </a:p>
        </p:txBody>
      </p:sp>
    </p:spTree>
    <p:extLst>
      <p:ext uri="{BB962C8B-B14F-4D97-AF65-F5344CB8AC3E}">
        <p14:creationId xmlns:p14="http://schemas.microsoft.com/office/powerpoint/2010/main" val="394760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520" y="155448"/>
            <a:ext cx="9252520" cy="1252728"/>
          </a:xfrm>
        </p:spPr>
        <p:txBody>
          <a:bodyPr>
            <a:normAutofit fontScale="90000"/>
          </a:bodyPr>
          <a:lstStyle/>
          <a:p>
            <a:r>
              <a:rPr lang="en-ZA" dirty="0"/>
              <a:t> </a:t>
            </a:r>
            <a:r>
              <a:rPr lang="en-ZA" dirty="0" smtClean="0"/>
              <a:t>    </a:t>
            </a:r>
            <a:r>
              <a:rPr lang="en-ZA" sz="4700" dirty="0" smtClean="0">
                <a:latin typeface="Adobe Garamond Pro" pitchFamily="18" charset="0"/>
              </a:rPr>
              <a:t>Magnetic </a:t>
            </a:r>
            <a:r>
              <a:rPr lang="en-ZA" sz="4700" dirty="0">
                <a:latin typeface="Adobe Garamond Pro" pitchFamily="18" charset="0"/>
              </a:rPr>
              <a:t>Levitation Train </a:t>
            </a:r>
            <a:r>
              <a:rPr lang="en-ZA" sz="4700" dirty="0" smtClean="0">
                <a:latin typeface="Adobe Garamond Pro" pitchFamily="18" charset="0"/>
              </a:rPr>
              <a:t>(Maglev</a:t>
            </a:r>
            <a:r>
              <a:rPr lang="en-ZA" sz="4700" dirty="0">
                <a:latin typeface="Adobe Garamond Pro" pitchFamily="18" charset="0"/>
              </a:rPr>
              <a:t>)</a:t>
            </a:r>
          </a:p>
        </p:txBody>
      </p:sp>
      <p:pic>
        <p:nvPicPr>
          <p:cNvPr id="4" name="Picture 3" descr="C:\Users\madeleye\AppData\Local\Microsoft\Windows\Temporary Internet Files\t041616a.bmp"/>
          <p:cNvPicPr/>
          <p:nvPr/>
        </p:nvPicPr>
        <p:blipFill>
          <a:blip r:embed="rId3" cstate="print"/>
          <a:srcRect/>
          <a:stretch>
            <a:fillRect/>
          </a:stretch>
        </p:blipFill>
        <p:spPr bwMode="auto">
          <a:xfrm>
            <a:off x="2098992" y="1556792"/>
            <a:ext cx="4946015" cy="2590800"/>
          </a:xfrm>
          <a:prstGeom prst="rect">
            <a:avLst/>
          </a:prstGeom>
          <a:noFill/>
          <a:ln w="9525">
            <a:noFill/>
            <a:miter lim="800000"/>
            <a:headEnd/>
            <a:tailEnd/>
          </a:ln>
        </p:spPr>
      </p:pic>
      <p:sp>
        <p:nvSpPr>
          <p:cNvPr id="5" name="Content Placeholder 2"/>
          <p:cNvSpPr>
            <a:spLocks noGrp="1"/>
          </p:cNvSpPr>
          <p:nvPr>
            <p:ph idx="1"/>
          </p:nvPr>
        </p:nvSpPr>
        <p:spPr>
          <a:xfrm>
            <a:off x="-180528" y="4077072"/>
            <a:ext cx="9577064" cy="2592288"/>
          </a:xfrm>
        </p:spPr>
        <p:txBody>
          <a:bodyPr>
            <a:noAutofit/>
          </a:bodyPr>
          <a:lstStyle/>
          <a:p>
            <a:pPr>
              <a:defRPr/>
            </a:pPr>
            <a:r>
              <a:rPr lang="en-GB" sz="2400" dirty="0" smtClean="0"/>
              <a:t>Magnetic </a:t>
            </a:r>
            <a:r>
              <a:rPr lang="en-GB" sz="2400" dirty="0"/>
              <a:t>levitation (</a:t>
            </a:r>
            <a:r>
              <a:rPr lang="en-ZA" sz="2400" dirty="0"/>
              <a:t>magnetic suspension system without</a:t>
            </a:r>
          </a:p>
          <a:p>
            <a:pPr marL="118872" indent="0">
              <a:buNone/>
              <a:defRPr/>
            </a:pPr>
            <a:r>
              <a:rPr lang="en-ZA" sz="2400" dirty="0"/>
              <a:t> </a:t>
            </a:r>
            <a:r>
              <a:rPr lang="en-ZA" sz="2400" dirty="0" smtClean="0"/>
              <a:t>    friction</a:t>
            </a:r>
            <a:r>
              <a:rPr lang="en-ZA" sz="2400" dirty="0"/>
              <a:t>) and </a:t>
            </a:r>
            <a:r>
              <a:rPr lang="en-GB" sz="2400" dirty="0"/>
              <a:t>superconductivity gave birth to Maglev trains.</a:t>
            </a:r>
          </a:p>
          <a:p>
            <a:pPr>
              <a:defRPr/>
            </a:pPr>
            <a:r>
              <a:rPr lang="en-ZA" sz="2400" dirty="0" smtClean="0"/>
              <a:t>Magnetic levitation trains levitate above the track by means of a magnetic suspension system, thus reducing or eliminating vibration, </a:t>
            </a:r>
            <a:r>
              <a:rPr lang="en-ZA" sz="2400" u="sng" dirty="0" smtClean="0"/>
              <a:t>friction</a:t>
            </a:r>
            <a:r>
              <a:rPr lang="en-ZA" sz="2400" dirty="0" smtClean="0"/>
              <a:t>, and noise. </a:t>
            </a:r>
          </a:p>
          <a:p>
            <a:r>
              <a:rPr lang="en-ZA" sz="2400" dirty="0" smtClean="0"/>
              <a:t>Magnetic </a:t>
            </a:r>
            <a:r>
              <a:rPr lang="en-ZA" sz="2400" dirty="0"/>
              <a:t>levitation trains can reach extremely high speeds. This experimental train in Germany reaches </a:t>
            </a:r>
            <a:r>
              <a:rPr lang="en-ZA" sz="2400" b="1" dirty="0"/>
              <a:t>435 km/</a:t>
            </a:r>
            <a:r>
              <a:rPr lang="en-ZA" sz="2400" b="1" dirty="0" err="1"/>
              <a:t>hr</a:t>
            </a:r>
            <a:r>
              <a:rPr lang="en-ZA" sz="2400" dirty="0"/>
              <a:t> (270 mph).</a:t>
            </a:r>
          </a:p>
          <a:p>
            <a:endParaRPr lang="en-ZA" sz="1200" dirty="0" smtClean="0"/>
          </a:p>
          <a:p>
            <a:endParaRPr lang="en-ZA" sz="1200" dirty="0"/>
          </a:p>
          <a:p>
            <a:endParaRPr lang="en-ZA" sz="1200" dirty="0" smtClean="0"/>
          </a:p>
          <a:p>
            <a:pPr>
              <a:buNone/>
            </a:pPr>
            <a:endParaRPr lang="en-ZA" sz="1200" dirty="0"/>
          </a:p>
        </p:txBody>
      </p:sp>
    </p:spTree>
    <p:extLst>
      <p:ext uri="{BB962C8B-B14F-4D97-AF65-F5344CB8AC3E}">
        <p14:creationId xmlns:p14="http://schemas.microsoft.com/office/powerpoint/2010/main" val="3826638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040" y="155448"/>
            <a:ext cx="8676456" cy="1252728"/>
          </a:xfrm>
        </p:spPr>
        <p:txBody>
          <a:bodyPr>
            <a:noAutofit/>
          </a:bodyPr>
          <a:lstStyle/>
          <a:p>
            <a:r>
              <a:rPr lang="en-ZA" sz="4100" dirty="0" smtClean="0"/>
              <a:t>Africa's </a:t>
            </a:r>
            <a:r>
              <a:rPr lang="en-ZA" sz="4100" dirty="0"/>
              <a:t>first high speed train at OR Tambo International Airport, </a:t>
            </a:r>
            <a:r>
              <a:rPr lang="en-ZA" sz="4100" dirty="0" err="1" smtClean="0"/>
              <a:t>Jo’burg</a:t>
            </a:r>
            <a:endParaRPr lang="en-ZA" sz="4100" dirty="0"/>
          </a:p>
        </p:txBody>
      </p:sp>
      <p:sp>
        <p:nvSpPr>
          <p:cNvPr id="12" name="Content Placeholder 2"/>
          <p:cNvSpPr txBox="1">
            <a:spLocks/>
          </p:cNvSpPr>
          <p:nvPr/>
        </p:nvSpPr>
        <p:spPr>
          <a:xfrm>
            <a:off x="179512" y="6165304"/>
            <a:ext cx="8784976" cy="576064"/>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ctr">
              <a:buNone/>
              <a:defRPr/>
            </a:pPr>
            <a:r>
              <a:rPr lang="en-ZA" altLang="en-US" sz="3600" dirty="0"/>
              <a:t>Just in time for the 2010 world cup.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906"/>
            <a:ext cx="6596063"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462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Viscosity – Friction in fluids</a:t>
            </a:r>
            <a:endParaRPr lang="en-ZA" dirty="0">
              <a:latin typeface="Adobe Garamond Pro" pitchFamily="18" charset="0"/>
            </a:endParaRPr>
          </a:p>
        </p:txBody>
      </p:sp>
      <p:sp>
        <p:nvSpPr>
          <p:cNvPr id="3" name="Content Placeholder 2"/>
          <p:cNvSpPr>
            <a:spLocks noGrp="1"/>
          </p:cNvSpPr>
          <p:nvPr>
            <p:ph idx="1"/>
          </p:nvPr>
        </p:nvSpPr>
        <p:spPr>
          <a:xfrm>
            <a:off x="251520" y="1628801"/>
            <a:ext cx="8640960" cy="5040560"/>
          </a:xfrm>
        </p:spPr>
        <p:txBody>
          <a:bodyPr>
            <a:normAutofit fontScale="85000" lnSpcReduction="10000"/>
          </a:bodyPr>
          <a:lstStyle/>
          <a:p>
            <a:pPr>
              <a:buNone/>
            </a:pPr>
            <a:r>
              <a:rPr lang="en-ZA" dirty="0" smtClean="0"/>
              <a:t>Viscosity is a measure of fluid friction and it is</a:t>
            </a:r>
          </a:p>
          <a:p>
            <a:pPr>
              <a:buNone/>
            </a:pPr>
            <a:r>
              <a:rPr lang="en-ZA" dirty="0" smtClean="0"/>
              <a:t>the property of a fluid which tends to</a:t>
            </a:r>
          </a:p>
          <a:p>
            <a:pPr>
              <a:buNone/>
            </a:pPr>
            <a:r>
              <a:rPr lang="en-ZA" u="sng" dirty="0" smtClean="0"/>
              <a:t>oppose/prevent motion of one layer of</a:t>
            </a:r>
          </a:p>
          <a:p>
            <a:pPr>
              <a:buNone/>
            </a:pPr>
            <a:r>
              <a:rPr lang="en-ZA" u="sng" dirty="0" smtClean="0"/>
              <a:t>fluid over another layer</a:t>
            </a:r>
            <a:r>
              <a:rPr lang="en-ZA" dirty="0" smtClean="0"/>
              <a:t>. </a:t>
            </a:r>
          </a:p>
          <a:p>
            <a:pPr>
              <a:buNone/>
            </a:pPr>
            <a:endParaRPr lang="en-ZA" dirty="0" smtClean="0"/>
          </a:p>
          <a:p>
            <a:pPr>
              <a:buNone/>
            </a:pPr>
            <a:r>
              <a:rPr lang="en-ZA" dirty="0" smtClean="0"/>
              <a:t>Highly viscous materials are those that possess</a:t>
            </a:r>
          </a:p>
          <a:p>
            <a:pPr>
              <a:buNone/>
            </a:pPr>
            <a:r>
              <a:rPr lang="en-ZA" dirty="0" smtClean="0"/>
              <a:t>a great deal of internal friction when layers are</a:t>
            </a:r>
          </a:p>
          <a:p>
            <a:pPr>
              <a:buNone/>
            </a:pPr>
            <a:r>
              <a:rPr lang="en-ZA" dirty="0" smtClean="0"/>
              <a:t>in relative motion. They </a:t>
            </a:r>
            <a:r>
              <a:rPr lang="en-ZA" u="sng" dirty="0" smtClean="0"/>
              <a:t>cannot be spread or</a:t>
            </a:r>
          </a:p>
          <a:p>
            <a:pPr>
              <a:buNone/>
            </a:pPr>
            <a:r>
              <a:rPr lang="en-ZA" u="sng" dirty="0" smtClean="0"/>
              <a:t>poured as easily</a:t>
            </a:r>
            <a:r>
              <a:rPr lang="en-ZA" dirty="0" smtClean="0"/>
              <a:t> as less viscous materials.</a:t>
            </a:r>
          </a:p>
          <a:p>
            <a:pPr>
              <a:buNone/>
            </a:pPr>
            <a:endParaRPr lang="en-ZA" dirty="0"/>
          </a:p>
          <a:p>
            <a:pPr>
              <a:buNone/>
            </a:pPr>
            <a:r>
              <a:rPr lang="en-ZA" u="sng" dirty="0" smtClean="0"/>
              <a:t>Higher pressure difference is needed between the two</a:t>
            </a:r>
          </a:p>
          <a:p>
            <a:pPr>
              <a:buNone/>
            </a:pPr>
            <a:r>
              <a:rPr lang="en-ZA" u="sng" dirty="0" smtClean="0"/>
              <a:t>ends of a pipe to maintain a steady flow of a viscous fluid</a:t>
            </a:r>
            <a:r>
              <a:rPr lang="en-ZA" dirty="0" smtClean="0"/>
              <a:t>. </a:t>
            </a:r>
            <a:endParaRPr lang="en-ZA" dirty="0"/>
          </a:p>
          <a:p>
            <a:pPr>
              <a:buNone/>
            </a:pPr>
            <a:endParaRPr lang="en-ZA" dirty="0" smtClean="0"/>
          </a:p>
          <a:p>
            <a:pPr>
              <a:buNone/>
            </a:pPr>
            <a:endParaRPr lang="en-Z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55448"/>
            <a:ext cx="8640960" cy="1252728"/>
          </a:xfrm>
        </p:spPr>
        <p:txBody>
          <a:bodyPr>
            <a:normAutofit fontScale="90000"/>
          </a:bodyPr>
          <a:lstStyle/>
          <a:p>
            <a:r>
              <a:rPr lang="en-ZA" dirty="0" smtClean="0">
                <a:latin typeface="Adobe Garamond Pro" pitchFamily="18" charset="0"/>
              </a:rPr>
              <a:t>Viscosity – Internal friction of a fluid</a:t>
            </a:r>
            <a:endParaRPr lang="en-ZA" dirty="0">
              <a:latin typeface="Adobe Garamond Pro" pitchFamily="18" charset="0"/>
            </a:endParaRPr>
          </a:p>
        </p:txBody>
      </p:sp>
      <p:sp>
        <p:nvSpPr>
          <p:cNvPr id="3" name="Content Placeholder 2"/>
          <p:cNvSpPr>
            <a:spLocks noGrp="1"/>
          </p:cNvSpPr>
          <p:nvPr>
            <p:ph idx="1"/>
          </p:nvPr>
        </p:nvSpPr>
        <p:spPr>
          <a:xfrm>
            <a:off x="395536" y="1556792"/>
            <a:ext cx="8435280" cy="4586282"/>
          </a:xfrm>
        </p:spPr>
        <p:txBody>
          <a:bodyPr>
            <a:normAutofit/>
          </a:bodyPr>
          <a:lstStyle/>
          <a:p>
            <a:pPr>
              <a:buNone/>
            </a:pPr>
            <a:r>
              <a:rPr lang="en-ZA" dirty="0" smtClean="0"/>
              <a:t>Real fluids have a certain amount of internal</a:t>
            </a:r>
          </a:p>
          <a:p>
            <a:pPr>
              <a:buNone/>
            </a:pPr>
            <a:r>
              <a:rPr lang="en-ZA" dirty="0" smtClean="0"/>
              <a:t>friction which tends to oppose motion of one</a:t>
            </a:r>
          </a:p>
          <a:p>
            <a:pPr>
              <a:buNone/>
            </a:pPr>
            <a:r>
              <a:rPr lang="en-ZA" dirty="0" smtClean="0"/>
              <a:t>layer of fluid over another layer as they move</a:t>
            </a:r>
          </a:p>
          <a:p>
            <a:pPr>
              <a:buNone/>
            </a:pPr>
            <a:r>
              <a:rPr lang="en-ZA" dirty="0" smtClean="0"/>
              <a:t>past one another.</a:t>
            </a:r>
          </a:p>
          <a:p>
            <a:pPr>
              <a:buNone/>
            </a:pPr>
            <a:endParaRPr lang="en-ZA" dirty="0"/>
          </a:p>
          <a:p>
            <a:pPr>
              <a:buNone/>
            </a:pPr>
            <a:r>
              <a:rPr lang="en-ZA" dirty="0" smtClean="0"/>
              <a:t>When a viscous fluid flows in a stationary tube or</a:t>
            </a:r>
          </a:p>
          <a:p>
            <a:pPr>
              <a:buNone/>
            </a:pPr>
            <a:r>
              <a:rPr lang="en-ZA" dirty="0" smtClean="0"/>
              <a:t>pipe, </a:t>
            </a:r>
            <a:r>
              <a:rPr lang="en-ZA" u="sng" dirty="0" smtClean="0"/>
              <a:t>the flow velocity is different at different</a:t>
            </a:r>
          </a:p>
          <a:p>
            <a:pPr>
              <a:buNone/>
            </a:pPr>
            <a:r>
              <a:rPr lang="en-ZA" u="sng" dirty="0" smtClean="0"/>
              <a:t>points of a cross section</a:t>
            </a:r>
            <a:r>
              <a:rPr lang="en-ZA" dirty="0" smtClean="0"/>
              <a:t>. The velocity is greatest</a:t>
            </a:r>
          </a:p>
          <a:p>
            <a:pPr>
              <a:buNone/>
            </a:pPr>
            <a:r>
              <a:rPr lang="en-ZA" dirty="0" smtClean="0"/>
              <a:t>at the centre and decreases to zero at the walls. </a:t>
            </a:r>
            <a:endParaRPr lang="en-Z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021288"/>
            <a:ext cx="2661285" cy="848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3534966" y="6131619"/>
            <a:ext cx="4720038" cy="670985"/>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hangingPunct="0"/>
            <a:r>
              <a:rPr lang="en-ZA" sz="1800" dirty="0" smtClean="0">
                <a:solidFill>
                  <a:srgbClr val="FF0000"/>
                </a:solidFill>
                <a:latin typeface="Adobe Garamond Pro" pitchFamily="18" charset="0"/>
              </a:rPr>
              <a:t>Velocity distribution for viscous flow</a:t>
            </a:r>
            <a:endParaRPr lang="en-ZA" sz="1800" dirty="0">
              <a:solidFill>
                <a:srgbClr val="FF0000"/>
              </a:solidFill>
              <a:latin typeface="Adobe Garamond Pro" pitchFamily="18" charset="0"/>
            </a:endParaRPr>
          </a:p>
        </p:txBody>
      </p:sp>
    </p:spTree>
    <p:extLst>
      <p:ext uri="{BB962C8B-B14F-4D97-AF65-F5344CB8AC3E}">
        <p14:creationId xmlns:p14="http://schemas.microsoft.com/office/powerpoint/2010/main" val="3857557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Contents</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r>
              <a:rPr lang="en-ZA" dirty="0" smtClean="0"/>
              <a:t>Friction in fluids</a:t>
            </a:r>
          </a:p>
          <a:p>
            <a:r>
              <a:rPr lang="en-US" dirty="0"/>
              <a:t>Drag on objects falling through a viscous fluid</a:t>
            </a:r>
            <a:endParaRPr lang="en-ZA" dirty="0" smtClean="0"/>
          </a:p>
          <a:p>
            <a:r>
              <a:rPr lang="en-ZA" dirty="0" smtClean="0"/>
              <a:t>Terminal velocity for solids falling through a fluid</a:t>
            </a:r>
          </a:p>
          <a:p>
            <a:r>
              <a:rPr lang="en-ZA" dirty="0" smtClean="0"/>
              <a:t>Experimental determination of terminal velocity</a:t>
            </a:r>
          </a:p>
          <a:p>
            <a:r>
              <a:rPr lang="en-ZA" dirty="0" smtClean="0"/>
              <a:t>Effects of viscosity</a:t>
            </a:r>
          </a:p>
          <a:p>
            <a:r>
              <a:rPr lang="en-ZA" dirty="0" smtClean="0"/>
              <a:t>Applications of viscosity</a:t>
            </a:r>
          </a:p>
          <a:p>
            <a:r>
              <a:rPr lang="en-ZA" dirty="0" smtClean="0"/>
              <a:t>Lubrication</a:t>
            </a: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55448"/>
            <a:ext cx="8640960" cy="1252728"/>
          </a:xfrm>
        </p:spPr>
        <p:txBody>
          <a:bodyPr>
            <a:normAutofit fontScale="90000"/>
          </a:bodyPr>
          <a:lstStyle/>
          <a:p>
            <a:r>
              <a:rPr lang="en-ZA" dirty="0" smtClean="0">
                <a:latin typeface="Adobe Garamond Pro" pitchFamily="18" charset="0"/>
              </a:rPr>
              <a:t>Viscosity – Internal Friction of a fluid</a:t>
            </a:r>
            <a:endParaRPr lang="en-ZA" dirty="0">
              <a:latin typeface="Adobe Garamond Pro" pitchFamily="18" charset="0"/>
            </a:endParaRPr>
          </a:p>
        </p:txBody>
      </p:sp>
      <p:sp>
        <p:nvSpPr>
          <p:cNvPr id="3" name="Content Placeholder 2"/>
          <p:cNvSpPr>
            <a:spLocks noGrp="1"/>
          </p:cNvSpPr>
          <p:nvPr>
            <p:ph idx="1"/>
          </p:nvPr>
        </p:nvSpPr>
        <p:spPr>
          <a:xfrm>
            <a:off x="107504" y="1507014"/>
            <a:ext cx="9001000" cy="4874314"/>
          </a:xfrm>
        </p:spPr>
        <p:txBody>
          <a:bodyPr>
            <a:normAutofit fontScale="85000" lnSpcReduction="20000"/>
          </a:bodyPr>
          <a:lstStyle/>
          <a:p>
            <a:r>
              <a:rPr lang="en-ZA" dirty="0"/>
              <a:t>When a fluid, either a liquid or a gas, is set in motion, different parts of the fluid move with different velocities. Just as there is friction when one </a:t>
            </a:r>
            <a:r>
              <a:rPr lang="en-ZA" dirty="0" smtClean="0"/>
              <a:t>surface of </a:t>
            </a:r>
            <a:r>
              <a:rPr lang="en-ZA" dirty="0"/>
              <a:t>a solid slides over another, so </a:t>
            </a:r>
            <a:r>
              <a:rPr lang="en-ZA" u="sng" dirty="0"/>
              <a:t>there is friction when one layer of a fluid slides over another</a:t>
            </a:r>
            <a:r>
              <a:rPr lang="en-ZA" dirty="0"/>
              <a:t>. This friction in fluids is called </a:t>
            </a:r>
            <a:r>
              <a:rPr lang="en-ZA" i="1" dirty="0"/>
              <a:t>viscosity</a:t>
            </a:r>
            <a:r>
              <a:rPr lang="en-ZA" i="1" dirty="0" smtClean="0"/>
              <a:t>.</a:t>
            </a:r>
          </a:p>
          <a:p>
            <a:r>
              <a:rPr lang="en-ZA" dirty="0" smtClean="0"/>
              <a:t>When </a:t>
            </a:r>
            <a:r>
              <a:rPr lang="en-ZA" dirty="0"/>
              <a:t>a fluid flows through a cylindrical pipe, the part of the fluid in contact with the pipe adheres to it and remains at rest. We may think of the rest of the fluid as divided into concentric cylindrical layers, the velocity of each succeeding inner layer increasing as we go to the </a:t>
            </a:r>
            <a:r>
              <a:rPr lang="en-ZA" dirty="0" err="1"/>
              <a:t>center</a:t>
            </a:r>
            <a:r>
              <a:rPr lang="en-ZA" dirty="0"/>
              <a:t>. </a:t>
            </a:r>
            <a:endParaRPr lang="en-ZA" dirty="0" smtClean="0"/>
          </a:p>
          <a:p>
            <a:r>
              <a:rPr lang="en-ZA" dirty="0" smtClean="0"/>
              <a:t>A </a:t>
            </a:r>
            <a:r>
              <a:rPr lang="en-ZA" dirty="0"/>
              <a:t>difference in pressure between the two ends of the pipe is needed to maintain a steady flow through it and oppose the force due to the viscosity of the fluid.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021288"/>
            <a:ext cx="2661285" cy="848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3534966" y="6131619"/>
            <a:ext cx="4720038" cy="670985"/>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hangingPunct="0"/>
            <a:r>
              <a:rPr lang="en-ZA" sz="1800" dirty="0" smtClean="0">
                <a:solidFill>
                  <a:srgbClr val="FF0000"/>
                </a:solidFill>
                <a:latin typeface="Adobe Garamond Pro" pitchFamily="18" charset="0"/>
              </a:rPr>
              <a:t>Velocity distribution for viscous flow</a:t>
            </a:r>
            <a:endParaRPr lang="en-ZA" sz="1800" dirty="0">
              <a:solidFill>
                <a:srgbClr val="FF0000"/>
              </a:solidFill>
              <a:latin typeface="Adobe Garamond Pro" pitchFamily="18" charset="0"/>
            </a:endParaRPr>
          </a:p>
        </p:txBody>
      </p:sp>
    </p:spTree>
    <p:extLst>
      <p:ext uri="{BB962C8B-B14F-4D97-AF65-F5344CB8AC3E}">
        <p14:creationId xmlns:p14="http://schemas.microsoft.com/office/powerpoint/2010/main" val="3325766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Factors affecting viscosity</a:t>
            </a:r>
            <a:endParaRPr lang="en-ZA" dirty="0">
              <a:latin typeface="Adobe Garamond Pro" pitchFamily="18" charset="0"/>
            </a:endParaRPr>
          </a:p>
        </p:txBody>
      </p:sp>
      <p:sp>
        <p:nvSpPr>
          <p:cNvPr id="3" name="Content Placeholder 2"/>
          <p:cNvSpPr>
            <a:spLocks noGrp="1"/>
          </p:cNvSpPr>
          <p:nvPr>
            <p:ph idx="1"/>
          </p:nvPr>
        </p:nvSpPr>
        <p:spPr>
          <a:xfrm>
            <a:off x="457200" y="1775191"/>
            <a:ext cx="8229600" cy="4439891"/>
          </a:xfrm>
        </p:spPr>
        <p:txBody>
          <a:bodyPr>
            <a:normAutofit fontScale="92500" lnSpcReduction="10000"/>
          </a:bodyPr>
          <a:lstStyle/>
          <a:p>
            <a:pPr>
              <a:buNone/>
            </a:pPr>
            <a:r>
              <a:rPr lang="en-ZA" dirty="0" smtClean="0"/>
              <a:t>The coefficient of viscosity of liquids decreases</a:t>
            </a:r>
          </a:p>
          <a:p>
            <a:pPr>
              <a:buNone/>
            </a:pPr>
            <a:r>
              <a:rPr lang="en-ZA" dirty="0" smtClean="0"/>
              <a:t>with an increase in temperature while in the</a:t>
            </a:r>
          </a:p>
          <a:p>
            <a:pPr>
              <a:buNone/>
            </a:pPr>
            <a:r>
              <a:rPr lang="en-ZA" dirty="0" smtClean="0"/>
              <a:t>case of gases, the coefficient of viscosity</a:t>
            </a:r>
          </a:p>
          <a:p>
            <a:pPr>
              <a:buNone/>
            </a:pPr>
            <a:r>
              <a:rPr lang="en-ZA" dirty="0" smtClean="0"/>
              <a:t>increases with increasing temperature. </a:t>
            </a:r>
          </a:p>
          <a:p>
            <a:pPr>
              <a:buNone/>
            </a:pPr>
            <a:endParaRPr lang="en-ZA" dirty="0" smtClean="0"/>
          </a:p>
          <a:p>
            <a:pPr>
              <a:buNone/>
            </a:pPr>
            <a:r>
              <a:rPr lang="en-ZA" dirty="0" smtClean="0"/>
              <a:t>The most important thing in lubrication theory is</a:t>
            </a:r>
          </a:p>
          <a:p>
            <a:pPr>
              <a:buNone/>
            </a:pPr>
            <a:r>
              <a:rPr lang="en-ZA" dirty="0" smtClean="0"/>
              <a:t>that viscosity changes very strongly with</a:t>
            </a:r>
          </a:p>
          <a:p>
            <a:pPr>
              <a:buNone/>
            </a:pPr>
            <a:r>
              <a:rPr lang="en-ZA" u="sng" dirty="0" smtClean="0"/>
              <a:t>temperature</a:t>
            </a:r>
            <a:r>
              <a:rPr lang="en-ZA" dirty="0" smtClean="0"/>
              <a:t> and </a:t>
            </a:r>
            <a:r>
              <a:rPr lang="en-ZA" u="sng" dirty="0" smtClean="0"/>
              <a:t>pressure</a:t>
            </a:r>
            <a:r>
              <a:rPr lang="en-ZA" dirty="0" smtClean="0"/>
              <a:t>.</a:t>
            </a:r>
          </a:p>
          <a:p>
            <a:pPr>
              <a:buNone/>
            </a:pPr>
            <a:endParaRPr lang="en-ZA" dirty="0" smtClean="0"/>
          </a:p>
          <a:p>
            <a:pPr>
              <a:buNone/>
            </a:pPr>
            <a:r>
              <a:rPr lang="en-ZA" dirty="0" smtClean="0"/>
              <a:t>Viscosity is measured in stokes using viscometer.</a:t>
            </a:r>
          </a:p>
          <a:p>
            <a:pPr>
              <a:buNone/>
            </a:pPr>
            <a:endParaRPr lang="en-ZA"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Adobe Garamond Pro" pitchFamily="18" charset="0"/>
              </a:rPr>
              <a:t>Fluid Friction and </a:t>
            </a:r>
            <a:r>
              <a:rPr lang="en-GB" dirty="0" smtClean="0">
                <a:latin typeface="Adobe Garamond Pro" pitchFamily="18" charset="0"/>
              </a:rPr>
              <a:t>Motion</a:t>
            </a:r>
            <a:endParaRPr lang="en-ZA" dirty="0">
              <a:latin typeface="Adobe Garamond Pro" pitchFamily="18" charset="0"/>
            </a:endParaRPr>
          </a:p>
        </p:txBody>
      </p:sp>
      <p:sp>
        <p:nvSpPr>
          <p:cNvPr id="3" name="Content Placeholder 2"/>
          <p:cNvSpPr>
            <a:spLocks noGrp="1"/>
          </p:cNvSpPr>
          <p:nvPr>
            <p:ph idx="1"/>
          </p:nvPr>
        </p:nvSpPr>
        <p:spPr>
          <a:xfrm>
            <a:off x="457200" y="1775191"/>
            <a:ext cx="8435280" cy="4439891"/>
          </a:xfrm>
        </p:spPr>
        <p:txBody>
          <a:bodyPr>
            <a:normAutofit fontScale="92500" lnSpcReduction="10000"/>
          </a:bodyPr>
          <a:lstStyle/>
          <a:p>
            <a:pPr hangingPunct="0"/>
            <a:r>
              <a:rPr lang="en-GB" dirty="0" smtClean="0"/>
              <a:t>Description qualitatively of the </a:t>
            </a:r>
            <a:r>
              <a:rPr lang="en-GB" dirty="0"/>
              <a:t>motion of bodies falling in a uniform gravitational field </a:t>
            </a:r>
            <a:r>
              <a:rPr lang="en-GB" dirty="0" smtClean="0"/>
              <a:t>with fluid </a:t>
            </a:r>
            <a:r>
              <a:rPr lang="en-GB" dirty="0"/>
              <a:t>resistance</a:t>
            </a:r>
            <a:r>
              <a:rPr lang="en-GB" dirty="0" smtClean="0"/>
              <a:t>.</a:t>
            </a:r>
          </a:p>
          <a:p>
            <a:pPr hangingPunct="0"/>
            <a:endParaRPr lang="en-GB" dirty="0"/>
          </a:p>
          <a:p>
            <a:pPr hangingPunct="0"/>
            <a:r>
              <a:rPr lang="en-GB" dirty="0"/>
              <a:t>Refer back to </a:t>
            </a:r>
            <a:r>
              <a:rPr lang="en-GB" dirty="0" smtClean="0"/>
              <a:t>non-uniformly accelerated motion.</a:t>
            </a:r>
          </a:p>
          <a:p>
            <a:pPr hangingPunct="0"/>
            <a:endParaRPr lang="en-GB" dirty="0"/>
          </a:p>
          <a:p>
            <a:pPr hangingPunct="0"/>
            <a:r>
              <a:rPr lang="en-GB" dirty="0" smtClean="0"/>
              <a:t>Discussion of </a:t>
            </a:r>
            <a:r>
              <a:rPr lang="en-GB" dirty="0"/>
              <a:t>ideas of unbalanced </a:t>
            </a:r>
            <a:r>
              <a:rPr lang="en-GB" dirty="0" smtClean="0"/>
              <a:t>forces followed </a:t>
            </a:r>
            <a:r>
              <a:rPr lang="en-GB" dirty="0"/>
              <a:t>by balanced forces </a:t>
            </a:r>
            <a:endParaRPr lang="en-GB" dirty="0" smtClean="0"/>
          </a:p>
          <a:p>
            <a:pPr hangingPunct="0"/>
            <a:endParaRPr lang="en-GB" dirty="0"/>
          </a:p>
          <a:p>
            <a:pPr hangingPunct="0"/>
            <a:r>
              <a:rPr lang="en-GB" dirty="0" smtClean="0"/>
              <a:t>Terminal </a:t>
            </a:r>
            <a:r>
              <a:rPr lang="en-GB" dirty="0"/>
              <a:t>velocity.</a:t>
            </a:r>
            <a:endParaRPr lang="en-ZA" dirty="0"/>
          </a:p>
        </p:txBody>
      </p:sp>
    </p:spTree>
    <p:extLst>
      <p:ext uri="{BB962C8B-B14F-4D97-AF65-F5344CB8AC3E}">
        <p14:creationId xmlns:p14="http://schemas.microsoft.com/office/powerpoint/2010/main" val="125530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0"/>
            <a:ext cx="9144000" cy="928694"/>
          </a:xfrm>
          <a:ln>
            <a:miter lim="800000"/>
            <a:headEnd/>
            <a:tailEnd/>
          </a:ln>
        </p:spPr>
        <p:txBody>
          <a:bodyPr anchor="t">
            <a:noAutofit/>
          </a:bodyPr>
          <a:lstStyle/>
          <a:p>
            <a:pPr algn="ctr">
              <a:defRPr/>
            </a:pPr>
            <a:r>
              <a:rPr lang="en-ZA" sz="2800" dirty="0" smtClean="0">
                <a:latin typeface="Adobe Garamond Pro" pitchFamily="18" charset="0"/>
              </a:rPr>
              <a:t>	Experiment </a:t>
            </a:r>
            <a:r>
              <a:rPr lang="en-ZA" sz="2800" dirty="0">
                <a:latin typeface="Adobe Garamond Pro" pitchFamily="18" charset="0"/>
              </a:rPr>
              <a:t>to determine terminal velocity of a steel ball falling through a jar of glycerine.</a:t>
            </a:r>
            <a:br>
              <a:rPr lang="en-ZA" sz="2800" dirty="0">
                <a:latin typeface="Adobe Garamond Pro" pitchFamily="18" charset="0"/>
              </a:rPr>
            </a:br>
            <a:endParaRPr lang="en-GB" sz="2800" i="1" dirty="0">
              <a:solidFill>
                <a:schemeClr val="tx1"/>
              </a:solidFill>
            </a:endParaRPr>
          </a:p>
        </p:txBody>
      </p:sp>
      <p:sp>
        <p:nvSpPr>
          <p:cNvPr id="11" name="TextBox 10"/>
          <p:cNvSpPr txBox="1"/>
          <p:nvPr/>
        </p:nvSpPr>
        <p:spPr>
          <a:xfrm>
            <a:off x="1643063" y="896808"/>
            <a:ext cx="7321425" cy="5124480"/>
          </a:xfrm>
          <a:prstGeom prst="rect">
            <a:avLst/>
          </a:prstGeom>
          <a:noFill/>
          <a:ln>
            <a:solidFill>
              <a:schemeClr val="accent1"/>
            </a:solidFill>
          </a:ln>
        </p:spPr>
        <p:txBody>
          <a:bodyPr wrap="square">
            <a:spAutoFit/>
          </a:bodyPr>
          <a:lstStyle/>
          <a:p>
            <a:pPr hangingPunct="0"/>
            <a:r>
              <a:rPr lang="en-GB" sz="2400" b="1" dirty="0">
                <a:solidFill>
                  <a:srgbClr val="FFFF00"/>
                </a:solidFill>
                <a:effectLst>
                  <a:outerShdw blurRad="38100" dist="25400" dir="5400000" algn="tl" rotWithShape="0">
                    <a:srgbClr val="000000">
                      <a:alpha val="43000"/>
                    </a:srgbClr>
                  </a:outerShdw>
                </a:effectLst>
                <a:latin typeface="+mj-lt"/>
                <a:ea typeface="+mj-ea"/>
                <a:cs typeface="+mj-cs"/>
              </a:rPr>
              <a:t>Mark out 10cm distances along the tube of glycerine using small elastic bands, time the fall of the steel ball each through 10cm; 20cm; 30cm </a:t>
            </a:r>
            <a:r>
              <a:rPr lang="en-GB" sz="2400" b="1" dirty="0" err="1" smtClean="0">
                <a:solidFill>
                  <a:srgbClr val="FFFF00"/>
                </a:solidFill>
                <a:effectLst>
                  <a:outerShdw blurRad="38100" dist="25400" dir="5400000" algn="tl" rotWithShape="0">
                    <a:srgbClr val="000000">
                      <a:alpha val="43000"/>
                    </a:srgbClr>
                  </a:outerShdw>
                </a:effectLst>
                <a:latin typeface="+mj-lt"/>
                <a:ea typeface="+mj-ea"/>
                <a:cs typeface="+mj-cs"/>
              </a:rPr>
              <a:t>etc</a:t>
            </a:r>
            <a:r>
              <a:rPr lang="en-GB" sz="2400" b="1" dirty="0" smtClean="0">
                <a:solidFill>
                  <a:srgbClr val="FFFF00"/>
                </a:solidFill>
                <a:effectLst>
                  <a:outerShdw blurRad="38100" dist="25400" dir="5400000" algn="tl" rotWithShape="0">
                    <a:srgbClr val="000000">
                      <a:alpha val="43000"/>
                    </a:srgbClr>
                  </a:outerShdw>
                </a:effectLst>
                <a:latin typeface="+mj-lt"/>
                <a:ea typeface="+mj-ea"/>
                <a:cs typeface="+mj-cs"/>
              </a:rPr>
              <a:t> </a:t>
            </a:r>
            <a:endParaRPr lang="en-GB" sz="2400" b="1" dirty="0">
              <a:solidFill>
                <a:srgbClr val="FFFF00"/>
              </a:solidFill>
              <a:effectLst>
                <a:outerShdw blurRad="38100" dist="25400" dir="5400000" algn="tl" rotWithShape="0">
                  <a:srgbClr val="000000">
                    <a:alpha val="43000"/>
                  </a:srgbClr>
                </a:outerShdw>
              </a:effectLst>
              <a:latin typeface="+mj-lt"/>
              <a:ea typeface="+mj-ea"/>
              <a:cs typeface="+mj-cs"/>
            </a:endParaRPr>
          </a:p>
          <a:p>
            <a:pPr hangingPunct="0"/>
            <a:r>
              <a:rPr lang="en-GB" sz="2400" b="1" dirty="0">
                <a:solidFill>
                  <a:srgbClr val="FFFF00"/>
                </a:solidFill>
                <a:effectLst>
                  <a:outerShdw blurRad="38100" dist="25400" dir="5400000" algn="tl" rotWithShape="0">
                    <a:srgbClr val="000000">
                      <a:alpha val="43000"/>
                    </a:srgbClr>
                  </a:outerShdw>
                </a:effectLst>
              </a:rPr>
              <a:t>Plot a graph of v against T for 1 to 9. </a:t>
            </a:r>
          </a:p>
          <a:p>
            <a:pPr fontAlgn="auto">
              <a:spcBef>
                <a:spcPts val="0"/>
              </a:spcBef>
              <a:spcAft>
                <a:spcPts val="1800"/>
              </a:spcAft>
              <a:defRPr/>
            </a:pPr>
            <a:endParaRPr lang="en-GB" sz="2400" b="1" dirty="0" smtClean="0">
              <a:effectLst>
                <a:outerShdw blurRad="38100" dist="25400" dir="5400000" algn="tl" rotWithShape="0">
                  <a:srgbClr val="000000">
                    <a:alpha val="43000"/>
                  </a:srgbClr>
                </a:outerShdw>
              </a:effectLst>
            </a:endParaRPr>
          </a:p>
          <a:p>
            <a:pPr fontAlgn="auto">
              <a:spcBef>
                <a:spcPts val="0"/>
              </a:spcBef>
              <a:spcAft>
                <a:spcPts val="1800"/>
              </a:spcAft>
              <a:defRPr/>
            </a:pPr>
            <a:r>
              <a:rPr lang="en-GB" sz="2400" b="1" dirty="0" smtClean="0">
                <a:effectLst>
                  <a:outerShdw blurRad="38100" dist="25400" dir="5400000" algn="tl" rotWithShape="0">
                    <a:srgbClr val="000000">
                      <a:alpha val="43000"/>
                    </a:srgbClr>
                  </a:outerShdw>
                </a:effectLst>
              </a:rPr>
              <a:t>9 </a:t>
            </a:r>
            <a:r>
              <a:rPr lang="en-GB" sz="2400" b="1" dirty="0">
                <a:effectLst>
                  <a:outerShdw blurRad="38100" dist="25400" dir="5400000" algn="tl" rotWithShape="0">
                    <a:srgbClr val="000000">
                      <a:alpha val="43000"/>
                    </a:srgbClr>
                  </a:outerShdw>
                </a:effectLst>
              </a:rPr>
              <a:t>people are equipped with timers, </a:t>
            </a:r>
            <a:r>
              <a:rPr lang="en-GB" sz="2400" b="1" dirty="0" smtClean="0">
                <a:effectLst>
                  <a:outerShdw blurRad="38100" dist="25400" dir="5400000" algn="tl" rotWithShape="0">
                    <a:srgbClr val="000000">
                      <a:alpha val="43000"/>
                    </a:srgbClr>
                  </a:outerShdw>
                </a:effectLst>
              </a:rPr>
              <a:t>a 10th </a:t>
            </a:r>
            <a:r>
              <a:rPr lang="en-GB" sz="2400" b="1" dirty="0">
                <a:effectLst>
                  <a:outerShdw blurRad="38100" dist="25400" dir="5400000" algn="tl" rotWithShape="0">
                    <a:srgbClr val="000000">
                      <a:alpha val="43000"/>
                    </a:srgbClr>
                  </a:outerShdw>
                </a:effectLst>
              </a:rPr>
              <a:t>person carefully drops a steel ball bearing into the glycerine oil, as the ball passes each line that timer is stopped in turn. Hence you record T</a:t>
            </a:r>
            <a:r>
              <a:rPr lang="en-GB" sz="2400" b="1" baseline="-25000" dirty="0">
                <a:effectLst>
                  <a:outerShdw blurRad="38100" dist="25400" dir="5400000" algn="tl" rotWithShape="0">
                    <a:srgbClr val="000000">
                      <a:alpha val="43000"/>
                    </a:srgbClr>
                  </a:outerShdw>
                </a:effectLst>
              </a:rPr>
              <a:t>1</a:t>
            </a:r>
            <a:r>
              <a:rPr lang="en-GB" sz="2400" b="1" dirty="0">
                <a:effectLst>
                  <a:outerShdw blurRad="38100" dist="25400" dir="5400000" algn="tl" rotWithShape="0">
                    <a:srgbClr val="000000">
                      <a:alpha val="43000"/>
                    </a:srgbClr>
                  </a:outerShdw>
                </a:effectLst>
              </a:rPr>
              <a:t> through T</a:t>
            </a:r>
            <a:r>
              <a:rPr lang="en-GB" sz="2400" b="1" baseline="-25000" dirty="0">
                <a:effectLst>
                  <a:outerShdw blurRad="38100" dist="25400" dir="5400000" algn="tl" rotWithShape="0">
                    <a:srgbClr val="000000">
                      <a:alpha val="43000"/>
                    </a:srgbClr>
                  </a:outerShdw>
                </a:effectLst>
              </a:rPr>
              <a:t>9</a:t>
            </a:r>
            <a:r>
              <a:rPr lang="en-GB" sz="2400" b="1" dirty="0">
                <a:effectLst>
                  <a:outerShdw blurRad="38100" dist="25400" dir="5400000" algn="tl" rotWithShape="0">
                    <a:srgbClr val="000000">
                      <a:alpha val="43000"/>
                    </a:srgbClr>
                  </a:outerShdw>
                </a:effectLst>
              </a:rPr>
              <a:t>.  All the timers are started simultaneously as the ball enters the glycerine. Subtraction will give the time for each section t</a:t>
            </a:r>
            <a:r>
              <a:rPr lang="en-GB" sz="2400" b="1" baseline="-25000" dirty="0">
                <a:effectLst>
                  <a:outerShdw blurRad="38100" dist="25400" dir="5400000" algn="tl" rotWithShape="0">
                    <a:srgbClr val="000000">
                      <a:alpha val="43000"/>
                    </a:srgbClr>
                  </a:outerShdw>
                </a:effectLst>
              </a:rPr>
              <a:t>1</a:t>
            </a:r>
            <a:r>
              <a:rPr lang="en-GB" sz="2400" b="1" dirty="0">
                <a:effectLst>
                  <a:outerShdw blurRad="38100" dist="25400" dir="5400000" algn="tl" rotWithShape="0">
                    <a:srgbClr val="000000">
                      <a:alpha val="43000"/>
                    </a:srgbClr>
                  </a:outerShdw>
                </a:effectLst>
              </a:rPr>
              <a:t> through t</a:t>
            </a:r>
            <a:r>
              <a:rPr lang="en-GB" sz="2400" b="1" baseline="-25000" dirty="0">
                <a:effectLst>
                  <a:outerShdw blurRad="38100" dist="25400" dir="5400000" algn="tl" rotWithShape="0">
                    <a:srgbClr val="000000">
                      <a:alpha val="43000"/>
                    </a:srgbClr>
                  </a:outerShdw>
                </a:effectLst>
              </a:rPr>
              <a:t>9</a:t>
            </a:r>
            <a:r>
              <a:rPr lang="en-GB" sz="2400" b="1" dirty="0">
                <a:effectLst>
                  <a:outerShdw blurRad="38100" dist="25400" dir="5400000" algn="tl" rotWithShape="0">
                    <a:srgbClr val="000000">
                      <a:alpha val="43000"/>
                    </a:srgbClr>
                  </a:outerShdw>
                </a:effectLst>
              </a:rPr>
              <a:t>. The velocity v</a:t>
            </a:r>
            <a:r>
              <a:rPr lang="en-GB" sz="2400" b="1" baseline="-25000" dirty="0">
                <a:effectLst>
                  <a:outerShdw blurRad="38100" dist="25400" dir="5400000" algn="tl" rotWithShape="0">
                    <a:srgbClr val="000000">
                      <a:alpha val="43000"/>
                    </a:srgbClr>
                  </a:outerShdw>
                </a:effectLst>
              </a:rPr>
              <a:t>1</a:t>
            </a:r>
            <a:r>
              <a:rPr lang="en-GB" sz="2400" b="1" dirty="0">
                <a:effectLst>
                  <a:outerShdw blurRad="38100" dist="25400" dir="5400000" algn="tl" rotWithShape="0">
                    <a:srgbClr val="000000">
                      <a:alpha val="43000"/>
                    </a:srgbClr>
                  </a:outerShdw>
                </a:effectLst>
              </a:rPr>
              <a:t> to v</a:t>
            </a:r>
            <a:r>
              <a:rPr lang="en-GB" sz="2400" b="1" baseline="-25000" dirty="0">
                <a:effectLst>
                  <a:outerShdw blurRad="38100" dist="25400" dir="5400000" algn="tl" rotWithShape="0">
                    <a:srgbClr val="000000">
                      <a:alpha val="43000"/>
                    </a:srgbClr>
                  </a:outerShdw>
                </a:effectLst>
              </a:rPr>
              <a:t>9</a:t>
            </a:r>
            <a:r>
              <a:rPr lang="en-GB" sz="2400" b="1" dirty="0">
                <a:effectLst>
                  <a:outerShdw blurRad="38100" dist="25400" dir="5400000" algn="tl" rotWithShape="0">
                    <a:srgbClr val="000000">
                      <a:alpha val="43000"/>
                    </a:srgbClr>
                  </a:outerShdw>
                </a:effectLst>
              </a:rPr>
              <a:t> for each section can then be found</a:t>
            </a:r>
            <a:r>
              <a:rPr lang="en-GB" sz="2400" b="1" dirty="0" smtClean="0">
                <a:effectLst>
                  <a:outerShdw blurRad="38100" dist="25400" dir="5400000" algn="tl" rotWithShape="0">
                    <a:srgbClr val="000000">
                      <a:alpha val="43000"/>
                    </a:srgbClr>
                  </a:outerShdw>
                </a:effectLst>
              </a:rPr>
              <a:t>.</a:t>
            </a:r>
            <a:endParaRPr lang="en-GB" sz="2400" b="1" dirty="0">
              <a:effectLst>
                <a:outerShdw blurRad="38100" dist="25400" dir="5400000" algn="tl" rotWithShape="0">
                  <a:srgbClr val="000000">
                    <a:alpha val="43000"/>
                  </a:srgbClr>
                </a:outerShdw>
              </a:effectLst>
            </a:endParaRPr>
          </a:p>
        </p:txBody>
      </p:sp>
      <p:sp>
        <p:nvSpPr>
          <p:cNvPr id="7" name="Rectangle 6"/>
          <p:cNvSpPr/>
          <p:nvPr/>
        </p:nvSpPr>
        <p:spPr>
          <a:xfrm>
            <a:off x="500063" y="5500688"/>
            <a:ext cx="28575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ectangle 7"/>
          <p:cNvSpPr/>
          <p:nvPr/>
        </p:nvSpPr>
        <p:spPr>
          <a:xfrm>
            <a:off x="500063" y="4857750"/>
            <a:ext cx="285750"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8"/>
          <p:cNvSpPr/>
          <p:nvPr/>
        </p:nvSpPr>
        <p:spPr>
          <a:xfrm>
            <a:off x="500063" y="4214813"/>
            <a:ext cx="28575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Rectangle 11"/>
          <p:cNvSpPr/>
          <p:nvPr/>
        </p:nvSpPr>
        <p:spPr>
          <a:xfrm>
            <a:off x="500063" y="3571875"/>
            <a:ext cx="285750"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12"/>
          <p:cNvSpPr/>
          <p:nvPr/>
        </p:nvSpPr>
        <p:spPr>
          <a:xfrm>
            <a:off x="500063" y="3000375"/>
            <a:ext cx="285750"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13"/>
          <p:cNvSpPr/>
          <p:nvPr/>
        </p:nvSpPr>
        <p:spPr>
          <a:xfrm>
            <a:off x="500063" y="2357438"/>
            <a:ext cx="28575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ectangle 14"/>
          <p:cNvSpPr/>
          <p:nvPr/>
        </p:nvSpPr>
        <p:spPr>
          <a:xfrm>
            <a:off x="500063" y="1714500"/>
            <a:ext cx="285750"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Rectangle 15"/>
          <p:cNvSpPr/>
          <p:nvPr/>
        </p:nvSpPr>
        <p:spPr>
          <a:xfrm>
            <a:off x="500063" y="1071563"/>
            <a:ext cx="28575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17"/>
          <p:cNvSpPr/>
          <p:nvPr/>
        </p:nvSpPr>
        <p:spPr>
          <a:xfrm>
            <a:off x="500063" y="428625"/>
            <a:ext cx="285750"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133" name="TextBox 18"/>
          <p:cNvSpPr txBox="1">
            <a:spLocks noChangeArrowheads="1"/>
          </p:cNvSpPr>
          <p:nvPr/>
        </p:nvSpPr>
        <p:spPr bwMode="auto">
          <a:xfrm>
            <a:off x="1143000" y="928688"/>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dirty="0"/>
              <a:t>T</a:t>
            </a:r>
            <a:r>
              <a:rPr lang="en-GB" sz="1400" baseline="-25000" dirty="0"/>
              <a:t>1</a:t>
            </a:r>
          </a:p>
        </p:txBody>
      </p:sp>
      <p:cxnSp>
        <p:nvCxnSpPr>
          <p:cNvPr id="21" name="Straight Arrow Connector 20"/>
          <p:cNvCxnSpPr/>
          <p:nvPr/>
        </p:nvCxnSpPr>
        <p:spPr>
          <a:xfrm rot="10800000">
            <a:off x="785813" y="1071563"/>
            <a:ext cx="357187" cy="1587"/>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35" name="TextBox 21"/>
          <p:cNvSpPr txBox="1">
            <a:spLocks noChangeArrowheads="1"/>
          </p:cNvSpPr>
          <p:nvPr/>
        </p:nvSpPr>
        <p:spPr bwMode="auto">
          <a:xfrm>
            <a:off x="1143000" y="1571625"/>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2</a:t>
            </a:r>
          </a:p>
        </p:txBody>
      </p:sp>
      <p:cxnSp>
        <p:nvCxnSpPr>
          <p:cNvPr id="23" name="Straight Arrow Connector 22"/>
          <p:cNvCxnSpPr/>
          <p:nvPr/>
        </p:nvCxnSpPr>
        <p:spPr>
          <a:xfrm rot="10800000">
            <a:off x="785813" y="1714500"/>
            <a:ext cx="357187" cy="158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37" name="TextBox 23"/>
          <p:cNvSpPr txBox="1">
            <a:spLocks noChangeArrowheads="1"/>
          </p:cNvSpPr>
          <p:nvPr/>
        </p:nvSpPr>
        <p:spPr bwMode="auto">
          <a:xfrm>
            <a:off x="1143000" y="2214563"/>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3</a:t>
            </a:r>
          </a:p>
        </p:txBody>
      </p:sp>
      <p:cxnSp>
        <p:nvCxnSpPr>
          <p:cNvPr id="25" name="Straight Arrow Connector 24"/>
          <p:cNvCxnSpPr/>
          <p:nvPr/>
        </p:nvCxnSpPr>
        <p:spPr>
          <a:xfrm rot="10800000">
            <a:off x="785813" y="2357438"/>
            <a:ext cx="357187" cy="1587"/>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39" name="TextBox 25"/>
          <p:cNvSpPr txBox="1">
            <a:spLocks noChangeArrowheads="1"/>
          </p:cNvSpPr>
          <p:nvPr/>
        </p:nvSpPr>
        <p:spPr bwMode="auto">
          <a:xfrm>
            <a:off x="1143000" y="2857500"/>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4</a:t>
            </a:r>
          </a:p>
        </p:txBody>
      </p:sp>
      <p:cxnSp>
        <p:nvCxnSpPr>
          <p:cNvPr id="27" name="Straight Arrow Connector 26"/>
          <p:cNvCxnSpPr/>
          <p:nvPr/>
        </p:nvCxnSpPr>
        <p:spPr>
          <a:xfrm rot="10800000">
            <a:off x="785813" y="3000375"/>
            <a:ext cx="357187" cy="158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41" name="TextBox 27"/>
          <p:cNvSpPr txBox="1">
            <a:spLocks noChangeArrowheads="1"/>
          </p:cNvSpPr>
          <p:nvPr/>
        </p:nvSpPr>
        <p:spPr bwMode="auto">
          <a:xfrm>
            <a:off x="1143000" y="3500438"/>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5</a:t>
            </a:r>
          </a:p>
        </p:txBody>
      </p:sp>
      <p:cxnSp>
        <p:nvCxnSpPr>
          <p:cNvPr id="29" name="Straight Arrow Connector 28"/>
          <p:cNvCxnSpPr/>
          <p:nvPr/>
        </p:nvCxnSpPr>
        <p:spPr>
          <a:xfrm rot="10800000">
            <a:off x="785813" y="3643313"/>
            <a:ext cx="357187" cy="1587"/>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43" name="TextBox 29"/>
          <p:cNvSpPr txBox="1">
            <a:spLocks noChangeArrowheads="1"/>
          </p:cNvSpPr>
          <p:nvPr/>
        </p:nvSpPr>
        <p:spPr bwMode="auto">
          <a:xfrm>
            <a:off x="1143000" y="4071938"/>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6</a:t>
            </a:r>
          </a:p>
        </p:txBody>
      </p:sp>
      <p:cxnSp>
        <p:nvCxnSpPr>
          <p:cNvPr id="31" name="Straight Arrow Connector 30"/>
          <p:cNvCxnSpPr/>
          <p:nvPr/>
        </p:nvCxnSpPr>
        <p:spPr>
          <a:xfrm rot="10800000">
            <a:off x="785813" y="4214813"/>
            <a:ext cx="357187" cy="1587"/>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45" name="TextBox 31"/>
          <p:cNvSpPr txBox="1">
            <a:spLocks noChangeArrowheads="1"/>
          </p:cNvSpPr>
          <p:nvPr/>
        </p:nvSpPr>
        <p:spPr bwMode="auto">
          <a:xfrm>
            <a:off x="1143000" y="4714875"/>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7</a:t>
            </a:r>
          </a:p>
        </p:txBody>
      </p:sp>
      <p:cxnSp>
        <p:nvCxnSpPr>
          <p:cNvPr id="33" name="Straight Arrow Connector 32"/>
          <p:cNvCxnSpPr/>
          <p:nvPr/>
        </p:nvCxnSpPr>
        <p:spPr>
          <a:xfrm rot="10800000">
            <a:off x="785813" y="4857750"/>
            <a:ext cx="357187" cy="158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47" name="TextBox 33"/>
          <p:cNvSpPr txBox="1">
            <a:spLocks noChangeArrowheads="1"/>
          </p:cNvSpPr>
          <p:nvPr/>
        </p:nvSpPr>
        <p:spPr bwMode="auto">
          <a:xfrm>
            <a:off x="1143000" y="5357813"/>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8</a:t>
            </a:r>
          </a:p>
        </p:txBody>
      </p:sp>
      <p:cxnSp>
        <p:nvCxnSpPr>
          <p:cNvPr id="35" name="Straight Arrow Connector 34"/>
          <p:cNvCxnSpPr/>
          <p:nvPr/>
        </p:nvCxnSpPr>
        <p:spPr>
          <a:xfrm rot="10800000">
            <a:off x="785813" y="5500688"/>
            <a:ext cx="357187" cy="1587"/>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49" name="TextBox 35"/>
          <p:cNvSpPr txBox="1">
            <a:spLocks noChangeArrowheads="1"/>
          </p:cNvSpPr>
          <p:nvPr/>
        </p:nvSpPr>
        <p:spPr bwMode="auto">
          <a:xfrm>
            <a:off x="1143000" y="6000750"/>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T</a:t>
            </a:r>
            <a:r>
              <a:rPr lang="en-GB" sz="1400" baseline="-25000"/>
              <a:t>9</a:t>
            </a:r>
          </a:p>
        </p:txBody>
      </p:sp>
      <p:cxnSp>
        <p:nvCxnSpPr>
          <p:cNvPr id="37" name="Straight Arrow Connector 36"/>
          <p:cNvCxnSpPr/>
          <p:nvPr/>
        </p:nvCxnSpPr>
        <p:spPr>
          <a:xfrm rot="10800000">
            <a:off x="785813" y="6143625"/>
            <a:ext cx="357187" cy="158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00063" y="142875"/>
            <a:ext cx="285750" cy="2857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0" name="Straight Arrow Connector 39"/>
          <p:cNvCxnSpPr/>
          <p:nvPr/>
        </p:nvCxnSpPr>
        <p:spPr>
          <a:xfrm rot="5400000">
            <a:off x="677863" y="749300"/>
            <a:ext cx="642938"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53" name="TextBox 40"/>
          <p:cNvSpPr txBox="1">
            <a:spLocks noChangeArrowheads="1"/>
          </p:cNvSpPr>
          <p:nvPr/>
        </p:nvSpPr>
        <p:spPr bwMode="auto">
          <a:xfrm>
            <a:off x="1000125" y="571500"/>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1</a:t>
            </a:r>
          </a:p>
        </p:txBody>
      </p:sp>
      <p:cxnSp>
        <p:nvCxnSpPr>
          <p:cNvPr id="42" name="Straight Arrow Connector 41"/>
          <p:cNvCxnSpPr/>
          <p:nvPr/>
        </p:nvCxnSpPr>
        <p:spPr>
          <a:xfrm rot="5400000">
            <a:off x="677863" y="1392238"/>
            <a:ext cx="642937"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55" name="TextBox 42"/>
          <p:cNvSpPr txBox="1">
            <a:spLocks noChangeArrowheads="1"/>
          </p:cNvSpPr>
          <p:nvPr/>
        </p:nvSpPr>
        <p:spPr bwMode="auto">
          <a:xfrm>
            <a:off x="1000125" y="1214438"/>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2</a:t>
            </a:r>
          </a:p>
        </p:txBody>
      </p:sp>
      <p:cxnSp>
        <p:nvCxnSpPr>
          <p:cNvPr id="44" name="Straight Arrow Connector 43"/>
          <p:cNvCxnSpPr/>
          <p:nvPr/>
        </p:nvCxnSpPr>
        <p:spPr>
          <a:xfrm rot="5400000">
            <a:off x="677863" y="2035175"/>
            <a:ext cx="642938"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57" name="TextBox 44"/>
          <p:cNvSpPr txBox="1">
            <a:spLocks noChangeArrowheads="1"/>
          </p:cNvSpPr>
          <p:nvPr/>
        </p:nvSpPr>
        <p:spPr bwMode="auto">
          <a:xfrm>
            <a:off x="1000125" y="1857375"/>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3</a:t>
            </a:r>
          </a:p>
        </p:txBody>
      </p:sp>
      <p:cxnSp>
        <p:nvCxnSpPr>
          <p:cNvPr id="46" name="Straight Arrow Connector 45"/>
          <p:cNvCxnSpPr/>
          <p:nvPr/>
        </p:nvCxnSpPr>
        <p:spPr>
          <a:xfrm rot="5400000">
            <a:off x="677863" y="2678113"/>
            <a:ext cx="642937"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59" name="TextBox 46"/>
          <p:cNvSpPr txBox="1">
            <a:spLocks noChangeArrowheads="1"/>
          </p:cNvSpPr>
          <p:nvPr/>
        </p:nvSpPr>
        <p:spPr bwMode="auto">
          <a:xfrm>
            <a:off x="1000125" y="2500313"/>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4</a:t>
            </a:r>
          </a:p>
        </p:txBody>
      </p:sp>
      <p:cxnSp>
        <p:nvCxnSpPr>
          <p:cNvPr id="48" name="Straight Arrow Connector 47"/>
          <p:cNvCxnSpPr/>
          <p:nvPr/>
        </p:nvCxnSpPr>
        <p:spPr>
          <a:xfrm rot="5400000">
            <a:off x="677069" y="3321844"/>
            <a:ext cx="644525"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61" name="TextBox 48"/>
          <p:cNvSpPr txBox="1">
            <a:spLocks noChangeArrowheads="1"/>
          </p:cNvSpPr>
          <p:nvPr/>
        </p:nvSpPr>
        <p:spPr bwMode="auto">
          <a:xfrm>
            <a:off x="1000125" y="3143250"/>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5</a:t>
            </a:r>
          </a:p>
        </p:txBody>
      </p:sp>
      <p:cxnSp>
        <p:nvCxnSpPr>
          <p:cNvPr id="50" name="Straight Arrow Connector 49"/>
          <p:cNvCxnSpPr/>
          <p:nvPr/>
        </p:nvCxnSpPr>
        <p:spPr>
          <a:xfrm rot="5400000">
            <a:off x="677863" y="3965575"/>
            <a:ext cx="642938"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63" name="TextBox 50"/>
          <p:cNvSpPr txBox="1">
            <a:spLocks noChangeArrowheads="1"/>
          </p:cNvSpPr>
          <p:nvPr/>
        </p:nvSpPr>
        <p:spPr bwMode="auto">
          <a:xfrm>
            <a:off x="1000125" y="3786188"/>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6</a:t>
            </a:r>
          </a:p>
        </p:txBody>
      </p:sp>
      <p:cxnSp>
        <p:nvCxnSpPr>
          <p:cNvPr id="52" name="Straight Arrow Connector 51"/>
          <p:cNvCxnSpPr/>
          <p:nvPr/>
        </p:nvCxnSpPr>
        <p:spPr>
          <a:xfrm rot="5400000">
            <a:off x="677863" y="4537075"/>
            <a:ext cx="642938"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65" name="TextBox 52"/>
          <p:cNvSpPr txBox="1">
            <a:spLocks noChangeArrowheads="1"/>
          </p:cNvSpPr>
          <p:nvPr/>
        </p:nvSpPr>
        <p:spPr bwMode="auto">
          <a:xfrm>
            <a:off x="1000125" y="4357688"/>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7</a:t>
            </a:r>
          </a:p>
        </p:txBody>
      </p:sp>
      <p:cxnSp>
        <p:nvCxnSpPr>
          <p:cNvPr id="54" name="Straight Arrow Connector 53"/>
          <p:cNvCxnSpPr/>
          <p:nvPr/>
        </p:nvCxnSpPr>
        <p:spPr>
          <a:xfrm rot="5400000">
            <a:off x="677863" y="5180013"/>
            <a:ext cx="642937"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67" name="TextBox 54"/>
          <p:cNvSpPr txBox="1">
            <a:spLocks noChangeArrowheads="1"/>
          </p:cNvSpPr>
          <p:nvPr/>
        </p:nvSpPr>
        <p:spPr bwMode="auto">
          <a:xfrm>
            <a:off x="1000125" y="5000625"/>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8</a:t>
            </a:r>
          </a:p>
        </p:txBody>
      </p:sp>
      <p:cxnSp>
        <p:nvCxnSpPr>
          <p:cNvPr id="56" name="Straight Arrow Connector 55"/>
          <p:cNvCxnSpPr/>
          <p:nvPr/>
        </p:nvCxnSpPr>
        <p:spPr>
          <a:xfrm rot="5400000">
            <a:off x="677863" y="5822950"/>
            <a:ext cx="642938" cy="1587"/>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69" name="TextBox 56"/>
          <p:cNvSpPr txBox="1">
            <a:spLocks noChangeArrowheads="1"/>
          </p:cNvSpPr>
          <p:nvPr/>
        </p:nvSpPr>
        <p:spPr bwMode="auto">
          <a:xfrm>
            <a:off x="1000125" y="5643563"/>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solidFill>
                  <a:srgbClr val="FF0000"/>
                </a:solidFill>
              </a:rPr>
              <a:t>t</a:t>
            </a:r>
            <a:r>
              <a:rPr lang="en-GB" sz="1400" baseline="-25000">
                <a:solidFill>
                  <a:srgbClr val="FF0000"/>
                </a:solidFill>
              </a:rPr>
              <a:t>9</a:t>
            </a:r>
          </a:p>
        </p:txBody>
      </p:sp>
    </p:spTree>
    <p:extLst>
      <p:ext uri="{BB962C8B-B14F-4D97-AF65-F5344CB8AC3E}">
        <p14:creationId xmlns:p14="http://schemas.microsoft.com/office/powerpoint/2010/main" val="1991852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571612"/>
            <a:ext cx="8229600" cy="5143536"/>
          </a:xfrm>
        </p:spPr>
        <p:txBody>
          <a:bodyPr>
            <a:noAutofit/>
          </a:bodyPr>
          <a:lstStyle/>
          <a:p>
            <a:pPr hangingPunct="0"/>
            <a:r>
              <a:rPr lang="en-GB" sz="3200" dirty="0" smtClean="0">
                <a:latin typeface="Adobe Garamond Pro" pitchFamily="18" charset="0"/>
              </a:rPr>
              <a:t>Identify all forces acting on the body and determine the resultant</a:t>
            </a:r>
            <a:br>
              <a:rPr lang="en-GB" sz="3200" dirty="0" smtClean="0">
                <a:latin typeface="Adobe Garamond Pro" pitchFamily="18" charset="0"/>
              </a:rPr>
            </a:br>
            <a:r>
              <a:rPr lang="en-GB" sz="3200" dirty="0" smtClean="0">
                <a:latin typeface="Adobe Garamond Pro" pitchFamily="18" charset="0"/>
              </a:rPr>
              <a:t/>
            </a:r>
            <a:br>
              <a:rPr lang="en-GB" sz="3200" dirty="0" smtClean="0">
                <a:latin typeface="Adobe Garamond Pro" pitchFamily="18" charset="0"/>
              </a:rPr>
            </a:br>
            <a:r>
              <a:rPr lang="en-GB" sz="3200" dirty="0" smtClean="0">
                <a:latin typeface="Adobe Garamond Pro" pitchFamily="18" charset="0"/>
              </a:rPr>
              <a:t>Sketch </a:t>
            </a:r>
            <a:r>
              <a:rPr lang="en-GB" sz="3200" dirty="0">
                <a:latin typeface="Adobe Garamond Pro" pitchFamily="18" charset="0"/>
              </a:rPr>
              <a:t>graphs: s-t and v-t [slopes of s-t graphs] and </a:t>
            </a:r>
            <a:r>
              <a:rPr lang="en-GB" sz="3200" dirty="0" smtClean="0">
                <a:latin typeface="Adobe Garamond Pro" pitchFamily="18" charset="0"/>
              </a:rPr>
              <a:t>analyse the motion</a:t>
            </a:r>
            <a:r>
              <a:rPr lang="en-ZA" sz="3200" dirty="0">
                <a:latin typeface="Adobe Garamond Pro" pitchFamily="18" charset="0"/>
              </a:rPr>
              <a:t/>
            </a:r>
            <a:br>
              <a:rPr lang="en-ZA" sz="3200" dirty="0">
                <a:latin typeface="Adobe Garamond Pro" pitchFamily="18" charset="0"/>
              </a:rPr>
            </a:br>
            <a:r>
              <a:rPr lang="en-ZA" sz="3200" dirty="0" smtClean="0">
                <a:latin typeface="Adobe Garamond Pro" pitchFamily="18" charset="0"/>
              </a:rPr>
              <a:t/>
            </a:r>
            <a:br>
              <a:rPr lang="en-ZA" sz="3200" dirty="0" smtClean="0">
                <a:latin typeface="Adobe Garamond Pro" pitchFamily="18" charset="0"/>
              </a:rPr>
            </a:br>
            <a:r>
              <a:rPr lang="en-ZA" sz="3200" dirty="0" smtClean="0">
                <a:latin typeface="Adobe Garamond Pro" pitchFamily="18" charset="0"/>
              </a:rPr>
              <a:t>Graphical representation of terminal velocity</a:t>
            </a:r>
            <a:br>
              <a:rPr lang="en-ZA" sz="3200" dirty="0" smtClean="0">
                <a:latin typeface="Adobe Garamond Pro" pitchFamily="18" charset="0"/>
              </a:rPr>
            </a:br>
            <a:r>
              <a:rPr lang="en-ZA" sz="3200" dirty="0">
                <a:latin typeface="Adobe Garamond Pro" pitchFamily="18" charset="0"/>
              </a:rPr>
              <a:t/>
            </a:r>
            <a:br>
              <a:rPr lang="en-ZA" sz="3200" dirty="0">
                <a:latin typeface="Adobe Garamond Pro" pitchFamily="18" charset="0"/>
              </a:rPr>
            </a:br>
            <a:r>
              <a:rPr lang="en-ZA" sz="3200" dirty="0" smtClean="0">
                <a:latin typeface="Adobe Garamond Pro" pitchFamily="18" charset="0"/>
              </a:rPr>
              <a:t/>
            </a:r>
            <a:br>
              <a:rPr lang="en-ZA" sz="3200" dirty="0" smtClean="0">
                <a:latin typeface="Adobe Garamond Pro" pitchFamily="18" charset="0"/>
              </a:rPr>
            </a:br>
            <a:endParaRPr lang="en-ZA" sz="3200" dirty="0">
              <a:latin typeface="Adobe Garamond Pro" pitchFamily="18" charset="0"/>
            </a:endParaRPr>
          </a:p>
        </p:txBody>
      </p:sp>
      <p:sp>
        <p:nvSpPr>
          <p:cNvPr id="3" name="Title 1"/>
          <p:cNvSpPr txBox="1">
            <a:spLocks/>
          </p:cNvSpPr>
          <p:nvPr/>
        </p:nvSpPr>
        <p:spPr>
          <a:xfrm>
            <a:off x="195336" y="88040"/>
            <a:ext cx="8697144" cy="1252728"/>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GB" dirty="0" smtClean="0">
                <a:latin typeface="Adobe Garamond Pro" pitchFamily="18" charset="0"/>
              </a:rPr>
              <a:t>Analysis of motion </a:t>
            </a:r>
            <a:r>
              <a:rPr lang="en-GB" dirty="0">
                <a:latin typeface="Adobe Garamond Pro" pitchFamily="18" charset="0"/>
              </a:rPr>
              <a:t>of a solid body falling through a viscous fluid </a:t>
            </a:r>
            <a:endParaRPr lang="en-ZA" dirty="0">
              <a:latin typeface="Adobe Garamond Pro" pitchFamily="18" charset="0"/>
            </a:endParaRPr>
          </a:p>
        </p:txBody>
      </p:sp>
    </p:spTree>
    <p:extLst>
      <p:ext uri="{BB962C8B-B14F-4D97-AF65-F5344CB8AC3E}">
        <p14:creationId xmlns:p14="http://schemas.microsoft.com/office/powerpoint/2010/main" val="726728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60848"/>
            <a:ext cx="8229600" cy="4248472"/>
          </a:xfrm>
        </p:spPr>
        <p:txBody>
          <a:bodyPr>
            <a:normAutofit fontScale="90000"/>
          </a:bodyPr>
          <a:lstStyle/>
          <a:p>
            <a:r>
              <a:rPr lang="en-ZA" dirty="0" smtClean="0">
                <a:solidFill>
                  <a:schemeClr val="tx1"/>
                </a:solidFill>
                <a:latin typeface="Adobe Garamond Pro" pitchFamily="18" charset="0"/>
              </a:rPr>
              <a:t>Sketch </a:t>
            </a:r>
            <a:r>
              <a:rPr lang="en-ZA" dirty="0" err="1" smtClean="0">
                <a:solidFill>
                  <a:schemeClr val="tx1"/>
                </a:solidFill>
                <a:latin typeface="Adobe Garamond Pro" pitchFamily="18" charset="0"/>
              </a:rPr>
              <a:t>vel</a:t>
            </a:r>
            <a:r>
              <a:rPr lang="en-ZA" dirty="0" smtClean="0">
                <a:solidFill>
                  <a:schemeClr val="tx1"/>
                </a:solidFill>
                <a:latin typeface="Adobe Garamond Pro" pitchFamily="18" charset="0"/>
              </a:rPr>
              <a:t>-time and acc-time graphs for a body falling </a:t>
            </a:r>
            <a:r>
              <a:rPr lang="en-ZA" sz="4600" dirty="0" smtClean="0">
                <a:solidFill>
                  <a:schemeClr val="tx1"/>
                </a:solidFill>
                <a:latin typeface="Adobe Garamond Pro" pitchFamily="18" charset="0"/>
              </a:rPr>
              <a:t>from rest </a:t>
            </a:r>
            <a:br>
              <a:rPr lang="en-ZA" sz="4600" dirty="0" smtClean="0">
                <a:solidFill>
                  <a:schemeClr val="tx1"/>
                </a:solidFill>
                <a:latin typeface="Adobe Garamond Pro" pitchFamily="18" charset="0"/>
              </a:rPr>
            </a:br>
            <a:r>
              <a:rPr lang="en-ZA" sz="4600" dirty="0" smtClean="0">
                <a:solidFill>
                  <a:schemeClr val="tx1"/>
                </a:solidFill>
                <a:latin typeface="Adobe Garamond Pro" pitchFamily="18" charset="0"/>
              </a:rPr>
              <a:t>(</a:t>
            </a:r>
            <a:r>
              <a:rPr lang="en-ZA" sz="4600" dirty="0" err="1" smtClean="0">
                <a:solidFill>
                  <a:schemeClr val="tx1"/>
                </a:solidFill>
                <a:latin typeface="Adobe Garamond Pro" pitchFamily="18" charset="0"/>
              </a:rPr>
              <a:t>i</a:t>
            </a:r>
            <a:r>
              <a:rPr lang="en-ZA" sz="4600" dirty="0" smtClean="0">
                <a:solidFill>
                  <a:schemeClr val="tx1"/>
                </a:solidFill>
                <a:latin typeface="Adobe Garamond Pro" pitchFamily="18" charset="0"/>
              </a:rPr>
              <a:t>) in a vacuum  </a:t>
            </a:r>
            <a:br>
              <a:rPr lang="en-ZA" sz="4600" dirty="0" smtClean="0">
                <a:solidFill>
                  <a:schemeClr val="tx1"/>
                </a:solidFill>
                <a:latin typeface="Adobe Garamond Pro" pitchFamily="18" charset="0"/>
              </a:rPr>
            </a:br>
            <a:r>
              <a:rPr lang="en-ZA" sz="4600" dirty="0" smtClean="0">
                <a:solidFill>
                  <a:schemeClr val="tx1"/>
                </a:solidFill>
                <a:latin typeface="Adobe Garamond Pro" pitchFamily="18" charset="0"/>
              </a:rPr>
              <a:t>(ii) through the air </a:t>
            </a:r>
            <a:br>
              <a:rPr lang="en-ZA" sz="4600" dirty="0" smtClean="0">
                <a:solidFill>
                  <a:schemeClr val="tx1"/>
                </a:solidFill>
                <a:latin typeface="Adobe Garamond Pro" pitchFamily="18" charset="0"/>
              </a:rPr>
            </a:br>
            <a:r>
              <a:rPr lang="en-ZA" sz="4600" dirty="0" smtClean="0">
                <a:solidFill>
                  <a:schemeClr val="tx1"/>
                </a:solidFill>
                <a:latin typeface="Adobe Garamond Pro" pitchFamily="18" charset="0"/>
              </a:rPr>
              <a:t>at the same place near the Earth’s surface.</a:t>
            </a:r>
            <a:endParaRPr lang="en-ZA" sz="4600" dirty="0">
              <a:solidFill>
                <a:schemeClr val="tx1"/>
              </a:solidFill>
              <a:latin typeface="Adobe Garamond Pro" pitchFamily="18" charset="0"/>
            </a:endParaRPr>
          </a:p>
        </p:txBody>
      </p:sp>
      <p:sp>
        <p:nvSpPr>
          <p:cNvPr id="3" name="Title 2"/>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4500" b="1" dirty="0" smtClean="0">
                <a:solidFill>
                  <a:schemeClr val="accent1">
                    <a:satMod val="150000"/>
                  </a:schemeClr>
                </a:solidFill>
                <a:latin typeface="Adobe Garamond Pro" pitchFamily="18" charset="0"/>
                <a:ea typeface="+mj-ea"/>
                <a:cs typeface="+mj-cs"/>
              </a:rPr>
              <a:t>Quick Class Exercise</a:t>
            </a:r>
            <a:endParaRPr lang="en-ZA" sz="4500" b="1" dirty="0">
              <a:solidFill>
                <a:schemeClr val="accent1">
                  <a:satMod val="150000"/>
                </a:schemeClr>
              </a:solidFill>
              <a:latin typeface="Adobe Garamond Pro" pitchFamily="18" charset="0"/>
              <a:ea typeface="+mj-ea"/>
              <a:cs typeface="+mj-cs"/>
            </a:endParaRPr>
          </a:p>
        </p:txBody>
      </p:sp>
    </p:spTree>
    <p:extLst>
      <p:ext uri="{BB962C8B-B14F-4D97-AF65-F5344CB8AC3E}">
        <p14:creationId xmlns:p14="http://schemas.microsoft.com/office/powerpoint/2010/main" val="4215303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4500" b="1" dirty="0" smtClean="0">
                <a:solidFill>
                  <a:schemeClr val="accent1">
                    <a:satMod val="150000"/>
                  </a:schemeClr>
                </a:solidFill>
                <a:latin typeface="Adobe Garamond Pro" pitchFamily="18" charset="0"/>
                <a:ea typeface="+mj-ea"/>
                <a:cs typeface="+mj-cs"/>
              </a:rPr>
              <a:t>Result of Quick Class Exercise</a:t>
            </a:r>
            <a:endParaRPr lang="en-ZA" sz="4500" b="1" dirty="0">
              <a:solidFill>
                <a:schemeClr val="accent1">
                  <a:satMod val="150000"/>
                </a:schemeClr>
              </a:solidFill>
              <a:latin typeface="Adobe Garamond Pro" pitchFamily="18" charset="0"/>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251520" y="1628800"/>
            <a:ext cx="3333750" cy="18669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5580112" y="3933056"/>
            <a:ext cx="142875" cy="209550"/>
          </a:xfrm>
          <a:prstGeom prst="rect">
            <a:avLst/>
          </a:prstGeom>
          <a:noFill/>
          <a:ln w="9525">
            <a:noFill/>
            <a:miter lim="800000"/>
            <a:headEnd/>
            <a:tailEnd/>
          </a:ln>
        </p:spPr>
      </p:pic>
      <p:pic>
        <p:nvPicPr>
          <p:cNvPr id="11" name="Picture 5"/>
          <p:cNvPicPr>
            <a:picLocks noChangeAspect="1" noChangeArrowheads="1"/>
          </p:cNvPicPr>
          <p:nvPr/>
        </p:nvPicPr>
        <p:blipFill>
          <a:blip r:embed="rId4" cstate="print"/>
          <a:srcRect/>
          <a:stretch>
            <a:fillRect/>
          </a:stretch>
        </p:blipFill>
        <p:spPr bwMode="auto">
          <a:xfrm>
            <a:off x="540693" y="3861048"/>
            <a:ext cx="142875" cy="209550"/>
          </a:xfrm>
          <a:prstGeom prst="rect">
            <a:avLst/>
          </a:prstGeom>
          <a:noFill/>
          <a:ln w="9525">
            <a:noFill/>
            <a:miter lim="800000"/>
            <a:headEnd/>
            <a:tailEnd/>
          </a:ln>
        </p:spPr>
      </p:pic>
      <p:sp>
        <p:nvSpPr>
          <p:cNvPr id="12" name="Content Placeholder 2"/>
          <p:cNvSpPr>
            <a:spLocks noGrp="1"/>
          </p:cNvSpPr>
          <p:nvPr>
            <p:ph idx="1"/>
          </p:nvPr>
        </p:nvSpPr>
        <p:spPr>
          <a:xfrm>
            <a:off x="611560" y="6209928"/>
            <a:ext cx="3024336" cy="648072"/>
          </a:xfrm>
        </p:spPr>
        <p:txBody>
          <a:bodyPr>
            <a:normAutofit/>
          </a:bodyPr>
          <a:lstStyle/>
          <a:p>
            <a:pPr>
              <a:buNone/>
            </a:pPr>
            <a:r>
              <a:rPr lang="en-ZA" dirty="0" smtClean="0"/>
              <a:t>In a vacuum </a:t>
            </a:r>
            <a:endParaRPr lang="en-ZA" dirty="0"/>
          </a:p>
        </p:txBody>
      </p:sp>
      <p:sp>
        <p:nvSpPr>
          <p:cNvPr id="13" name="Content Placeholder 2"/>
          <p:cNvSpPr txBox="1">
            <a:spLocks/>
          </p:cNvSpPr>
          <p:nvPr/>
        </p:nvSpPr>
        <p:spPr>
          <a:xfrm>
            <a:off x="5148064" y="6209928"/>
            <a:ext cx="3754760" cy="648072"/>
          </a:xfrm>
          <a:prstGeom prst="rect">
            <a:avLst/>
          </a:prstGeom>
        </p:spPr>
        <p:txBody>
          <a:bodyPr vert="horz" lIns="54864" tIns="91440" rtlCol="0">
            <a:normAutofit/>
          </a:bodyPr>
          <a:lstStyle/>
          <a:p>
            <a:pPr marL="438912" lvl="0" indent="-320040">
              <a:buClr>
                <a:schemeClr val="accent1"/>
              </a:buClr>
              <a:buSzPct val="80000"/>
            </a:pPr>
            <a:r>
              <a:rPr lang="en-ZA" sz="3200" dirty="0" smtClean="0"/>
              <a:t>	Through the air</a:t>
            </a:r>
            <a:endParaRPr lang="en-ZA" sz="3200" dirty="0"/>
          </a:p>
        </p:txBody>
      </p:sp>
      <p:pic>
        <p:nvPicPr>
          <p:cNvPr id="1033" name="Picture 9"/>
          <p:cNvPicPr>
            <a:picLocks noChangeAspect="1" noChangeArrowheads="1"/>
          </p:cNvPicPr>
          <p:nvPr/>
        </p:nvPicPr>
        <p:blipFill>
          <a:blip r:embed="rId5" cstate="print"/>
          <a:srcRect/>
          <a:stretch>
            <a:fillRect/>
          </a:stretch>
        </p:blipFill>
        <p:spPr bwMode="auto">
          <a:xfrm>
            <a:off x="663724" y="3645024"/>
            <a:ext cx="2324100" cy="2371725"/>
          </a:xfrm>
          <a:prstGeom prst="rect">
            <a:avLst/>
          </a:prstGeom>
          <a:noFill/>
          <a:ln w="9525">
            <a:noFill/>
            <a:miter lim="800000"/>
            <a:headEnd/>
            <a:tailEnd/>
          </a:ln>
        </p:spPr>
      </p:pic>
      <p:pic>
        <p:nvPicPr>
          <p:cNvPr id="1035" name="Picture 11"/>
          <p:cNvPicPr>
            <a:picLocks noChangeAspect="1" noChangeArrowheads="1"/>
          </p:cNvPicPr>
          <p:nvPr/>
        </p:nvPicPr>
        <p:blipFill>
          <a:blip r:embed="rId6" cstate="print"/>
          <a:srcRect/>
          <a:stretch>
            <a:fillRect/>
          </a:stretch>
        </p:blipFill>
        <p:spPr bwMode="auto">
          <a:xfrm>
            <a:off x="2483768" y="5779506"/>
            <a:ext cx="238125" cy="209550"/>
          </a:xfrm>
          <a:prstGeom prst="rect">
            <a:avLst/>
          </a:prstGeom>
          <a:noFill/>
          <a:ln w="9525">
            <a:noFill/>
            <a:miter lim="800000"/>
            <a:headEnd/>
            <a:tailEnd/>
          </a:ln>
        </p:spPr>
      </p:pic>
      <p:pic>
        <p:nvPicPr>
          <p:cNvPr id="1036" name="Picture 12"/>
          <p:cNvPicPr>
            <a:picLocks noChangeAspect="1" noChangeArrowheads="1"/>
          </p:cNvPicPr>
          <p:nvPr/>
        </p:nvPicPr>
        <p:blipFill>
          <a:blip r:embed="rId7" cstate="print"/>
          <a:srcRect/>
          <a:stretch>
            <a:fillRect/>
          </a:stretch>
        </p:blipFill>
        <p:spPr bwMode="auto">
          <a:xfrm>
            <a:off x="5707638" y="3789040"/>
            <a:ext cx="2333625" cy="2343150"/>
          </a:xfrm>
          <a:prstGeom prst="rect">
            <a:avLst/>
          </a:prstGeom>
          <a:noFill/>
          <a:ln w="9525">
            <a:noFill/>
            <a:miter lim="800000"/>
            <a:headEnd/>
            <a:tailEnd/>
          </a:ln>
        </p:spPr>
      </p:pic>
      <p:pic>
        <p:nvPicPr>
          <p:cNvPr id="20" name="Picture 11"/>
          <p:cNvPicPr>
            <a:picLocks noChangeAspect="1" noChangeArrowheads="1"/>
          </p:cNvPicPr>
          <p:nvPr/>
        </p:nvPicPr>
        <p:blipFill>
          <a:blip r:embed="rId6" cstate="print"/>
          <a:srcRect/>
          <a:stretch>
            <a:fillRect/>
          </a:stretch>
        </p:blipFill>
        <p:spPr bwMode="auto">
          <a:xfrm>
            <a:off x="7502227" y="5906148"/>
            <a:ext cx="238125" cy="209550"/>
          </a:xfrm>
          <a:prstGeom prst="rect">
            <a:avLst/>
          </a:prstGeom>
          <a:noFill/>
          <a:ln w="9525">
            <a:noFill/>
            <a:miter lim="800000"/>
            <a:headEnd/>
            <a:tailEnd/>
          </a:ln>
        </p:spPr>
      </p:pic>
      <p:grpSp>
        <p:nvGrpSpPr>
          <p:cNvPr id="4" name="Group 3"/>
          <p:cNvGrpSpPr/>
          <p:nvPr/>
        </p:nvGrpSpPr>
        <p:grpSpPr>
          <a:xfrm>
            <a:off x="5508104" y="1628800"/>
            <a:ext cx="3257550" cy="1933575"/>
            <a:chOff x="5508104" y="1628800"/>
            <a:chExt cx="3257550" cy="1933575"/>
          </a:xfrm>
        </p:grpSpPr>
        <p:pic>
          <p:nvPicPr>
            <p:cNvPr id="2" name="Picture 2"/>
            <p:cNvPicPr>
              <a:picLocks noChangeAspect="1" noChangeArrowheads="1"/>
            </p:cNvPicPr>
            <p:nvPr/>
          </p:nvPicPr>
          <p:blipFill>
            <a:blip r:embed="rId8" cstate="print"/>
            <a:srcRect/>
            <a:stretch>
              <a:fillRect/>
            </a:stretch>
          </p:blipFill>
          <p:spPr bwMode="auto">
            <a:xfrm>
              <a:off x="5508104" y="1628800"/>
              <a:ext cx="3257550" cy="1933575"/>
            </a:xfrm>
            <a:prstGeom prst="rect">
              <a:avLst/>
            </a:prstGeom>
            <a:noFill/>
            <a:ln w="9525">
              <a:noFill/>
              <a:miter lim="800000"/>
              <a:headEnd/>
              <a:tailEnd/>
            </a:ln>
          </p:spPr>
        </p:pic>
        <p:sp>
          <p:nvSpPr>
            <p:cNvPr id="22" name="Freeform 21"/>
            <p:cNvSpPr/>
            <p:nvPr/>
          </p:nvSpPr>
          <p:spPr>
            <a:xfrm>
              <a:off x="6516216" y="2416830"/>
              <a:ext cx="2122867" cy="442261"/>
            </a:xfrm>
            <a:custGeom>
              <a:avLst/>
              <a:gdLst>
                <a:gd name="connsiteX0" fmla="*/ 0 w 2122867"/>
                <a:gd name="connsiteY0" fmla="*/ 437882 h 437882"/>
                <a:gd name="connsiteX1" fmla="*/ 940157 w 2122867"/>
                <a:gd name="connsiteY1" fmla="*/ 77274 h 437882"/>
                <a:gd name="connsiteX2" fmla="*/ 1944709 w 2122867"/>
                <a:gd name="connsiteY2" fmla="*/ 12879 h 437882"/>
                <a:gd name="connsiteX3" fmla="*/ 2009104 w 2122867"/>
                <a:gd name="connsiteY3" fmla="*/ 12879 h 437882"/>
                <a:gd name="connsiteX4" fmla="*/ 1983346 w 2122867"/>
                <a:gd name="connsiteY4" fmla="*/ 0 h 43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867" h="437882">
                  <a:moveTo>
                    <a:pt x="0" y="437882"/>
                  </a:moveTo>
                  <a:cubicBezTo>
                    <a:pt x="308019" y="292995"/>
                    <a:pt x="616039" y="148108"/>
                    <a:pt x="940157" y="77274"/>
                  </a:cubicBezTo>
                  <a:cubicBezTo>
                    <a:pt x="1264275" y="6440"/>
                    <a:pt x="1766551" y="23611"/>
                    <a:pt x="1944709" y="12879"/>
                  </a:cubicBezTo>
                  <a:cubicBezTo>
                    <a:pt x="2122867" y="2147"/>
                    <a:pt x="2002665" y="15025"/>
                    <a:pt x="2009104" y="12879"/>
                  </a:cubicBezTo>
                  <a:cubicBezTo>
                    <a:pt x="2015543" y="10733"/>
                    <a:pt x="1999444" y="5366"/>
                    <a:pt x="1983346" y="0"/>
                  </a:cubicBezTo>
                </a:path>
              </a:pathLst>
            </a:custGeom>
            <a:ln w="19304">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grpSp>
      <p:cxnSp>
        <p:nvCxnSpPr>
          <p:cNvPr id="26" name="Straight Connector 25"/>
          <p:cNvCxnSpPr/>
          <p:nvPr/>
        </p:nvCxnSpPr>
        <p:spPr>
          <a:xfrm>
            <a:off x="5940152" y="4208209"/>
            <a:ext cx="1872208" cy="0"/>
          </a:xfrm>
          <a:prstGeom prst="line">
            <a:avLst/>
          </a:prstGeom>
          <a:ln w="19304">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95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5336" y="44624"/>
            <a:ext cx="8697144" cy="1252728"/>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GB" dirty="0" smtClean="0">
                <a:latin typeface="Adobe Garamond Pro" pitchFamily="18" charset="0"/>
              </a:rPr>
              <a:t>Solid </a:t>
            </a:r>
            <a:r>
              <a:rPr lang="en-GB" dirty="0">
                <a:latin typeface="Adobe Garamond Pro" pitchFamily="18" charset="0"/>
              </a:rPr>
              <a:t>body falling through a viscous fluid </a:t>
            </a:r>
            <a:r>
              <a:rPr lang="en-GB" dirty="0" smtClean="0">
                <a:latin typeface="Adobe Garamond Pro" pitchFamily="18" charset="0"/>
              </a:rPr>
              <a:t>and terminal velocity</a:t>
            </a:r>
            <a:endParaRPr lang="en-ZA" dirty="0">
              <a:latin typeface="Adobe Garamond Pro" pitchFamily="18" charset="0"/>
            </a:endParaRPr>
          </a:p>
        </p:txBody>
      </p:sp>
      <p:sp>
        <p:nvSpPr>
          <p:cNvPr id="4" name="Rectangle 3"/>
          <p:cNvSpPr/>
          <p:nvPr/>
        </p:nvSpPr>
        <p:spPr>
          <a:xfrm>
            <a:off x="195336" y="1556792"/>
            <a:ext cx="7905056" cy="1477328"/>
          </a:xfrm>
          <a:prstGeom prst="rect">
            <a:avLst/>
          </a:prstGeom>
        </p:spPr>
        <p:txBody>
          <a:bodyPr wrap="square">
            <a:spAutoFit/>
          </a:bodyPr>
          <a:lstStyle/>
          <a:p>
            <a:pPr fontAlgn="auto">
              <a:spcBef>
                <a:spcPts val="0"/>
              </a:spcBef>
              <a:spcAft>
                <a:spcPts val="1800"/>
              </a:spcAft>
              <a:defRPr/>
            </a:pPr>
            <a:r>
              <a:rPr lang="en-GB" sz="3000" dirty="0" smtClean="0"/>
              <a:t>An object of mass m falling through a fluid will experience force of gravity </a:t>
            </a:r>
            <a:r>
              <a:rPr lang="en-GB" sz="3000" b="1" dirty="0" err="1" smtClean="0"/>
              <a:t>F</a:t>
            </a:r>
            <a:r>
              <a:rPr lang="en-GB" sz="3000" b="1" baseline="-25000" dirty="0" err="1" smtClean="0"/>
              <a:t>g</a:t>
            </a:r>
            <a:r>
              <a:rPr lang="en-GB" sz="3000" dirty="0" smtClean="0"/>
              <a:t>, negligible buoyant force </a:t>
            </a:r>
            <a:r>
              <a:rPr lang="en-GB" sz="3000" b="1" dirty="0" smtClean="0"/>
              <a:t>F</a:t>
            </a:r>
            <a:r>
              <a:rPr lang="en-GB" sz="3000" b="1" baseline="-25000" dirty="0" smtClean="0"/>
              <a:t>B</a:t>
            </a:r>
            <a:r>
              <a:rPr lang="en-GB" sz="3000" dirty="0" smtClean="0"/>
              <a:t> and the drag force </a:t>
            </a:r>
            <a:r>
              <a:rPr lang="en-GB" sz="3000" b="1" dirty="0" smtClean="0"/>
              <a:t>F</a:t>
            </a:r>
            <a:r>
              <a:rPr lang="en-GB" sz="3000" b="1" baseline="-25000" dirty="0" smtClean="0"/>
              <a:t>D</a:t>
            </a:r>
            <a:r>
              <a:rPr lang="en-GB" sz="3000" dirty="0" smtClean="0"/>
              <a:t>. </a:t>
            </a:r>
            <a:endParaRPr lang="en-GB" sz="30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864" y="1628800"/>
            <a:ext cx="12573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9512" y="3068960"/>
            <a:ext cx="9036496" cy="3554819"/>
          </a:xfrm>
          <a:prstGeom prst="rect">
            <a:avLst/>
          </a:prstGeom>
        </p:spPr>
        <p:txBody>
          <a:bodyPr wrap="square">
            <a:spAutoFit/>
          </a:bodyPr>
          <a:lstStyle/>
          <a:p>
            <a:pPr fontAlgn="auto">
              <a:spcBef>
                <a:spcPts val="0"/>
              </a:spcBef>
              <a:spcAft>
                <a:spcPts val="1800"/>
              </a:spcAft>
              <a:defRPr/>
            </a:pPr>
            <a:r>
              <a:rPr lang="en-GB" sz="3000" dirty="0"/>
              <a:t>By Newton’s second law, the net force is given by </a:t>
            </a:r>
            <a:r>
              <a:rPr lang="en-GB" sz="3000" dirty="0" smtClean="0"/>
              <a:t>           </a:t>
            </a:r>
            <a:r>
              <a:rPr lang="en-GB" sz="3000" b="1" dirty="0" err="1" smtClean="0"/>
              <a:t>F</a:t>
            </a:r>
            <a:r>
              <a:rPr lang="en-GB" sz="3000" b="1" baseline="-25000" dirty="0" err="1" smtClean="0"/>
              <a:t>g</a:t>
            </a:r>
            <a:r>
              <a:rPr lang="en-GB" sz="3000" b="1" dirty="0" smtClean="0"/>
              <a:t> </a:t>
            </a:r>
            <a:r>
              <a:rPr lang="en-GB" sz="3000" b="1" dirty="0"/>
              <a:t>– (F</a:t>
            </a:r>
            <a:r>
              <a:rPr lang="en-GB" sz="3000" b="1" baseline="-25000" dirty="0"/>
              <a:t>B</a:t>
            </a:r>
            <a:r>
              <a:rPr lang="en-GB" sz="3000" b="1" dirty="0"/>
              <a:t> + F</a:t>
            </a:r>
            <a:r>
              <a:rPr lang="en-GB" sz="3000" b="1" baseline="-25000" dirty="0"/>
              <a:t>D</a:t>
            </a:r>
            <a:r>
              <a:rPr lang="en-GB" sz="3000" b="1" dirty="0"/>
              <a:t>) = </a:t>
            </a:r>
            <a:r>
              <a:rPr lang="en-GB" sz="3000" b="1" dirty="0" smtClean="0"/>
              <a:t>ma</a:t>
            </a:r>
          </a:p>
          <a:p>
            <a:pPr fontAlgn="auto">
              <a:spcBef>
                <a:spcPts val="0"/>
              </a:spcBef>
              <a:spcAft>
                <a:spcPts val="1800"/>
              </a:spcAft>
              <a:defRPr/>
            </a:pPr>
            <a:r>
              <a:rPr lang="en-GB" sz="3000" dirty="0" smtClean="0"/>
              <a:t>or </a:t>
            </a:r>
            <a:r>
              <a:rPr lang="en-GB" sz="3000" b="1" dirty="0" err="1"/>
              <a:t>F</a:t>
            </a:r>
            <a:r>
              <a:rPr lang="en-GB" sz="3000" b="1" baseline="-25000" dirty="0" err="1"/>
              <a:t>g</a:t>
            </a:r>
            <a:r>
              <a:rPr lang="en-GB" sz="3000" b="1" dirty="0"/>
              <a:t> – F</a:t>
            </a:r>
            <a:r>
              <a:rPr lang="en-GB" sz="3000" b="1" baseline="-25000" dirty="0"/>
              <a:t>D</a:t>
            </a:r>
            <a:r>
              <a:rPr lang="en-GB" sz="3000" b="1" dirty="0"/>
              <a:t> = ma</a:t>
            </a:r>
            <a:r>
              <a:rPr lang="en-GB" sz="3000" dirty="0"/>
              <a:t> since the buoyant force </a:t>
            </a:r>
            <a:r>
              <a:rPr lang="en-GB" sz="3000" dirty="0" smtClean="0"/>
              <a:t>F</a:t>
            </a:r>
            <a:r>
              <a:rPr lang="en-GB" sz="3000" baseline="-25000" dirty="0" smtClean="0"/>
              <a:t>B</a:t>
            </a:r>
            <a:r>
              <a:rPr lang="en-GB" sz="3000" dirty="0" smtClean="0"/>
              <a:t> is </a:t>
            </a:r>
            <a:r>
              <a:rPr lang="en-GB" sz="3000" dirty="0"/>
              <a:t>negligible.</a:t>
            </a:r>
          </a:p>
          <a:p>
            <a:pPr fontAlgn="auto">
              <a:spcBef>
                <a:spcPts val="0"/>
              </a:spcBef>
              <a:spcAft>
                <a:spcPts val="1800"/>
              </a:spcAft>
              <a:defRPr/>
            </a:pPr>
            <a:r>
              <a:rPr lang="en-GB" sz="3000" dirty="0"/>
              <a:t>The size of this viscous (drag) force F</a:t>
            </a:r>
            <a:r>
              <a:rPr lang="en-GB" sz="3000" baseline="-25000" dirty="0"/>
              <a:t>D</a:t>
            </a:r>
            <a:r>
              <a:rPr lang="en-GB" sz="3000" dirty="0"/>
              <a:t> is directly proportional to the speed v of the object. So </a:t>
            </a:r>
            <a:r>
              <a:rPr lang="en-GB" sz="3000" b="1" dirty="0"/>
              <a:t>F</a:t>
            </a:r>
            <a:r>
              <a:rPr lang="en-GB" sz="3000" b="1" baseline="-25000" dirty="0"/>
              <a:t>D</a:t>
            </a:r>
            <a:r>
              <a:rPr lang="en-GB" sz="3000" b="1" dirty="0"/>
              <a:t> = </a:t>
            </a:r>
            <a:r>
              <a:rPr lang="en-GB" sz="3000" b="1" dirty="0" err="1"/>
              <a:t>kv</a:t>
            </a:r>
            <a:endParaRPr lang="en-GB" sz="3000" b="1" dirty="0"/>
          </a:p>
          <a:p>
            <a:pPr fontAlgn="auto">
              <a:spcBef>
                <a:spcPts val="0"/>
              </a:spcBef>
              <a:spcAft>
                <a:spcPts val="1800"/>
              </a:spcAft>
              <a:defRPr/>
            </a:pPr>
            <a:r>
              <a:rPr lang="en-GB" sz="3000" dirty="0"/>
              <a:t>Therefore the equation </a:t>
            </a:r>
            <a:r>
              <a:rPr lang="en-GB" sz="3000" dirty="0" smtClean="0"/>
              <a:t>could be written as </a:t>
            </a:r>
            <a:r>
              <a:rPr lang="en-GB" sz="3000" b="1" dirty="0" err="1" smtClean="0"/>
              <a:t>F</a:t>
            </a:r>
            <a:r>
              <a:rPr lang="en-GB" sz="3000" b="1" baseline="-25000" dirty="0" err="1" smtClean="0"/>
              <a:t>g</a:t>
            </a:r>
            <a:r>
              <a:rPr lang="en-GB" sz="3000" b="1" dirty="0" smtClean="0"/>
              <a:t> </a:t>
            </a:r>
            <a:r>
              <a:rPr lang="en-GB" sz="3000" b="1" dirty="0"/>
              <a:t>– </a:t>
            </a:r>
            <a:r>
              <a:rPr lang="en-GB" sz="3000" b="1" dirty="0" err="1"/>
              <a:t>kv</a:t>
            </a:r>
            <a:r>
              <a:rPr lang="en-GB" sz="3000" b="1" dirty="0"/>
              <a:t> = </a:t>
            </a:r>
            <a:r>
              <a:rPr lang="en-GB" sz="3000" b="1" dirty="0" smtClean="0"/>
              <a:t>ma</a:t>
            </a:r>
            <a:endParaRPr lang="en-GB" sz="3000" b="1" dirty="0"/>
          </a:p>
        </p:txBody>
      </p:sp>
    </p:spTree>
    <p:extLst>
      <p:ext uri="{BB962C8B-B14F-4D97-AF65-F5344CB8AC3E}">
        <p14:creationId xmlns:p14="http://schemas.microsoft.com/office/powerpoint/2010/main" val="2615915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5336" y="44624"/>
            <a:ext cx="8697144" cy="1252728"/>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GB" dirty="0" smtClean="0">
                <a:latin typeface="Adobe Garamond Pro" pitchFamily="18" charset="0"/>
              </a:rPr>
              <a:t>Solid </a:t>
            </a:r>
            <a:r>
              <a:rPr lang="en-GB" dirty="0">
                <a:latin typeface="Adobe Garamond Pro" pitchFamily="18" charset="0"/>
              </a:rPr>
              <a:t>body falling through a viscous fluid </a:t>
            </a:r>
            <a:r>
              <a:rPr lang="en-GB" dirty="0" smtClean="0">
                <a:latin typeface="Adobe Garamond Pro" pitchFamily="18" charset="0"/>
              </a:rPr>
              <a:t>and terminal velocity</a:t>
            </a:r>
            <a:endParaRPr lang="en-ZA" dirty="0">
              <a:latin typeface="Adobe Garamond Pro"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1484784"/>
            <a:ext cx="12573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9512" y="3140968"/>
            <a:ext cx="8280920" cy="1041311"/>
          </a:xfrm>
          <a:prstGeom prst="rect">
            <a:avLst/>
          </a:prstGeom>
        </p:spPr>
        <p:txBody>
          <a:bodyPr wrap="square">
            <a:spAutoFit/>
          </a:bodyPr>
          <a:lstStyle/>
          <a:p>
            <a:pPr fontAlgn="auto">
              <a:spcBef>
                <a:spcPts val="0"/>
              </a:spcBef>
              <a:spcAft>
                <a:spcPts val="1800"/>
              </a:spcAft>
              <a:defRPr/>
            </a:pPr>
            <a:endParaRPr lang="en-GB" sz="2800" b="1" baseline="-25000" dirty="0">
              <a:effectLst>
                <a:outerShdw blurRad="38100" dist="38100" dir="2700000" algn="tl">
                  <a:srgbClr val="000000">
                    <a:alpha val="43137"/>
                  </a:srgbClr>
                </a:outerShdw>
              </a:effectLst>
            </a:endParaRPr>
          </a:p>
          <a:p>
            <a:pPr fontAlgn="auto">
              <a:spcBef>
                <a:spcPts val="0"/>
              </a:spcBef>
              <a:spcAft>
                <a:spcPts val="1800"/>
              </a:spcAft>
              <a:defRPr/>
            </a:pPr>
            <a:endParaRPr lang="en-GB" sz="2800" b="1" dirty="0">
              <a:solidFill>
                <a:srgbClr val="FFC000"/>
              </a:solidFill>
              <a:effectLst>
                <a:outerShdw blurRad="38100" dist="38100" dir="2700000" algn="tl">
                  <a:srgbClr val="000000">
                    <a:alpha val="43137"/>
                  </a:srgbClr>
                </a:outerShdw>
              </a:effectLst>
            </a:endParaRPr>
          </a:p>
        </p:txBody>
      </p:sp>
      <p:sp>
        <p:nvSpPr>
          <p:cNvPr id="8" name="Rectangle 7"/>
          <p:cNvSpPr/>
          <p:nvPr/>
        </p:nvSpPr>
        <p:spPr>
          <a:xfrm>
            <a:off x="35496" y="1486133"/>
            <a:ext cx="8280920" cy="1477328"/>
          </a:xfrm>
          <a:prstGeom prst="rect">
            <a:avLst/>
          </a:prstGeom>
        </p:spPr>
        <p:txBody>
          <a:bodyPr wrap="square">
            <a:spAutoFit/>
          </a:bodyPr>
          <a:lstStyle/>
          <a:p>
            <a:pPr>
              <a:spcAft>
                <a:spcPts val="1800"/>
              </a:spcAft>
              <a:defRPr/>
            </a:pPr>
            <a:r>
              <a:rPr lang="en-GB" sz="3000" dirty="0" smtClean="0"/>
              <a:t>Initially </a:t>
            </a:r>
            <a:r>
              <a:rPr lang="en-GB" sz="3000" dirty="0"/>
              <a:t>the object will be accelerated by gravity since there is initially no drag </a:t>
            </a:r>
            <a:r>
              <a:rPr lang="en-GB" sz="3000" dirty="0" smtClean="0"/>
              <a:t>when </a:t>
            </a:r>
            <a:r>
              <a:rPr lang="en-GB" sz="3000" dirty="0"/>
              <a:t>the initial velocity </a:t>
            </a:r>
            <a:r>
              <a:rPr lang="en-GB" sz="3000" dirty="0" smtClean="0"/>
              <a:t>v is </a:t>
            </a:r>
            <a:r>
              <a:rPr lang="en-GB" sz="3000" dirty="0"/>
              <a:t>zero</a:t>
            </a:r>
            <a:r>
              <a:rPr lang="en-GB" sz="3000" dirty="0" smtClean="0"/>
              <a:t>. (Then </a:t>
            </a:r>
            <a:r>
              <a:rPr lang="en-GB" sz="3000" b="1" dirty="0" err="1" smtClean="0"/>
              <a:t>F</a:t>
            </a:r>
            <a:r>
              <a:rPr lang="en-GB" sz="3000" b="1" baseline="-25000" dirty="0" err="1" smtClean="0"/>
              <a:t>g</a:t>
            </a:r>
            <a:r>
              <a:rPr lang="en-GB" sz="3000" b="1" dirty="0" smtClean="0"/>
              <a:t> </a:t>
            </a:r>
            <a:r>
              <a:rPr lang="en-GB" sz="3000" b="1" dirty="0" smtClean="0">
                <a:latin typeface="Times New Roman"/>
                <a:cs typeface="Times New Roman"/>
              </a:rPr>
              <a:t>≈ </a:t>
            </a:r>
            <a:r>
              <a:rPr lang="en-GB" sz="3000" b="1" dirty="0" smtClean="0"/>
              <a:t>ma</a:t>
            </a:r>
            <a:r>
              <a:rPr lang="en-GB" sz="3000" dirty="0" smtClean="0"/>
              <a:t>, from </a:t>
            </a:r>
            <a:r>
              <a:rPr lang="en-GB" sz="3000" b="1" dirty="0" err="1" smtClean="0"/>
              <a:t>F</a:t>
            </a:r>
            <a:r>
              <a:rPr lang="en-GB" sz="3000" b="1" baseline="-25000" dirty="0" err="1" smtClean="0"/>
              <a:t>g</a:t>
            </a:r>
            <a:r>
              <a:rPr lang="en-GB" sz="3000" b="1" dirty="0" smtClean="0"/>
              <a:t> </a:t>
            </a:r>
            <a:r>
              <a:rPr lang="en-GB" sz="3000" b="1" dirty="0"/>
              <a:t>– </a:t>
            </a:r>
            <a:r>
              <a:rPr lang="en-GB" sz="3000" b="1" dirty="0" err="1"/>
              <a:t>kv</a:t>
            </a:r>
            <a:r>
              <a:rPr lang="en-GB" sz="3000" b="1" dirty="0"/>
              <a:t> = </a:t>
            </a:r>
            <a:r>
              <a:rPr lang="en-GB" sz="3000" b="1" dirty="0" smtClean="0"/>
              <a:t>ma</a:t>
            </a:r>
            <a:r>
              <a:rPr lang="en-GB" sz="3000" dirty="0" smtClean="0"/>
              <a:t>)</a:t>
            </a:r>
            <a:endParaRPr lang="en-GB" sz="3000" dirty="0">
              <a:solidFill>
                <a:srgbClr val="FFC000"/>
              </a:solidFill>
            </a:endParaRPr>
          </a:p>
        </p:txBody>
      </p:sp>
      <p:sp>
        <p:nvSpPr>
          <p:cNvPr id="9" name="Rectangle 8"/>
          <p:cNvSpPr/>
          <p:nvPr/>
        </p:nvSpPr>
        <p:spPr>
          <a:xfrm>
            <a:off x="35496" y="2924944"/>
            <a:ext cx="9273208" cy="4016484"/>
          </a:xfrm>
          <a:prstGeom prst="rect">
            <a:avLst/>
          </a:prstGeom>
        </p:spPr>
        <p:txBody>
          <a:bodyPr wrap="square">
            <a:spAutoFit/>
          </a:bodyPr>
          <a:lstStyle/>
          <a:p>
            <a:pPr>
              <a:spcAft>
                <a:spcPts val="1800"/>
              </a:spcAft>
              <a:defRPr/>
            </a:pPr>
            <a:r>
              <a:rPr lang="en-GB" sz="3000" dirty="0" smtClean="0"/>
              <a:t>But as the object falls, the </a:t>
            </a:r>
            <a:r>
              <a:rPr lang="en-GB" sz="3000" dirty="0"/>
              <a:t>vertical downwards velocity </a:t>
            </a:r>
            <a:r>
              <a:rPr lang="en-GB" sz="3000" dirty="0" smtClean="0"/>
              <a:t>v increases, the </a:t>
            </a:r>
            <a:r>
              <a:rPr lang="en-GB" sz="3000" dirty="0"/>
              <a:t>drag force </a:t>
            </a:r>
            <a:r>
              <a:rPr lang="en-GB" sz="3000" b="1" dirty="0" err="1" smtClean="0"/>
              <a:t>kv</a:t>
            </a:r>
            <a:r>
              <a:rPr lang="en-GB" sz="3000" dirty="0" smtClean="0"/>
              <a:t> also increases </a:t>
            </a:r>
            <a:r>
              <a:rPr lang="en-GB" sz="3000" dirty="0"/>
              <a:t>until eventually the </a:t>
            </a:r>
            <a:r>
              <a:rPr lang="en-GB" sz="3000" dirty="0" smtClean="0"/>
              <a:t>magnitude (size) </a:t>
            </a:r>
            <a:r>
              <a:rPr lang="en-GB" sz="3000" dirty="0"/>
              <a:t>of the drag </a:t>
            </a:r>
            <a:r>
              <a:rPr lang="en-GB" sz="3000" dirty="0" smtClean="0"/>
              <a:t>force equals </a:t>
            </a:r>
            <a:r>
              <a:rPr lang="en-GB" sz="3000" dirty="0"/>
              <a:t>the size of the force </a:t>
            </a:r>
            <a:r>
              <a:rPr lang="en-GB" sz="3000" dirty="0" smtClean="0"/>
              <a:t>of gravity, then the forces </a:t>
            </a:r>
            <a:r>
              <a:rPr lang="en-GB" sz="3000" dirty="0"/>
              <a:t>are </a:t>
            </a:r>
            <a:r>
              <a:rPr lang="en-GB" sz="3000" dirty="0" smtClean="0"/>
              <a:t>balanced and the </a:t>
            </a:r>
            <a:r>
              <a:rPr lang="en-GB" sz="3000" dirty="0"/>
              <a:t>object will no longer accelerate, a constant velocity will have been reached</a:t>
            </a:r>
            <a:r>
              <a:rPr lang="en-GB" sz="3000" dirty="0" smtClean="0"/>
              <a:t>. </a:t>
            </a:r>
            <a:r>
              <a:rPr lang="en-GB" sz="3000" b="1" dirty="0">
                <a:solidFill>
                  <a:srgbClr val="FFC000"/>
                </a:solidFill>
              </a:rPr>
              <a:t>We call this the “terminal velocity”</a:t>
            </a:r>
          </a:p>
          <a:p>
            <a:pPr>
              <a:spcAft>
                <a:spcPts val="1800"/>
              </a:spcAft>
              <a:defRPr/>
            </a:pPr>
            <a:r>
              <a:rPr lang="en-GB" sz="3000" dirty="0" smtClean="0"/>
              <a:t>That is when (</a:t>
            </a:r>
            <a:r>
              <a:rPr lang="en-GB" sz="3000" b="1" dirty="0" err="1" smtClean="0"/>
              <a:t>F</a:t>
            </a:r>
            <a:r>
              <a:rPr lang="en-GB" sz="3000" b="1" baseline="-25000" dirty="0" err="1" smtClean="0"/>
              <a:t>g</a:t>
            </a:r>
            <a:r>
              <a:rPr lang="en-GB" sz="3000" b="1" dirty="0" smtClean="0"/>
              <a:t> = </a:t>
            </a:r>
            <a:r>
              <a:rPr lang="en-GB" sz="3000" b="1" dirty="0" err="1" smtClean="0"/>
              <a:t>kv</a:t>
            </a:r>
            <a:r>
              <a:rPr lang="en-GB" sz="3000" dirty="0" smtClean="0"/>
              <a:t>), then </a:t>
            </a:r>
            <a:r>
              <a:rPr lang="en-GB" sz="3000" b="1" dirty="0" err="1" smtClean="0"/>
              <a:t>F</a:t>
            </a:r>
            <a:r>
              <a:rPr lang="en-GB" sz="3000" b="1" baseline="-25000" dirty="0" err="1" smtClean="0"/>
              <a:t>g</a:t>
            </a:r>
            <a:r>
              <a:rPr lang="en-GB" sz="3000" b="1" dirty="0" smtClean="0"/>
              <a:t> </a:t>
            </a:r>
            <a:r>
              <a:rPr lang="en-GB" sz="3000" b="1" dirty="0"/>
              <a:t>– </a:t>
            </a:r>
            <a:r>
              <a:rPr lang="en-GB" sz="3000" b="1" dirty="0" err="1"/>
              <a:t>kv</a:t>
            </a:r>
            <a:r>
              <a:rPr lang="en-GB" sz="3000" b="1" dirty="0"/>
              <a:t> = </a:t>
            </a:r>
            <a:r>
              <a:rPr lang="en-GB" sz="3000" b="1" dirty="0" smtClean="0"/>
              <a:t>0</a:t>
            </a:r>
            <a:r>
              <a:rPr lang="en-GB" sz="3000" dirty="0" smtClean="0"/>
              <a:t>, so </a:t>
            </a:r>
            <a:r>
              <a:rPr lang="en-GB" sz="3000" b="1" dirty="0" smtClean="0"/>
              <a:t>ma = 0</a:t>
            </a:r>
            <a:r>
              <a:rPr lang="en-GB" sz="3000" dirty="0" smtClean="0"/>
              <a:t>,   implying </a:t>
            </a:r>
            <a:r>
              <a:rPr lang="en-GB" sz="3000" b="1" dirty="0" smtClean="0"/>
              <a:t>a = 0</a:t>
            </a:r>
            <a:r>
              <a:rPr lang="en-GB" sz="3000" dirty="0" smtClean="0"/>
              <a:t>, and </a:t>
            </a:r>
            <a:r>
              <a:rPr lang="en-GB" sz="3000" u="sng" dirty="0" err="1" smtClean="0"/>
              <a:t>vel</a:t>
            </a:r>
            <a:r>
              <a:rPr lang="en-GB" sz="3000" u="sng" dirty="0" smtClean="0"/>
              <a:t> v = constant</a:t>
            </a:r>
            <a:r>
              <a:rPr lang="en-GB" sz="3000" dirty="0" smtClean="0"/>
              <a:t>. </a:t>
            </a:r>
            <a:endParaRPr lang="en-GB" sz="3000" dirty="0">
              <a:solidFill>
                <a:srgbClr val="FFC000"/>
              </a:solidFill>
            </a:endParaRPr>
          </a:p>
        </p:txBody>
      </p:sp>
    </p:spTree>
    <p:extLst>
      <p:ext uri="{BB962C8B-B14F-4D97-AF65-F5344CB8AC3E}">
        <p14:creationId xmlns:p14="http://schemas.microsoft.com/office/powerpoint/2010/main" val="4186316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5336" y="44624"/>
            <a:ext cx="8697144" cy="1252728"/>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GB" dirty="0" smtClean="0">
                <a:latin typeface="Adobe Garamond Pro" pitchFamily="18" charset="0"/>
              </a:rPr>
              <a:t>Solid </a:t>
            </a:r>
            <a:r>
              <a:rPr lang="en-GB" dirty="0">
                <a:latin typeface="Adobe Garamond Pro" pitchFamily="18" charset="0"/>
              </a:rPr>
              <a:t>body falling through a viscous fluid </a:t>
            </a:r>
            <a:r>
              <a:rPr lang="en-GB" dirty="0" smtClean="0">
                <a:latin typeface="Adobe Garamond Pro" pitchFamily="18" charset="0"/>
              </a:rPr>
              <a:t>and terminal velocity</a:t>
            </a:r>
            <a:endParaRPr lang="en-ZA" dirty="0">
              <a:latin typeface="Adobe Garamond Pro" pitchFamily="18" charset="0"/>
            </a:endParaRPr>
          </a:p>
        </p:txBody>
      </p:sp>
      <p:sp>
        <p:nvSpPr>
          <p:cNvPr id="4" name="Rectangle 3"/>
          <p:cNvSpPr/>
          <p:nvPr/>
        </p:nvSpPr>
        <p:spPr>
          <a:xfrm>
            <a:off x="107504" y="1556792"/>
            <a:ext cx="7905056" cy="2169825"/>
          </a:xfrm>
          <a:prstGeom prst="rect">
            <a:avLst/>
          </a:prstGeom>
        </p:spPr>
        <p:txBody>
          <a:bodyPr wrap="square">
            <a:spAutoFit/>
          </a:bodyPr>
          <a:lstStyle/>
          <a:p>
            <a:pPr fontAlgn="auto">
              <a:spcBef>
                <a:spcPts val="0"/>
              </a:spcBef>
              <a:spcAft>
                <a:spcPts val="1800"/>
              </a:spcAft>
              <a:defRPr/>
            </a:pPr>
            <a:r>
              <a:rPr lang="en-GB" sz="3000" dirty="0" smtClean="0"/>
              <a:t>At this point, the </a:t>
            </a:r>
            <a:r>
              <a:rPr lang="en-GB" sz="3000" u="sng" dirty="0" smtClean="0"/>
              <a:t>acceleration is zero</a:t>
            </a:r>
            <a:r>
              <a:rPr lang="en-GB" sz="3000" dirty="0" smtClean="0"/>
              <a:t> and </a:t>
            </a:r>
            <a:r>
              <a:rPr lang="en-GB" sz="3000" u="sng" dirty="0" smtClean="0"/>
              <a:t>the speed increases no further</a:t>
            </a:r>
            <a:r>
              <a:rPr lang="en-GB" sz="3000" dirty="0" smtClean="0"/>
              <a:t>. </a:t>
            </a:r>
          </a:p>
          <a:p>
            <a:pPr fontAlgn="auto">
              <a:spcBef>
                <a:spcPts val="0"/>
              </a:spcBef>
              <a:spcAft>
                <a:spcPts val="1800"/>
              </a:spcAft>
              <a:defRPr/>
            </a:pPr>
            <a:r>
              <a:rPr lang="en-GB" sz="3000" dirty="0" smtClean="0"/>
              <a:t>This </a:t>
            </a:r>
            <a:r>
              <a:rPr lang="en-GB" sz="3000" u="sng" dirty="0" smtClean="0"/>
              <a:t>maximum speed V</a:t>
            </a:r>
            <a:r>
              <a:rPr lang="en-GB" sz="3000" u="sng" baseline="-25000" dirty="0" smtClean="0"/>
              <a:t>T</a:t>
            </a:r>
            <a:r>
              <a:rPr lang="en-GB" sz="3000" baseline="-25000" dirty="0" smtClean="0"/>
              <a:t> </a:t>
            </a:r>
            <a:r>
              <a:rPr lang="en-GB" sz="3000" dirty="0"/>
              <a:t>attained </a:t>
            </a:r>
            <a:r>
              <a:rPr lang="en-GB" sz="3000" dirty="0" smtClean="0"/>
              <a:t>is called the </a:t>
            </a:r>
            <a:r>
              <a:rPr lang="en-GB" sz="3000" u="sng" dirty="0" smtClean="0"/>
              <a:t>terminal velocity</a:t>
            </a:r>
            <a:r>
              <a:rPr lang="en-GB" sz="3000" dirty="0" smtClean="0"/>
              <a:t>.</a:t>
            </a:r>
            <a:endParaRPr lang="en-GB" sz="3000" baseline="-250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204" y="1628800"/>
            <a:ext cx="12573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21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Learning objectives</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pPr>
              <a:buNone/>
            </a:pPr>
            <a:r>
              <a:rPr lang="en-ZA" dirty="0" smtClean="0"/>
              <a:t>At the end of the lesson you should be able to:</a:t>
            </a:r>
          </a:p>
          <a:p>
            <a:pPr>
              <a:buNone/>
            </a:pPr>
            <a:endParaRPr lang="en-ZA" dirty="0" smtClean="0"/>
          </a:p>
          <a:p>
            <a:r>
              <a:rPr lang="en-ZA" dirty="0" smtClean="0"/>
              <a:t>Define viscosity </a:t>
            </a:r>
          </a:p>
          <a:p>
            <a:r>
              <a:rPr lang="en-ZA" dirty="0" smtClean="0"/>
              <a:t>Describe experiment to determine terminal velocity</a:t>
            </a:r>
          </a:p>
          <a:p>
            <a:r>
              <a:rPr lang="en-ZA" dirty="0" smtClean="0"/>
              <a:t>Compare viscosities of various liquids</a:t>
            </a:r>
          </a:p>
          <a:p>
            <a:r>
              <a:rPr lang="en-ZA" dirty="0" smtClean="0"/>
              <a:t>List applications of viscosity</a:t>
            </a:r>
          </a:p>
          <a:p>
            <a:r>
              <a:rPr lang="en-ZA" dirty="0" smtClean="0"/>
              <a:t>Explain effect of temperature &amp; pressure on lubrication</a:t>
            </a: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8520" y="44624"/>
            <a:ext cx="9505056" cy="1252728"/>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GB" sz="3200" dirty="0" smtClean="0">
                <a:latin typeface="Adobe Garamond Pro" pitchFamily="18" charset="0"/>
              </a:rPr>
              <a:t>Acceleration-time, velocity-time &amp; displacement-time graphs for a body </a:t>
            </a:r>
            <a:r>
              <a:rPr lang="en-GB" sz="3200" dirty="0">
                <a:latin typeface="Adobe Garamond Pro" pitchFamily="18" charset="0"/>
              </a:rPr>
              <a:t>falling through a viscous </a:t>
            </a:r>
            <a:r>
              <a:rPr lang="en-GB" sz="3200" dirty="0" smtClean="0">
                <a:latin typeface="Adobe Garamond Pro" pitchFamily="18" charset="0"/>
              </a:rPr>
              <a:t>fluid</a:t>
            </a:r>
            <a:endParaRPr lang="en-ZA" sz="3200" dirty="0">
              <a:latin typeface="Adobe Garamond Pro"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0848"/>
            <a:ext cx="8144828" cy="438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932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60848"/>
            <a:ext cx="8229600" cy="4248472"/>
          </a:xfrm>
        </p:spPr>
        <p:txBody>
          <a:bodyPr>
            <a:normAutofit fontScale="90000"/>
          </a:bodyPr>
          <a:lstStyle/>
          <a:p>
            <a:r>
              <a:rPr lang="en-ZA" dirty="0" smtClean="0">
                <a:solidFill>
                  <a:schemeClr val="tx1"/>
                </a:solidFill>
                <a:latin typeface="Adobe Garamond Pro" pitchFamily="18" charset="0"/>
              </a:rPr>
              <a:t>What is responsible for the resistance experienced by solid body moving through viscous fluid?</a:t>
            </a:r>
            <a:br>
              <a:rPr lang="en-ZA" dirty="0" smtClean="0">
                <a:solidFill>
                  <a:schemeClr val="tx1"/>
                </a:solidFill>
                <a:latin typeface="Adobe Garamond Pro" pitchFamily="18" charset="0"/>
              </a:rPr>
            </a:br>
            <a:r>
              <a:rPr lang="en-ZA" dirty="0">
                <a:solidFill>
                  <a:schemeClr val="tx1"/>
                </a:solidFill>
                <a:latin typeface="Adobe Garamond Pro" pitchFamily="18" charset="0"/>
              </a:rPr>
              <a:t/>
            </a:r>
            <a:br>
              <a:rPr lang="en-ZA" dirty="0">
                <a:solidFill>
                  <a:schemeClr val="tx1"/>
                </a:solidFill>
                <a:latin typeface="Adobe Garamond Pro" pitchFamily="18" charset="0"/>
              </a:rPr>
            </a:br>
            <a:r>
              <a:rPr lang="en-ZA" dirty="0" smtClean="0">
                <a:solidFill>
                  <a:schemeClr val="tx1"/>
                </a:solidFill>
                <a:latin typeface="Adobe Garamond Pro" pitchFamily="18" charset="0"/>
              </a:rPr>
              <a:t>Relate this to the experience of wading through water.</a:t>
            </a:r>
            <a:endParaRPr lang="en-ZA" sz="4600" dirty="0">
              <a:solidFill>
                <a:schemeClr val="tx1"/>
              </a:solidFill>
              <a:latin typeface="Adobe Garamond Pro" pitchFamily="18" charset="0"/>
            </a:endParaRPr>
          </a:p>
        </p:txBody>
      </p:sp>
      <p:sp>
        <p:nvSpPr>
          <p:cNvPr id="3" name="Title 2"/>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4500" b="1" dirty="0" smtClean="0">
                <a:solidFill>
                  <a:schemeClr val="accent1">
                    <a:satMod val="150000"/>
                  </a:schemeClr>
                </a:solidFill>
                <a:latin typeface="Adobe Garamond Pro" pitchFamily="18" charset="0"/>
                <a:ea typeface="+mj-ea"/>
                <a:cs typeface="+mj-cs"/>
              </a:rPr>
              <a:t>Quick Concept Question</a:t>
            </a:r>
            <a:endParaRPr lang="en-ZA" sz="4500" b="1" dirty="0">
              <a:solidFill>
                <a:schemeClr val="accent1">
                  <a:satMod val="150000"/>
                </a:schemeClr>
              </a:solidFill>
              <a:latin typeface="Adobe Garamond Pro" pitchFamily="18" charset="0"/>
              <a:ea typeface="+mj-ea"/>
              <a:cs typeface="+mj-cs"/>
            </a:endParaRPr>
          </a:p>
        </p:txBody>
      </p:sp>
    </p:spTree>
    <p:extLst>
      <p:ext uri="{BB962C8B-B14F-4D97-AF65-F5344CB8AC3E}">
        <p14:creationId xmlns:p14="http://schemas.microsoft.com/office/powerpoint/2010/main" val="511948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696208"/>
            <a:ext cx="8229600" cy="5045160"/>
          </a:xfrm>
        </p:spPr>
        <p:txBody>
          <a:bodyPr>
            <a:noAutofit/>
          </a:bodyPr>
          <a:lstStyle/>
          <a:p>
            <a:pPr>
              <a:spcBef>
                <a:spcPts val="0"/>
              </a:spcBef>
              <a:defRPr/>
            </a:pPr>
            <a:r>
              <a:rPr lang="en-ZA" sz="3200" b="0" dirty="0">
                <a:solidFill>
                  <a:schemeClr val="tx1"/>
                </a:solidFill>
              </a:rPr>
              <a:t>The resistance experienced by a solid moving through a fluid is due essentially to the </a:t>
            </a:r>
            <a:r>
              <a:rPr lang="en-ZA" sz="3200" b="0" dirty="0" smtClean="0">
                <a:solidFill>
                  <a:schemeClr val="tx1"/>
                </a:solidFill>
              </a:rPr>
              <a:t>fact that </a:t>
            </a:r>
            <a:r>
              <a:rPr lang="en-ZA" sz="3200" b="0" u="sng" dirty="0" smtClean="0">
                <a:solidFill>
                  <a:schemeClr val="tx1"/>
                </a:solidFill>
              </a:rPr>
              <a:t>some </a:t>
            </a:r>
            <a:r>
              <a:rPr lang="en-ZA" sz="3200" b="0" u="sng" dirty="0">
                <a:solidFill>
                  <a:schemeClr val="tx1"/>
                </a:solidFill>
              </a:rPr>
              <a:t>of the momentum of the solid has been given up to setting the fluid in motion</a:t>
            </a:r>
            <a:r>
              <a:rPr lang="en-ZA" sz="3200" b="0" dirty="0">
                <a:solidFill>
                  <a:schemeClr val="tx1"/>
                </a:solidFill>
              </a:rPr>
              <a:t>. </a:t>
            </a:r>
            <a:r>
              <a:rPr lang="en-ZA" sz="3200" b="0" dirty="0" smtClean="0">
                <a:solidFill>
                  <a:schemeClr val="tx1"/>
                </a:solidFill>
              </a:rPr>
              <a:t/>
            </a:r>
            <a:br>
              <a:rPr lang="en-ZA" sz="3200" b="0" dirty="0" smtClean="0">
                <a:solidFill>
                  <a:schemeClr val="tx1"/>
                </a:solidFill>
              </a:rPr>
            </a:br>
            <a:r>
              <a:rPr lang="en-ZA" sz="3200" b="0" dirty="0">
                <a:solidFill>
                  <a:schemeClr val="tx1"/>
                </a:solidFill>
              </a:rPr>
              <a:t/>
            </a:r>
            <a:br>
              <a:rPr lang="en-ZA" sz="3200" b="0" dirty="0">
                <a:solidFill>
                  <a:schemeClr val="tx1"/>
                </a:solidFill>
              </a:rPr>
            </a:br>
            <a:r>
              <a:rPr lang="en-ZA" sz="3200" b="0" dirty="0" smtClean="0">
                <a:solidFill>
                  <a:schemeClr val="tx1"/>
                </a:solidFill>
              </a:rPr>
              <a:t>An </a:t>
            </a:r>
            <a:r>
              <a:rPr lang="en-ZA" sz="3200" b="0" dirty="0">
                <a:solidFill>
                  <a:schemeClr val="tx1"/>
                </a:solidFill>
              </a:rPr>
              <a:t>additional cause of the resistance experienced by objects moving through fluids is </a:t>
            </a:r>
            <a:r>
              <a:rPr lang="en-ZA" sz="3200" b="0" u="sng" dirty="0">
                <a:solidFill>
                  <a:schemeClr val="tx1"/>
                </a:solidFill>
              </a:rPr>
              <a:t>the turbulence set up in the </a:t>
            </a:r>
            <a:r>
              <a:rPr lang="en-ZA" sz="3200" b="0" u="sng" dirty="0" smtClean="0">
                <a:solidFill>
                  <a:schemeClr val="tx1"/>
                </a:solidFill>
              </a:rPr>
              <a:t>fluid behind the object </a:t>
            </a:r>
            <a:r>
              <a:rPr lang="en-GB" sz="3200" b="0" u="sng" dirty="0">
                <a:solidFill>
                  <a:schemeClr val="tx1"/>
                </a:solidFill>
              </a:rPr>
              <a:t>at high speeds.</a:t>
            </a:r>
            <a:br>
              <a:rPr lang="en-GB" sz="3200" b="0" u="sng" dirty="0">
                <a:solidFill>
                  <a:schemeClr val="tx1"/>
                </a:solidFill>
              </a:rPr>
            </a:br>
            <a:r>
              <a:rPr lang="en-ZA" sz="3200" u="sng" dirty="0"/>
              <a:t/>
            </a:r>
            <a:br>
              <a:rPr lang="en-ZA" sz="3200" u="sng" dirty="0"/>
            </a:br>
            <a:endParaRPr lang="en-ZA" sz="3200" u="sng" dirty="0"/>
          </a:p>
        </p:txBody>
      </p:sp>
      <p:sp>
        <p:nvSpPr>
          <p:cNvPr id="3" name="Title 2"/>
          <p:cNvSpPr txBox="1">
            <a:spLocks/>
          </p:cNvSpPr>
          <p:nvPr/>
        </p:nvSpPr>
        <p:spPr>
          <a:xfrm>
            <a:off x="457200" y="155448"/>
            <a:ext cx="8229600" cy="1252728"/>
          </a:xfrm>
          <a:prstGeom prst="rect">
            <a:avLst/>
          </a:prstGeom>
        </p:spPr>
        <p:txBody>
          <a:bodyPr vert="horz" lIns="91440" rIns="45720" rtlCol="0" anchor="ctr">
            <a:normAutofit fontScale="925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4500" b="1" dirty="0" smtClean="0">
                <a:solidFill>
                  <a:schemeClr val="accent1">
                    <a:satMod val="150000"/>
                  </a:schemeClr>
                </a:solidFill>
                <a:latin typeface="Adobe Garamond Pro" pitchFamily="18" charset="0"/>
                <a:ea typeface="+mj-ea"/>
                <a:cs typeface="+mj-cs"/>
              </a:rPr>
              <a:t>Answer to Quick Concept Question</a:t>
            </a:r>
            <a:endParaRPr lang="en-ZA" sz="4500" b="1" dirty="0">
              <a:solidFill>
                <a:schemeClr val="accent1">
                  <a:satMod val="150000"/>
                </a:schemeClr>
              </a:solidFill>
              <a:latin typeface="Adobe Garamond Pro" pitchFamily="18" charset="0"/>
              <a:ea typeface="+mj-ea"/>
              <a:cs typeface="+mj-cs"/>
            </a:endParaRPr>
          </a:p>
        </p:txBody>
      </p:sp>
    </p:spTree>
    <p:extLst>
      <p:ext uri="{BB962C8B-B14F-4D97-AF65-F5344CB8AC3E}">
        <p14:creationId xmlns:p14="http://schemas.microsoft.com/office/powerpoint/2010/main" val="2270913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Class Activity 2</a:t>
            </a:r>
            <a:endParaRPr lang="en-ZA" dirty="0">
              <a:latin typeface="Adobe Garamond Pro" pitchFamily="18" charset="0"/>
            </a:endParaRPr>
          </a:p>
        </p:txBody>
      </p:sp>
      <p:sp>
        <p:nvSpPr>
          <p:cNvPr id="3" name="Content Placeholder 2"/>
          <p:cNvSpPr>
            <a:spLocks noGrp="1"/>
          </p:cNvSpPr>
          <p:nvPr>
            <p:ph idx="1"/>
          </p:nvPr>
        </p:nvSpPr>
        <p:spPr>
          <a:xfrm>
            <a:off x="457200" y="1775191"/>
            <a:ext cx="8363272" cy="4625609"/>
          </a:xfrm>
        </p:spPr>
        <p:txBody>
          <a:bodyPr/>
          <a:lstStyle/>
          <a:p>
            <a:pPr>
              <a:buNone/>
            </a:pPr>
            <a:r>
              <a:rPr lang="en-ZA" dirty="0" smtClean="0"/>
              <a:t>Comparison of viscosities of glycerine (glycerol)</a:t>
            </a:r>
          </a:p>
          <a:p>
            <a:pPr>
              <a:buNone/>
            </a:pPr>
            <a:r>
              <a:rPr lang="en-ZA" dirty="0" smtClean="0"/>
              <a:t>and water by allowing a small steel ball to fall</a:t>
            </a:r>
          </a:p>
          <a:p>
            <a:pPr>
              <a:buNone/>
            </a:pPr>
            <a:r>
              <a:rPr lang="en-ZA" dirty="0" smtClean="0"/>
              <a:t>vertically down the centre of 1m length tube</a:t>
            </a:r>
          </a:p>
          <a:p>
            <a:pPr>
              <a:buNone/>
            </a:pPr>
            <a:r>
              <a:rPr lang="en-ZA" dirty="0" smtClean="0"/>
              <a:t>containing the liquids and then measuring the</a:t>
            </a:r>
          </a:p>
          <a:p>
            <a:pPr>
              <a:buNone/>
            </a:pPr>
            <a:r>
              <a:rPr lang="en-ZA" dirty="0" smtClean="0"/>
              <a:t>time taken from which the average velocities</a:t>
            </a:r>
          </a:p>
          <a:p>
            <a:pPr>
              <a:buNone/>
            </a:pPr>
            <a:r>
              <a:rPr lang="en-ZA" dirty="0" smtClean="0"/>
              <a:t>are determined.</a:t>
            </a:r>
          </a:p>
          <a:p>
            <a:pPr>
              <a:buNone/>
            </a:pPr>
            <a:endParaRPr lang="en-ZA" dirty="0"/>
          </a:p>
          <a:p>
            <a:pPr>
              <a:buNone/>
            </a:pPr>
            <a:r>
              <a:rPr lang="en-ZA" dirty="0"/>
              <a:t>Note: Honey could be used in place of glycerine. </a:t>
            </a:r>
          </a:p>
          <a:p>
            <a:pPr>
              <a:buNone/>
            </a:pP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Effects of viscosity</a:t>
            </a:r>
            <a:endParaRPr lang="en-ZA" dirty="0">
              <a:latin typeface="Adobe Garamond Pro" pitchFamily="18" charset="0"/>
            </a:endParaRPr>
          </a:p>
        </p:txBody>
      </p:sp>
      <p:sp>
        <p:nvSpPr>
          <p:cNvPr id="5" name="Content Placeholder 2"/>
          <p:cNvSpPr>
            <a:spLocks noGrp="1"/>
          </p:cNvSpPr>
          <p:nvPr>
            <p:ph idx="1"/>
          </p:nvPr>
        </p:nvSpPr>
        <p:spPr>
          <a:xfrm>
            <a:off x="457200" y="1775191"/>
            <a:ext cx="8229600" cy="4439891"/>
          </a:xfrm>
        </p:spPr>
        <p:txBody>
          <a:bodyPr>
            <a:normAutofit/>
          </a:bodyPr>
          <a:lstStyle/>
          <a:p>
            <a:r>
              <a:rPr lang="en-ZA" dirty="0" smtClean="0"/>
              <a:t>Viscosity is what is responsible for the different rates of flow of fluids.</a:t>
            </a:r>
          </a:p>
          <a:p>
            <a:endParaRPr lang="en-ZA" dirty="0" smtClean="0"/>
          </a:p>
          <a:p>
            <a:r>
              <a:rPr lang="en-ZA" dirty="0" smtClean="0"/>
              <a:t>Viscosity affects motion of bodies in fluids. (</a:t>
            </a:r>
            <a:r>
              <a:rPr lang="en-ZA" dirty="0"/>
              <a:t>e.g. ships and </a:t>
            </a:r>
            <a:r>
              <a:rPr lang="en-ZA" dirty="0" smtClean="0"/>
              <a:t>aircrafts) </a:t>
            </a:r>
          </a:p>
          <a:p>
            <a:pPr>
              <a:buNone/>
            </a:pPr>
            <a:endParaRPr lang="en-ZA"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Applications of viscosity</a:t>
            </a:r>
            <a:endParaRPr lang="en-ZA" dirty="0">
              <a:latin typeface="Adobe Garamond Pro" pitchFamily="18" charset="0"/>
            </a:endParaRPr>
          </a:p>
        </p:txBody>
      </p:sp>
      <p:sp>
        <p:nvSpPr>
          <p:cNvPr id="5" name="Content Placeholder 2"/>
          <p:cNvSpPr>
            <a:spLocks noGrp="1"/>
          </p:cNvSpPr>
          <p:nvPr>
            <p:ph idx="1"/>
          </p:nvPr>
        </p:nvSpPr>
        <p:spPr>
          <a:xfrm>
            <a:off x="457200" y="1775191"/>
            <a:ext cx="8363272" cy="4966177"/>
          </a:xfrm>
        </p:spPr>
        <p:txBody>
          <a:bodyPr>
            <a:normAutofit fontScale="92500" lnSpcReduction="20000"/>
          </a:bodyPr>
          <a:lstStyle/>
          <a:p>
            <a:r>
              <a:rPr lang="en-ZA" dirty="0" smtClean="0"/>
              <a:t>The knowledge of viscous drag is applied in the design of ships and aircrafts.</a:t>
            </a:r>
          </a:p>
          <a:p>
            <a:pPr>
              <a:buNone/>
            </a:pPr>
            <a:r>
              <a:rPr lang="en-ZA" dirty="0" smtClean="0"/>
              <a:t>	(Man’s attempt at imitating special adaptation of fish and birds respectively)</a:t>
            </a:r>
          </a:p>
          <a:p>
            <a:pPr>
              <a:buNone/>
            </a:pPr>
            <a:endParaRPr lang="en-ZA" dirty="0" smtClean="0"/>
          </a:p>
          <a:p>
            <a:r>
              <a:rPr lang="en-ZA" dirty="0" smtClean="0"/>
              <a:t>Used in the design of parachute.</a:t>
            </a:r>
          </a:p>
          <a:p>
            <a:endParaRPr lang="en-ZA" dirty="0" smtClean="0"/>
          </a:p>
          <a:p>
            <a:r>
              <a:rPr lang="en-ZA" dirty="0" smtClean="0"/>
              <a:t>Viscous liquids are used as lubricants.</a:t>
            </a:r>
          </a:p>
          <a:p>
            <a:pPr>
              <a:buNone/>
            </a:pPr>
            <a:endParaRPr lang="en-ZA" b="1" u="sng" dirty="0" smtClean="0"/>
          </a:p>
          <a:p>
            <a:pPr>
              <a:buNone/>
            </a:pPr>
            <a:r>
              <a:rPr lang="en-ZA" b="1" u="sng" dirty="0" smtClean="0"/>
              <a:t>Note</a:t>
            </a:r>
            <a:r>
              <a:rPr lang="en-ZA" dirty="0" smtClean="0"/>
              <a:t>: </a:t>
            </a:r>
            <a:r>
              <a:rPr lang="en-ZA" u="sng" dirty="0" smtClean="0"/>
              <a:t>Synovial fluid</a:t>
            </a:r>
            <a:r>
              <a:rPr lang="en-ZA" dirty="0" smtClean="0"/>
              <a:t> serves as a lubricant during</a:t>
            </a:r>
          </a:p>
          <a:p>
            <a:pPr>
              <a:buNone/>
            </a:pPr>
            <a:r>
              <a:rPr lang="en-ZA" dirty="0" smtClean="0"/>
              <a:t>movement, it allows free movement of the</a:t>
            </a:r>
          </a:p>
          <a:p>
            <a:pPr>
              <a:buNone/>
            </a:pPr>
            <a:r>
              <a:rPr lang="en-ZA" dirty="0" smtClean="0"/>
              <a:t>bones meeting at the joint in human body.</a:t>
            </a:r>
          </a:p>
          <a:p>
            <a:pPr>
              <a:buNone/>
            </a:pPr>
            <a:endParaRPr lang="en-Z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latin typeface="Adobe Garamond Pro" pitchFamily="18" charset="0"/>
              </a:rPr>
              <a:t>  Factors affecting terminal velocity</a:t>
            </a:r>
            <a:endParaRPr lang="en-ZA" dirty="0">
              <a:latin typeface="Adobe Garamond Pro" pitchFamily="18" charset="0"/>
            </a:endParaRPr>
          </a:p>
        </p:txBody>
      </p:sp>
      <p:sp>
        <p:nvSpPr>
          <p:cNvPr id="5" name="Content Placeholder 2"/>
          <p:cNvSpPr>
            <a:spLocks noGrp="1"/>
          </p:cNvSpPr>
          <p:nvPr>
            <p:ph idx="1"/>
          </p:nvPr>
        </p:nvSpPr>
        <p:spPr>
          <a:xfrm>
            <a:off x="457200" y="1775191"/>
            <a:ext cx="8229600" cy="4439891"/>
          </a:xfrm>
        </p:spPr>
        <p:txBody>
          <a:bodyPr>
            <a:normAutofit fontScale="85000" lnSpcReduction="20000"/>
          </a:bodyPr>
          <a:lstStyle/>
          <a:p>
            <a:pPr>
              <a:spcAft>
                <a:spcPts val="1800"/>
              </a:spcAft>
              <a:defRPr/>
            </a:pPr>
            <a:r>
              <a:rPr lang="en-GB" sz="3600" b="1" dirty="0" smtClean="0">
                <a:solidFill>
                  <a:srgbClr val="0070C0"/>
                </a:solidFill>
                <a:effectLst>
                  <a:outerShdw blurRad="38100" dist="38100" dir="2700000" algn="tl">
                    <a:srgbClr val="000000">
                      <a:alpha val="43137"/>
                    </a:srgbClr>
                  </a:outerShdw>
                </a:effectLst>
              </a:rPr>
              <a:t>The </a:t>
            </a:r>
            <a:r>
              <a:rPr lang="en-GB" sz="3600" b="1" dirty="0">
                <a:solidFill>
                  <a:srgbClr val="0070C0"/>
                </a:solidFill>
                <a:effectLst>
                  <a:outerShdw blurRad="38100" dist="38100" dir="2700000" algn="tl">
                    <a:srgbClr val="000000">
                      <a:alpha val="43137"/>
                    </a:srgbClr>
                  </a:outerShdw>
                </a:effectLst>
              </a:rPr>
              <a:t>shape:</a:t>
            </a:r>
          </a:p>
          <a:p>
            <a:pPr lvl="1" fontAlgn="auto">
              <a:spcBef>
                <a:spcPts val="0"/>
              </a:spcBef>
              <a:spcAft>
                <a:spcPts val="1800"/>
              </a:spcAft>
              <a:defRPr/>
            </a:pPr>
            <a:r>
              <a:rPr lang="en-GB" sz="3500" dirty="0"/>
              <a:t>The more streamlined and the smaller the surface area of the body the higher the terminal velocity</a:t>
            </a:r>
          </a:p>
          <a:p>
            <a:pPr marL="457200" lvl="1" indent="0" fontAlgn="auto">
              <a:spcBef>
                <a:spcPts val="0"/>
              </a:spcBef>
              <a:spcAft>
                <a:spcPts val="1800"/>
              </a:spcAft>
              <a:buNone/>
              <a:defRPr/>
            </a:pPr>
            <a:endParaRPr lang="en-GB" sz="3600" b="1" dirty="0">
              <a:solidFill>
                <a:srgbClr val="0070C0"/>
              </a:solidFill>
              <a:effectLst>
                <a:outerShdw blurRad="38100" dist="38100" dir="2700000" algn="tl">
                  <a:srgbClr val="000000">
                    <a:alpha val="43137"/>
                  </a:srgbClr>
                </a:outerShdw>
              </a:effectLst>
            </a:endParaRPr>
          </a:p>
          <a:p>
            <a:pPr>
              <a:spcAft>
                <a:spcPts val="1800"/>
              </a:spcAft>
              <a:defRPr/>
            </a:pPr>
            <a:r>
              <a:rPr lang="en-GB" sz="3600" b="1" dirty="0">
                <a:solidFill>
                  <a:srgbClr val="0070C0"/>
                </a:solidFill>
                <a:effectLst>
                  <a:outerShdw blurRad="38100" dist="38100" dir="2700000" algn="tl">
                    <a:srgbClr val="000000">
                      <a:alpha val="43137"/>
                    </a:srgbClr>
                  </a:outerShdw>
                </a:effectLst>
              </a:rPr>
              <a:t>The Viscosity of the fluid: </a:t>
            </a:r>
          </a:p>
          <a:p>
            <a:pPr lvl="1">
              <a:spcBef>
                <a:spcPts val="0"/>
              </a:spcBef>
              <a:spcAft>
                <a:spcPts val="1800"/>
              </a:spcAft>
              <a:defRPr/>
            </a:pPr>
            <a:r>
              <a:rPr lang="en-GB" sz="3500" dirty="0"/>
              <a:t>The thicker, (more viscous) the fluid is the lower the terminal velocity</a:t>
            </a:r>
          </a:p>
          <a:p>
            <a:pPr lvl="1" fontAlgn="auto">
              <a:spcBef>
                <a:spcPts val="0"/>
              </a:spcBef>
              <a:spcAft>
                <a:spcPts val="1800"/>
              </a:spcAft>
              <a:defRPr/>
            </a:pPr>
            <a:endParaRPr lang="en-GB" sz="3600" b="1" dirty="0">
              <a:effectLst>
                <a:outerShdw blurRad="38100" dist="38100" dir="2700000" algn="tl">
                  <a:srgbClr val="000000">
                    <a:alpha val="43137"/>
                  </a:srgbClr>
                </a:outerShdw>
              </a:effectLst>
            </a:endParaRPr>
          </a:p>
          <a:p>
            <a:pPr marL="633222" indent="-514350">
              <a:buAutoNum type="arabicParenBoth"/>
            </a:pPr>
            <a:endParaRPr lang="en-Z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ZA" dirty="0">
                <a:latin typeface="Adobe Garamond Pro" pitchFamily="18" charset="0"/>
              </a:rPr>
              <a:t>P</a:t>
            </a:r>
            <a:r>
              <a:rPr lang="en-ZA" dirty="0" smtClean="0">
                <a:latin typeface="Adobe Garamond Pro" pitchFamily="18" charset="0"/>
              </a:rPr>
              <a:t>arachute</a:t>
            </a:r>
            <a:endParaRPr lang="en-ZA" dirty="0">
              <a:latin typeface="Adobe Garamond Pro" pitchFamily="18" charset="0"/>
            </a:endParaRPr>
          </a:p>
        </p:txBody>
      </p:sp>
      <p:pic>
        <p:nvPicPr>
          <p:cNvPr id="1028" name="Picture 4" descr="C:\Users\madeleye\Desktop\parachute.jpg"/>
          <p:cNvPicPr>
            <a:picLocks noChangeAspect="1" noChangeArrowheads="1"/>
          </p:cNvPicPr>
          <p:nvPr/>
        </p:nvPicPr>
        <p:blipFill>
          <a:blip r:embed="rId3" cstate="print"/>
          <a:srcRect/>
          <a:stretch>
            <a:fillRect/>
          </a:stretch>
        </p:blipFill>
        <p:spPr bwMode="auto">
          <a:xfrm>
            <a:off x="4038600" y="2938388"/>
            <a:ext cx="1066800" cy="1282700"/>
          </a:xfrm>
          <a:prstGeom prst="rect">
            <a:avLst/>
          </a:prstGeom>
          <a:noFill/>
        </p:spPr>
      </p:pic>
      <p:sp>
        <p:nvSpPr>
          <p:cNvPr id="4" name="Content Placeholder 2"/>
          <p:cNvSpPr>
            <a:spLocks noGrp="1"/>
          </p:cNvSpPr>
          <p:nvPr>
            <p:ph idx="1"/>
          </p:nvPr>
        </p:nvSpPr>
        <p:spPr>
          <a:xfrm>
            <a:off x="457200" y="4725144"/>
            <a:ext cx="8435280" cy="2016224"/>
          </a:xfrm>
        </p:spPr>
        <p:txBody>
          <a:bodyPr>
            <a:normAutofit/>
          </a:bodyPr>
          <a:lstStyle/>
          <a:p>
            <a:pPr>
              <a:buNone/>
            </a:pPr>
            <a:endParaRPr lang="en-ZA" b="1" u="sng" dirty="0" smtClean="0"/>
          </a:p>
          <a:p>
            <a:pPr>
              <a:buNone/>
            </a:pPr>
            <a:r>
              <a:rPr lang="en-GB" dirty="0" smtClean="0"/>
              <a:t>Terminal </a:t>
            </a:r>
            <a:r>
              <a:rPr lang="en-GB" dirty="0"/>
              <a:t>velocity problems are often applied </a:t>
            </a:r>
            <a:r>
              <a:rPr lang="en-GB" dirty="0" smtClean="0"/>
              <a:t>to</a:t>
            </a:r>
          </a:p>
          <a:p>
            <a:pPr>
              <a:buNone/>
            </a:pPr>
            <a:r>
              <a:rPr lang="en-GB" dirty="0" smtClean="0"/>
              <a:t>falling </a:t>
            </a:r>
            <a:r>
              <a:rPr lang="en-GB" dirty="0"/>
              <a:t>objects (Freefall Parachutists for </a:t>
            </a:r>
            <a:r>
              <a:rPr lang="en-GB" dirty="0" smtClean="0"/>
              <a:t>example)</a:t>
            </a:r>
            <a:endParaRPr lang="en-ZA"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24"/>
            <a:ext cx="8229600" cy="1368152"/>
          </a:xfrm>
        </p:spPr>
        <p:txBody>
          <a:bodyPr>
            <a:noAutofit/>
          </a:bodyPr>
          <a:lstStyle/>
          <a:p>
            <a:pPr algn="ctr"/>
            <a:r>
              <a:rPr lang="en-ZA" dirty="0">
                <a:latin typeface="Adobe Garamond Pro" pitchFamily="18" charset="0"/>
              </a:rPr>
              <a:t>Skydiving with parachute</a:t>
            </a:r>
            <a:br>
              <a:rPr lang="en-ZA" dirty="0">
                <a:latin typeface="Adobe Garamond Pro" pitchFamily="18" charset="0"/>
              </a:rPr>
            </a:br>
            <a:r>
              <a:rPr lang="en-ZA" dirty="0">
                <a:latin typeface="Adobe Garamond Pro" pitchFamily="18" charset="0"/>
              </a:rPr>
              <a:t>(Playing </a:t>
            </a:r>
            <a:r>
              <a:rPr lang="en-ZA" dirty="0" smtClean="0">
                <a:latin typeface="Adobe Garamond Pro" pitchFamily="18" charset="0"/>
              </a:rPr>
              <a:t>dangerously!)</a:t>
            </a:r>
            <a:endParaRPr lang="en-ZA" dirty="0">
              <a:latin typeface="Adobe Garamond Pro" pitchFamily="18" charset="0"/>
            </a:endParaRPr>
          </a:p>
        </p:txBody>
      </p:sp>
      <p:pic>
        <p:nvPicPr>
          <p:cNvPr id="1026" name="Picture 2" descr="C:\Users\madeleye\Desktop\Clips for Notes\Skydiving with parachute.jpg"/>
          <p:cNvPicPr>
            <a:picLocks noChangeAspect="1" noChangeArrowheads="1"/>
          </p:cNvPicPr>
          <p:nvPr/>
        </p:nvPicPr>
        <p:blipFill>
          <a:blip r:embed="rId3" cstate="print"/>
          <a:srcRect/>
          <a:stretch>
            <a:fillRect/>
          </a:stretch>
        </p:blipFill>
        <p:spPr bwMode="auto">
          <a:xfrm>
            <a:off x="127000" y="1568450"/>
            <a:ext cx="8890000" cy="3721100"/>
          </a:xfrm>
          <a:prstGeom prst="rect">
            <a:avLst/>
          </a:prstGeom>
          <a:noFill/>
        </p:spPr>
      </p:pic>
      <p:sp>
        <p:nvSpPr>
          <p:cNvPr id="4" name="Content Placeholder 2"/>
          <p:cNvSpPr>
            <a:spLocks noGrp="1"/>
          </p:cNvSpPr>
          <p:nvPr>
            <p:ph idx="1"/>
          </p:nvPr>
        </p:nvSpPr>
        <p:spPr>
          <a:xfrm>
            <a:off x="127000" y="5289550"/>
            <a:ext cx="8890000" cy="1568450"/>
          </a:xfrm>
        </p:spPr>
        <p:txBody>
          <a:bodyPr>
            <a:normAutofit fontScale="70000" lnSpcReduction="20000"/>
          </a:bodyPr>
          <a:lstStyle/>
          <a:p>
            <a:pPr marL="118872" indent="0">
              <a:buNone/>
            </a:pPr>
            <a:r>
              <a:rPr lang="en-ZA" dirty="0"/>
              <a:t>An Australian woman died in a base jumping accident in Malaysia, after </a:t>
            </a:r>
            <a:r>
              <a:rPr lang="en-ZA" u="sng" dirty="0">
                <a:solidFill>
                  <a:srgbClr val="FF0000"/>
                </a:solidFill>
              </a:rPr>
              <a:t>her parachute failed to </a:t>
            </a:r>
            <a:r>
              <a:rPr lang="en-ZA" u="sng" dirty="0" smtClean="0">
                <a:solidFill>
                  <a:srgbClr val="FF0000"/>
                </a:solidFill>
              </a:rPr>
              <a:t>open! </a:t>
            </a:r>
            <a:r>
              <a:rPr lang="en-ZA" dirty="0" smtClean="0"/>
              <a:t> </a:t>
            </a:r>
          </a:p>
          <a:p>
            <a:pPr marL="118872" indent="0">
              <a:buNone/>
            </a:pPr>
            <a:endParaRPr lang="en-ZA" dirty="0"/>
          </a:p>
          <a:p>
            <a:pPr marL="118872" indent="0">
              <a:buNone/>
            </a:pPr>
            <a:r>
              <a:rPr lang="en-ZA" dirty="0" err="1" smtClean="0"/>
              <a:t>Tantiky</a:t>
            </a:r>
            <a:r>
              <a:rPr lang="en-ZA" dirty="0" smtClean="0"/>
              <a:t> </a:t>
            </a:r>
            <a:r>
              <a:rPr lang="en-ZA" dirty="0"/>
              <a:t>Lie Marion, 42, was conducting a practise jump from a 165-metre tall communications tower in the Malaysian city of </a:t>
            </a:r>
            <a:r>
              <a:rPr lang="en-ZA" dirty="0" err="1"/>
              <a:t>Alor</a:t>
            </a:r>
            <a:r>
              <a:rPr lang="en-ZA" dirty="0"/>
              <a:t> </a:t>
            </a:r>
            <a:r>
              <a:rPr lang="en-ZA" dirty="0" err="1" smtClean="0"/>
              <a:t>Setar</a:t>
            </a:r>
            <a:r>
              <a:rPr lang="en-ZA" dirty="0" smtClean="0"/>
              <a:t> in 2011. </a:t>
            </a:r>
            <a:endParaRPr lang="en-ZA"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000" y="404664"/>
            <a:ext cx="10763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Advantages of viscosity </a:t>
            </a:r>
            <a:endParaRPr lang="en-ZA" dirty="0">
              <a:latin typeface="Adobe Garamond Pro" pitchFamily="18" charset="0"/>
            </a:endParaRPr>
          </a:p>
        </p:txBody>
      </p:sp>
      <p:sp>
        <p:nvSpPr>
          <p:cNvPr id="3" name="Content Placeholder 2"/>
          <p:cNvSpPr>
            <a:spLocks noGrp="1"/>
          </p:cNvSpPr>
          <p:nvPr>
            <p:ph idx="1"/>
          </p:nvPr>
        </p:nvSpPr>
        <p:spPr>
          <a:xfrm>
            <a:off x="457200" y="1775191"/>
            <a:ext cx="8229600" cy="4439891"/>
          </a:xfrm>
        </p:spPr>
        <p:txBody>
          <a:bodyPr>
            <a:normAutofit/>
          </a:bodyPr>
          <a:lstStyle/>
          <a:p>
            <a:r>
              <a:rPr lang="en-ZA" dirty="0" smtClean="0"/>
              <a:t>Viscosity (air drag) acts as life saver in parachute and skydiving.</a:t>
            </a:r>
          </a:p>
          <a:p>
            <a:endParaRPr lang="en-ZA" dirty="0" smtClean="0"/>
          </a:p>
          <a:p>
            <a:r>
              <a:rPr lang="en-ZA" dirty="0" smtClean="0"/>
              <a:t>Without air drag, raindrops and snowballs will not attain terminal velocity hence will hit us at a dangerously high speed and momentum.</a:t>
            </a:r>
          </a:p>
        </p:txBody>
      </p:sp>
    </p:spTree>
    <p:extLst>
      <p:ext uri="{BB962C8B-B14F-4D97-AF65-F5344CB8AC3E}">
        <p14:creationId xmlns:p14="http://schemas.microsoft.com/office/powerpoint/2010/main" val="1767970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Previous knowledge</a:t>
            </a:r>
            <a:endParaRPr lang="en-ZA" dirty="0">
              <a:latin typeface="Adobe Garamond Pro" pitchFamily="18" charset="0"/>
            </a:endParaRPr>
          </a:p>
        </p:txBody>
      </p:sp>
      <p:sp>
        <p:nvSpPr>
          <p:cNvPr id="3" name="Content Placeholder 2"/>
          <p:cNvSpPr>
            <a:spLocks noGrp="1"/>
          </p:cNvSpPr>
          <p:nvPr>
            <p:ph idx="1"/>
          </p:nvPr>
        </p:nvSpPr>
        <p:spPr/>
        <p:txBody>
          <a:bodyPr>
            <a:normAutofit fontScale="92500" lnSpcReduction="20000"/>
          </a:bodyPr>
          <a:lstStyle/>
          <a:p>
            <a:r>
              <a:rPr lang="en-ZA" dirty="0" smtClean="0"/>
              <a:t>Contact &amp; force fields </a:t>
            </a:r>
          </a:p>
          <a:p>
            <a:pPr>
              <a:buNone/>
            </a:pPr>
            <a:endParaRPr lang="en-ZA" dirty="0" smtClean="0"/>
          </a:p>
          <a:p>
            <a:r>
              <a:rPr lang="en-ZA" dirty="0" smtClean="0"/>
              <a:t>Newton’s laws of motion</a:t>
            </a:r>
          </a:p>
          <a:p>
            <a:endParaRPr lang="en-ZA" dirty="0"/>
          </a:p>
          <a:p>
            <a:r>
              <a:rPr lang="en-ZA" dirty="0" smtClean="0"/>
              <a:t>Friction between solid surfaces</a:t>
            </a:r>
          </a:p>
          <a:p>
            <a:pPr>
              <a:buNone/>
            </a:pPr>
            <a:endParaRPr lang="en-ZA" dirty="0" smtClean="0"/>
          </a:p>
          <a:p>
            <a:r>
              <a:rPr lang="en-ZA" dirty="0" smtClean="0"/>
              <a:t>Resultant &amp; components of forces</a:t>
            </a:r>
          </a:p>
          <a:p>
            <a:endParaRPr lang="en-ZA" dirty="0"/>
          </a:p>
          <a:p>
            <a:r>
              <a:rPr lang="en-ZA" dirty="0" smtClean="0"/>
              <a:t>Fluid mechanics</a:t>
            </a:r>
          </a:p>
          <a:p>
            <a:endParaRPr lang="en-ZA" dirty="0"/>
          </a:p>
          <a:p>
            <a:r>
              <a:rPr lang="en-ZA" dirty="0"/>
              <a:t>Effect of friction on efficiency of machines</a:t>
            </a:r>
          </a:p>
          <a:p>
            <a:endParaRPr lang="en-ZA" dirty="0" smtClean="0"/>
          </a:p>
          <a:p>
            <a:endParaRPr lang="en-ZA" dirty="0" smtClean="0"/>
          </a:p>
          <a:p>
            <a:pPr>
              <a:buNone/>
            </a:pP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Disadvantages of viscosity</a:t>
            </a:r>
            <a:endParaRPr lang="en-ZA" dirty="0">
              <a:latin typeface="Adobe Garamond Pro" pitchFamily="18" charset="0"/>
            </a:endParaRPr>
          </a:p>
        </p:txBody>
      </p:sp>
      <p:sp>
        <p:nvSpPr>
          <p:cNvPr id="3" name="Content Placeholder 2"/>
          <p:cNvSpPr>
            <a:spLocks noGrp="1"/>
          </p:cNvSpPr>
          <p:nvPr>
            <p:ph idx="1"/>
          </p:nvPr>
        </p:nvSpPr>
        <p:spPr>
          <a:xfrm>
            <a:off x="457200" y="1775191"/>
            <a:ext cx="8363272" cy="4894169"/>
          </a:xfrm>
        </p:spPr>
        <p:txBody>
          <a:bodyPr>
            <a:normAutofit fontScale="92500" lnSpcReduction="20000"/>
          </a:bodyPr>
          <a:lstStyle/>
          <a:p>
            <a:r>
              <a:rPr lang="en-ZA" dirty="0" smtClean="0"/>
              <a:t>Viscosity </a:t>
            </a:r>
            <a:r>
              <a:rPr lang="en-ZA" u="sng" dirty="0" smtClean="0"/>
              <a:t>reduces speed</a:t>
            </a:r>
            <a:r>
              <a:rPr lang="en-ZA" dirty="0" smtClean="0"/>
              <a:t> of moving objects in viscous fluids.</a:t>
            </a:r>
          </a:p>
          <a:p>
            <a:endParaRPr lang="en-ZA" dirty="0"/>
          </a:p>
          <a:p>
            <a:r>
              <a:rPr lang="en-ZA" dirty="0" smtClean="0"/>
              <a:t>Viscosity </a:t>
            </a:r>
            <a:r>
              <a:rPr lang="en-ZA" u="sng" dirty="0"/>
              <a:t>damps oscillation</a:t>
            </a:r>
            <a:r>
              <a:rPr lang="en-ZA" dirty="0"/>
              <a:t> i.e. Progressively reduces amplitude of oscillation e.g. Simple pendulum due to air resistance</a:t>
            </a:r>
            <a:r>
              <a:rPr lang="en-ZA" dirty="0" smtClean="0"/>
              <a:t>.</a:t>
            </a:r>
          </a:p>
          <a:p>
            <a:endParaRPr lang="en-ZA" dirty="0"/>
          </a:p>
          <a:p>
            <a:r>
              <a:rPr lang="en-ZA" dirty="0" smtClean="0"/>
              <a:t>Viscosity </a:t>
            </a:r>
            <a:r>
              <a:rPr lang="en-ZA" u="sng" dirty="0"/>
              <a:t>generates unwanted heat</a:t>
            </a:r>
            <a:r>
              <a:rPr lang="en-ZA" dirty="0"/>
              <a:t> for fluids in motion. </a:t>
            </a:r>
          </a:p>
          <a:p>
            <a:endParaRPr lang="en-ZA" dirty="0"/>
          </a:p>
          <a:p>
            <a:r>
              <a:rPr lang="en-ZA" dirty="0" smtClean="0"/>
              <a:t>Viscosity </a:t>
            </a:r>
            <a:r>
              <a:rPr lang="en-ZA" u="sng" dirty="0"/>
              <a:t>reduces the efficiency</a:t>
            </a:r>
            <a:r>
              <a:rPr lang="en-ZA" dirty="0"/>
              <a:t> of machines because part of the energy supplied into it is used in overcoming friction. </a:t>
            </a:r>
          </a:p>
          <a:p>
            <a:endParaRPr lang="en-ZA" dirty="0"/>
          </a:p>
          <a:p>
            <a:endParaRPr lang="en-ZA" dirty="0" smtClean="0"/>
          </a:p>
          <a:p>
            <a:pPr>
              <a:buNone/>
            </a:pPr>
            <a:endParaRPr lang="en-ZA" dirty="0"/>
          </a:p>
        </p:txBody>
      </p:sp>
    </p:spTree>
    <p:extLst>
      <p:ext uri="{BB962C8B-B14F-4D97-AF65-F5344CB8AC3E}">
        <p14:creationId xmlns:p14="http://schemas.microsoft.com/office/powerpoint/2010/main" val="196483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Recap</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r>
              <a:rPr lang="en-ZA" dirty="0" smtClean="0"/>
              <a:t>What is drag force?</a:t>
            </a:r>
          </a:p>
          <a:p>
            <a:endParaRPr lang="en-ZA" dirty="0" smtClean="0"/>
          </a:p>
          <a:p>
            <a:r>
              <a:rPr lang="en-GB" dirty="0" smtClean="0"/>
              <a:t>A </a:t>
            </a:r>
            <a:r>
              <a:rPr lang="en-GB" dirty="0"/>
              <a:t>force opposing the motion of an object due to fluid (e.g. air) flowing past the object as it moves</a:t>
            </a:r>
            <a:r>
              <a:rPr lang="en-GB" dirty="0" smtClean="0"/>
              <a:t>.</a:t>
            </a:r>
            <a:endParaRPr lang="en-ZA" dirty="0"/>
          </a:p>
        </p:txBody>
      </p:sp>
    </p:spTree>
    <p:extLst>
      <p:ext uri="{BB962C8B-B14F-4D97-AF65-F5344CB8AC3E}">
        <p14:creationId xmlns:p14="http://schemas.microsoft.com/office/powerpoint/2010/main" val="217131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Recap</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r>
              <a:rPr lang="en-ZA" dirty="0" smtClean="0"/>
              <a:t>What is terminal velocity?</a:t>
            </a:r>
          </a:p>
          <a:p>
            <a:endParaRPr lang="en-ZA" dirty="0" smtClean="0"/>
          </a:p>
          <a:p>
            <a:r>
              <a:rPr lang="en-ZA" dirty="0" smtClean="0"/>
              <a:t>The constant (maximum) velocity reached by an object moving through a viscous fluid.</a:t>
            </a:r>
            <a:endParaRPr lang="en-ZA" dirty="0"/>
          </a:p>
        </p:txBody>
      </p:sp>
    </p:spTree>
    <p:extLst>
      <p:ext uri="{BB962C8B-B14F-4D97-AF65-F5344CB8AC3E}">
        <p14:creationId xmlns:p14="http://schemas.microsoft.com/office/powerpoint/2010/main" val="39167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Recap</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r>
              <a:rPr lang="en-ZA" dirty="0" smtClean="0"/>
              <a:t>What does it mean to streamline?</a:t>
            </a:r>
          </a:p>
          <a:p>
            <a:endParaRPr lang="en-ZA" dirty="0"/>
          </a:p>
          <a:p>
            <a:r>
              <a:rPr lang="en-ZA" dirty="0" smtClean="0"/>
              <a:t>To design </a:t>
            </a:r>
            <a:r>
              <a:rPr lang="en-ZA" dirty="0"/>
              <a:t>or build something with a smooth shape </a:t>
            </a:r>
            <a:r>
              <a:rPr lang="en-ZA" dirty="0" smtClean="0"/>
              <a:t>(and </a:t>
            </a:r>
            <a:r>
              <a:rPr lang="en-ZA" dirty="0"/>
              <a:t>minimum surface area) so that it moves with minimum resistance through fluid (e.g. air or water). </a:t>
            </a:r>
          </a:p>
        </p:txBody>
      </p:sp>
    </p:spTree>
    <p:extLst>
      <p:ext uri="{BB962C8B-B14F-4D97-AF65-F5344CB8AC3E}">
        <p14:creationId xmlns:p14="http://schemas.microsoft.com/office/powerpoint/2010/main" val="149877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Recap</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r>
              <a:rPr lang="en-ZA" dirty="0" smtClean="0"/>
              <a:t>List examples of streamlined bodies?</a:t>
            </a:r>
          </a:p>
          <a:p>
            <a:endParaRPr lang="en-ZA" dirty="0"/>
          </a:p>
          <a:p>
            <a:r>
              <a:rPr lang="en-ZA" dirty="0" smtClean="0"/>
              <a:t>Cars</a:t>
            </a:r>
            <a:r>
              <a:rPr lang="en-ZA" dirty="0"/>
              <a:t>, boats &amp; </a:t>
            </a:r>
            <a:r>
              <a:rPr lang="en-ZA" dirty="0" smtClean="0"/>
              <a:t>airplanes.</a:t>
            </a:r>
            <a:endParaRPr lang="en-ZA" dirty="0"/>
          </a:p>
        </p:txBody>
      </p:sp>
    </p:spTree>
    <p:extLst>
      <p:ext uri="{BB962C8B-B14F-4D97-AF65-F5344CB8AC3E}">
        <p14:creationId xmlns:p14="http://schemas.microsoft.com/office/powerpoint/2010/main" val="4720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Assignment</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pPr marL="118872" indent="0">
              <a:buNone/>
            </a:pPr>
            <a:r>
              <a:rPr lang="en-ZA" dirty="0" smtClean="0"/>
              <a:t>Study the functions of </a:t>
            </a:r>
          </a:p>
          <a:p>
            <a:r>
              <a:rPr lang="en-ZA" dirty="0" smtClean="0"/>
              <a:t>Synovial fluid, </a:t>
            </a:r>
          </a:p>
          <a:p>
            <a:r>
              <a:rPr lang="en-ZA" dirty="0" smtClean="0"/>
              <a:t>ligaments, </a:t>
            </a:r>
          </a:p>
          <a:p>
            <a:r>
              <a:rPr lang="en-ZA" dirty="0" smtClean="0"/>
              <a:t>cartilage and </a:t>
            </a:r>
          </a:p>
          <a:p>
            <a:r>
              <a:rPr lang="en-ZA" dirty="0" smtClean="0"/>
              <a:t>muscles in the human body.   </a:t>
            </a:r>
            <a:endParaRPr lang="en-ZA" dirty="0"/>
          </a:p>
        </p:txBody>
      </p:sp>
    </p:spTree>
    <p:extLst>
      <p:ext uri="{BB962C8B-B14F-4D97-AF65-F5344CB8AC3E}">
        <p14:creationId xmlns:p14="http://schemas.microsoft.com/office/powerpoint/2010/main" val="415172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775191"/>
            <a:ext cx="8363272" cy="4894169"/>
          </a:xfrm>
        </p:spPr>
        <p:txBody>
          <a:bodyPr>
            <a:normAutofit/>
          </a:bodyPr>
          <a:lstStyle/>
          <a:p>
            <a:pPr marL="118872" indent="0" algn="ctr">
              <a:buNone/>
            </a:pPr>
            <a:endParaRPr lang="en-ZA" sz="7200" dirty="0" smtClean="0"/>
          </a:p>
          <a:p>
            <a:pPr marL="118872" indent="0" algn="ctr">
              <a:buNone/>
            </a:pPr>
            <a:r>
              <a:rPr lang="en-ZA" sz="7200" dirty="0" smtClean="0"/>
              <a:t>Problem-solving</a:t>
            </a:r>
          </a:p>
          <a:p>
            <a:endParaRPr lang="en-ZA" dirty="0"/>
          </a:p>
          <a:p>
            <a:endParaRPr lang="en-ZA" dirty="0"/>
          </a:p>
          <a:p>
            <a:endParaRPr lang="en-ZA" dirty="0" smtClean="0"/>
          </a:p>
          <a:p>
            <a:pPr>
              <a:buNone/>
            </a:pPr>
            <a:endParaRPr lang="en-Z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Adobe Garamond Pro" pitchFamily="18" charset="0"/>
              </a:rPr>
              <a:t>Definition</a:t>
            </a:r>
            <a:endParaRPr lang="en-ZA" dirty="0">
              <a:latin typeface="Adobe Garamond Pro" pitchFamily="18" charset="0"/>
            </a:endParaRPr>
          </a:p>
        </p:txBody>
      </p:sp>
      <p:sp>
        <p:nvSpPr>
          <p:cNvPr id="3" name="Content Placeholder 2"/>
          <p:cNvSpPr>
            <a:spLocks noGrp="1"/>
          </p:cNvSpPr>
          <p:nvPr>
            <p:ph idx="1"/>
          </p:nvPr>
        </p:nvSpPr>
        <p:spPr/>
        <p:txBody>
          <a:bodyPr>
            <a:normAutofit/>
          </a:bodyPr>
          <a:lstStyle/>
          <a:p>
            <a:pPr>
              <a:buNone/>
            </a:pPr>
            <a:r>
              <a:rPr lang="en-ZA" dirty="0" smtClean="0"/>
              <a:t>Friction is a force that opposes the relative</a:t>
            </a:r>
          </a:p>
          <a:p>
            <a:pPr>
              <a:buNone/>
            </a:pPr>
            <a:r>
              <a:rPr lang="en-ZA" dirty="0" smtClean="0"/>
              <a:t>sliding motion of two surfaces in contact with</a:t>
            </a:r>
          </a:p>
          <a:p>
            <a:pPr>
              <a:buNone/>
            </a:pPr>
            <a:r>
              <a:rPr lang="en-ZA" dirty="0" smtClean="0"/>
              <a:t>one another.</a:t>
            </a:r>
          </a:p>
          <a:p>
            <a:pPr>
              <a:buNone/>
            </a:pPr>
            <a:endParaRPr lang="en-ZA" dirty="0" smtClean="0"/>
          </a:p>
          <a:p>
            <a:pPr>
              <a:buNone/>
            </a:pPr>
            <a:r>
              <a:rPr lang="en-ZA" dirty="0" smtClean="0"/>
              <a:t>Friction slows down or prevents motion.</a:t>
            </a: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latin typeface="Adobe Garamond Pro" pitchFamily="18" charset="0"/>
              </a:rPr>
              <a:t>Advantages of Friction - </a:t>
            </a:r>
            <a:r>
              <a:rPr lang="en-ZA" sz="4600" dirty="0">
                <a:latin typeface="Adobe Garamond Pro" pitchFamily="18" charset="0"/>
              </a:rPr>
              <a:t>all friction is not ‘evil’</a:t>
            </a:r>
          </a:p>
        </p:txBody>
      </p:sp>
      <p:sp>
        <p:nvSpPr>
          <p:cNvPr id="3" name="Content Placeholder 2"/>
          <p:cNvSpPr>
            <a:spLocks noGrp="1"/>
          </p:cNvSpPr>
          <p:nvPr>
            <p:ph idx="1"/>
          </p:nvPr>
        </p:nvSpPr>
        <p:spPr>
          <a:xfrm>
            <a:off x="457200" y="1775191"/>
            <a:ext cx="8229600" cy="4439891"/>
          </a:xfrm>
        </p:spPr>
        <p:txBody>
          <a:bodyPr>
            <a:normAutofit fontScale="92500" lnSpcReduction="20000"/>
          </a:bodyPr>
          <a:lstStyle/>
          <a:p>
            <a:r>
              <a:rPr lang="en-ZA" dirty="0" smtClean="0"/>
              <a:t>It </a:t>
            </a:r>
            <a:r>
              <a:rPr lang="en-ZA" u="sng" dirty="0" smtClean="0"/>
              <a:t>enables us to walk and run</a:t>
            </a:r>
            <a:r>
              <a:rPr lang="en-ZA" dirty="0" smtClean="0"/>
              <a:t>, without it we would slip particularly when we try to move on slippery surface such as wet floor.</a:t>
            </a:r>
          </a:p>
          <a:p>
            <a:r>
              <a:rPr lang="en-ZA" u="sng" dirty="0" smtClean="0"/>
              <a:t>Pattern of tyre thread</a:t>
            </a:r>
            <a:r>
              <a:rPr lang="en-ZA" dirty="0" smtClean="0"/>
              <a:t> are designed to prevent accident particularly on wet roads by providing a firm grip. The grooves clear away water on wet road which could reduce traction between the tyre and road.</a:t>
            </a:r>
          </a:p>
          <a:p>
            <a:r>
              <a:rPr lang="en-ZA" dirty="0" smtClean="0"/>
              <a:t>The frictional force between the wheel and brake blocks in the </a:t>
            </a:r>
            <a:r>
              <a:rPr lang="en-ZA" u="sng" dirty="0" smtClean="0"/>
              <a:t>brake linings of automobiles</a:t>
            </a:r>
            <a:r>
              <a:rPr lang="en-ZA" dirty="0" smtClean="0"/>
              <a:t> slows down on the wheels.</a:t>
            </a:r>
            <a:endParaRPr lang="en-ZA" dirty="0"/>
          </a:p>
        </p:txBody>
      </p:sp>
    </p:spTree>
    <p:extLst>
      <p:ext uri="{BB962C8B-B14F-4D97-AF65-F5344CB8AC3E}">
        <p14:creationId xmlns:p14="http://schemas.microsoft.com/office/powerpoint/2010/main" val="6450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Advantages of friction</a:t>
            </a:r>
            <a:endParaRPr lang="en-ZA" dirty="0">
              <a:latin typeface="Adobe Garamond Pro" pitchFamily="18" charset="0"/>
            </a:endParaRPr>
          </a:p>
        </p:txBody>
      </p:sp>
      <p:pic>
        <p:nvPicPr>
          <p:cNvPr id="5" name="Picture 5" descr="bike2-01lores-30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36242"/>
            <a:ext cx="19589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istockphoto_1799633_pencil_ru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926482"/>
            <a:ext cx="2314575"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arty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787" y="1773238"/>
            <a:ext cx="2095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idx="1"/>
          </p:nvPr>
        </p:nvSpPr>
        <p:spPr>
          <a:xfrm>
            <a:off x="-132735" y="5116016"/>
            <a:ext cx="2904510" cy="689248"/>
          </a:xfrm>
        </p:spPr>
        <p:txBody>
          <a:bodyPr>
            <a:normAutofit fontScale="92500"/>
          </a:bodyPr>
          <a:lstStyle/>
          <a:p>
            <a:pPr marL="118872" indent="0">
              <a:buNone/>
            </a:pPr>
            <a:r>
              <a:rPr lang="en-GB" altLang="en-US" dirty="0"/>
              <a:t>Brakes on a bike</a:t>
            </a:r>
            <a:endParaRPr lang="en-ZA" dirty="0"/>
          </a:p>
        </p:txBody>
      </p:sp>
      <p:sp>
        <p:nvSpPr>
          <p:cNvPr id="9" name="Content Placeholder 2"/>
          <p:cNvSpPr txBox="1">
            <a:spLocks/>
          </p:cNvSpPr>
          <p:nvPr/>
        </p:nvSpPr>
        <p:spPr>
          <a:xfrm>
            <a:off x="2819618" y="4509120"/>
            <a:ext cx="2760494" cy="503436"/>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GB" altLang="en-US" dirty="0" smtClean="0"/>
              <a:t>Pencil &amp; eraser</a:t>
            </a:r>
            <a:endParaRPr lang="en-ZA" dirty="0"/>
          </a:p>
        </p:txBody>
      </p:sp>
      <p:sp>
        <p:nvSpPr>
          <p:cNvPr id="10" name="Content Placeholder 2"/>
          <p:cNvSpPr txBox="1">
            <a:spLocks/>
          </p:cNvSpPr>
          <p:nvPr/>
        </p:nvSpPr>
        <p:spPr>
          <a:xfrm>
            <a:off x="5436096" y="4179912"/>
            <a:ext cx="3816424" cy="545232"/>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GB" altLang="en-US" dirty="0" smtClean="0"/>
              <a:t>Pattern on tyre thread</a:t>
            </a:r>
            <a:endParaRPr lang="en-ZA" dirty="0"/>
          </a:p>
        </p:txBody>
      </p:sp>
      <p:pic>
        <p:nvPicPr>
          <p:cNvPr id="11" name="Picture 11" descr="12783">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787" y="5013176"/>
            <a:ext cx="1757363"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a:xfrm>
            <a:off x="5843954" y="6124128"/>
            <a:ext cx="2904510" cy="545232"/>
          </a:xfrm>
          <a:prstGeom prst="rect">
            <a:avLst/>
          </a:prstGeom>
        </p:spPr>
        <p:txBody>
          <a:bodyPr vert="horz" lIns="54864" tIns="91440" rtlCol="0">
            <a:normAutofit fontScale="850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GB" altLang="en-US" dirty="0" smtClean="0"/>
              <a:t>Ski’s on the snow</a:t>
            </a:r>
            <a:endParaRPr lang="en-ZA" dirty="0"/>
          </a:p>
        </p:txBody>
      </p:sp>
    </p:spTree>
    <p:extLst>
      <p:ext uri="{BB962C8B-B14F-4D97-AF65-F5344CB8AC3E}">
        <p14:creationId xmlns:p14="http://schemas.microsoft.com/office/powerpoint/2010/main" val="3571674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Advantages of friction</a:t>
            </a:r>
            <a:endParaRPr lang="en-ZA" dirty="0">
              <a:latin typeface="Adobe Garamond Pro" pitchFamily="18" charset="0"/>
            </a:endParaRPr>
          </a:p>
        </p:txBody>
      </p:sp>
      <p:sp>
        <p:nvSpPr>
          <p:cNvPr id="3" name="Content Placeholder 2"/>
          <p:cNvSpPr>
            <a:spLocks noGrp="1"/>
          </p:cNvSpPr>
          <p:nvPr>
            <p:ph idx="1"/>
          </p:nvPr>
        </p:nvSpPr>
        <p:spPr>
          <a:xfrm>
            <a:off x="-36512" y="1412777"/>
            <a:ext cx="6240664" cy="2592288"/>
          </a:xfrm>
        </p:spPr>
        <p:txBody>
          <a:bodyPr>
            <a:normAutofit fontScale="92500" lnSpcReduction="20000"/>
          </a:bodyPr>
          <a:lstStyle/>
          <a:p>
            <a:r>
              <a:rPr lang="en-ZA" dirty="0" smtClean="0"/>
              <a:t>Friction is used in friction belt or belt drive used in machines e.g. </a:t>
            </a:r>
            <a:r>
              <a:rPr lang="en-ZA" u="sng" dirty="0" smtClean="0"/>
              <a:t>fan belt of car engine</a:t>
            </a:r>
            <a:r>
              <a:rPr lang="en-ZA" dirty="0" smtClean="0"/>
              <a:t>, conveyor in bottling companies or pharmaceuticals for packaging, airport baggage transportation etc.</a:t>
            </a:r>
          </a:p>
          <a:p>
            <a:endParaRPr lang="en-ZA" dirty="0" smtClean="0"/>
          </a:p>
          <a:p>
            <a:endParaRPr lang="en-Z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84784"/>
            <a:ext cx="3060383"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05064"/>
            <a:ext cx="4180522" cy="244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755576" y="6336704"/>
            <a:ext cx="4468554" cy="620688"/>
          </a:xfrm>
          <a:prstGeom prst="rect">
            <a:avLst/>
          </a:prstGeom>
        </p:spPr>
        <p:txBody>
          <a:bodyPr vert="horz" lIns="54864" tIns="91440" rtlCol="0">
            <a:normAutofit fontScale="925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GB" altLang="en-US" dirty="0" smtClean="0"/>
              <a:t>Airport baggage carousel</a:t>
            </a:r>
            <a:endParaRPr lang="en-ZA" dirty="0"/>
          </a:p>
        </p:txBody>
      </p:sp>
      <p:sp>
        <p:nvSpPr>
          <p:cNvPr id="7" name="Content Placeholder 2"/>
          <p:cNvSpPr txBox="1">
            <a:spLocks/>
          </p:cNvSpPr>
          <p:nvPr/>
        </p:nvSpPr>
        <p:spPr>
          <a:xfrm>
            <a:off x="5724128" y="5260032"/>
            <a:ext cx="3600400" cy="905272"/>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GB" altLang="en-US" dirty="0" smtClean="0"/>
              <a:t>Conveyor in bottling companies</a:t>
            </a:r>
            <a:endParaRPr lang="en-Z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Adobe Garamond Pro" pitchFamily="18" charset="0"/>
              </a:rPr>
              <a:t>	Advantages of friction</a:t>
            </a:r>
            <a:endParaRPr lang="en-ZA" dirty="0">
              <a:latin typeface="Adobe Garamond Pro" pitchFamily="18" charset="0"/>
            </a:endParaRPr>
          </a:p>
        </p:txBody>
      </p:sp>
      <p:sp>
        <p:nvSpPr>
          <p:cNvPr id="3" name="Content Placeholder 2"/>
          <p:cNvSpPr>
            <a:spLocks noGrp="1"/>
          </p:cNvSpPr>
          <p:nvPr>
            <p:ph idx="1"/>
          </p:nvPr>
        </p:nvSpPr>
        <p:spPr>
          <a:xfrm>
            <a:off x="457200" y="1775191"/>
            <a:ext cx="8229600" cy="4439891"/>
          </a:xfrm>
        </p:spPr>
        <p:txBody>
          <a:bodyPr>
            <a:normAutofit/>
          </a:bodyPr>
          <a:lstStyle/>
          <a:p>
            <a:endParaRPr lang="en-ZA" dirty="0" smtClean="0"/>
          </a:p>
          <a:p>
            <a:r>
              <a:rPr lang="en-ZA" dirty="0" smtClean="0"/>
              <a:t>A household application of friction is the production of heat between the </a:t>
            </a:r>
            <a:r>
              <a:rPr lang="en-ZA" u="sng" dirty="0" smtClean="0"/>
              <a:t>match stick and the box when struck</a:t>
            </a:r>
            <a:r>
              <a:rPr lang="en-ZA" dirty="0" smtClean="0"/>
              <a:t>, this heat generated ignites the inflammable substance on the match stick and subsequently the match stick itself. Same thing in </a:t>
            </a:r>
            <a:r>
              <a:rPr lang="en-ZA" u="sng" dirty="0" smtClean="0"/>
              <a:t>cigarette lighter</a:t>
            </a:r>
            <a:r>
              <a:rPr lang="en-ZA" dirty="0" smtClean="0"/>
              <a:t>.</a:t>
            </a:r>
            <a:endParaRPr lang="en-ZA" dirty="0"/>
          </a:p>
        </p:txBody>
      </p:sp>
    </p:spTree>
    <p:extLst>
      <p:ext uri="{BB962C8B-B14F-4D97-AF65-F5344CB8AC3E}">
        <p14:creationId xmlns:p14="http://schemas.microsoft.com/office/powerpoint/2010/main" val="3633000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2554</TotalTime>
  <Words>2574</Words>
  <Application>Microsoft Office PowerPoint</Application>
  <PresentationFormat>On-screen Show (4:3)</PresentationFormat>
  <Paragraphs>320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Module</vt:lpstr>
      <vt:lpstr>PowerPoint Presentation</vt:lpstr>
      <vt:lpstr>Contents</vt:lpstr>
      <vt:lpstr>Learning objectives</vt:lpstr>
      <vt:lpstr>Previous knowledge</vt:lpstr>
      <vt:lpstr>Definition</vt:lpstr>
      <vt:lpstr>Advantages of Friction - all friction is not ‘evil’</vt:lpstr>
      <vt:lpstr> Advantages of friction</vt:lpstr>
      <vt:lpstr> Advantages of friction</vt:lpstr>
      <vt:lpstr> Advantages of friction</vt:lpstr>
      <vt:lpstr> Advantages of friction</vt:lpstr>
      <vt:lpstr>   Disadvantages of friction</vt:lpstr>
      <vt:lpstr>  Disadvantages of friction</vt:lpstr>
      <vt:lpstr>  Methods of reducing friction</vt:lpstr>
      <vt:lpstr>Ball bearings in cars</vt:lpstr>
      <vt:lpstr>Create a cushion of air on a dynamic cart</vt:lpstr>
      <vt:lpstr>     Magnetic Levitation Train (Maglev)</vt:lpstr>
      <vt:lpstr>Africa's first high speed train at OR Tambo International Airport, Jo’burg</vt:lpstr>
      <vt:lpstr>Viscosity – Friction in fluids</vt:lpstr>
      <vt:lpstr>Viscosity – Internal friction of a fluid</vt:lpstr>
      <vt:lpstr>Viscosity – Internal Friction of a fluid</vt:lpstr>
      <vt:lpstr> Factors affecting viscosity</vt:lpstr>
      <vt:lpstr>Fluid Friction and Motion</vt:lpstr>
      <vt:lpstr> Experiment to determine terminal velocity of a steel ball falling through a jar of glycerine. </vt:lpstr>
      <vt:lpstr>Identify all forces acting on the body and determine the resultant  Sketch graphs: s-t and v-t [slopes of s-t graphs] and analyse the motion  Graphical representation of terminal velocity   </vt:lpstr>
      <vt:lpstr>Sketch vel-time and acc-time graphs for a body falling from rest  (i) in a vacuum   (ii) through the air  at the same place near the Earth’s surface.</vt:lpstr>
      <vt:lpstr>PowerPoint Presentation</vt:lpstr>
      <vt:lpstr>PowerPoint Presentation</vt:lpstr>
      <vt:lpstr>PowerPoint Presentation</vt:lpstr>
      <vt:lpstr>PowerPoint Presentation</vt:lpstr>
      <vt:lpstr>PowerPoint Presentation</vt:lpstr>
      <vt:lpstr>What is responsible for the resistance experienced by solid body moving through viscous fluid?  Relate this to the experience of wading through water.</vt:lpstr>
      <vt:lpstr>The resistance experienced by a solid moving through a fluid is due essentially to the fact that some of the momentum of the solid has been given up to setting the fluid in motion.   An additional cause of the resistance experienced by objects moving through fluids is the turbulence set up in the fluid behind the object at high speeds.  </vt:lpstr>
      <vt:lpstr>  Class Activity 2</vt:lpstr>
      <vt:lpstr>   Effects of viscosity</vt:lpstr>
      <vt:lpstr>  Applications of viscosity</vt:lpstr>
      <vt:lpstr>  Factors affecting terminal velocity</vt:lpstr>
      <vt:lpstr>Parachute</vt:lpstr>
      <vt:lpstr>Skydiving with parachute (Playing dangerously!)</vt:lpstr>
      <vt:lpstr> Advantages of viscosity </vt:lpstr>
      <vt:lpstr>   Disadvantages of viscosity</vt:lpstr>
      <vt:lpstr>Recap</vt:lpstr>
      <vt:lpstr>Recap</vt:lpstr>
      <vt:lpstr>Recap</vt:lpstr>
      <vt:lpstr>Recap</vt:lpstr>
      <vt:lpstr>Assignment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the world with   simple inventions</dc:title>
  <dc:creator>Michael Adeleye</dc:creator>
  <cp:lastModifiedBy>MICHAEL ADELEYE</cp:lastModifiedBy>
  <cp:revision>244</cp:revision>
  <dcterms:created xsi:type="dcterms:W3CDTF">2009-11-03T05:33:55Z</dcterms:created>
  <dcterms:modified xsi:type="dcterms:W3CDTF">2019-11-26T08:53:33Z</dcterms:modified>
</cp:coreProperties>
</file>