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9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90" r:id="rId21"/>
    <p:sldId id="277" r:id="rId22"/>
    <p:sldId id="280" r:id="rId23"/>
    <p:sldId id="276" r:id="rId24"/>
    <p:sldId id="279" r:id="rId25"/>
    <p:sldId id="281" r:id="rId26"/>
    <p:sldId id="282" r:id="rId27"/>
    <p:sldId id="283" r:id="rId28"/>
    <p:sldId id="288" r:id="rId29"/>
    <p:sldId id="270" r:id="rId30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1A170-310D-45EE-B81D-4B56BCFB348B}" type="datetimeFigureOut">
              <a:rPr lang="en-NG" smtClean="0"/>
              <a:t>02/02/2021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2E6CA-9E4A-4083-BB6C-1088DBC635F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4577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C77F-1AB1-43FE-B788-E600A7738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7FB89-FB97-400A-B024-E1F49675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6DDD-42C2-4429-92E0-27090AE7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462-C969-4AF5-B1A4-7D066E45B3DA}" type="datetime8">
              <a:rPr lang="en-NG" smtClean="0"/>
              <a:t>02/02/2021 9:45 am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02B2-C0BE-4F23-A673-B9378F9C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216D-649B-46B8-9CD8-69FB75E0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46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428-8990-4452-AC8D-D43F4A58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B33B4-A716-44A3-A3C5-04766192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449A-516B-4975-8C67-279A4993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AB32-CE2A-45B6-A75E-C070B6D12EA8}" type="datetime8">
              <a:rPr lang="en-NG" smtClean="0"/>
              <a:t>02/02/2021 9:45 am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B5C7-3DE4-4AB3-8314-19D3A396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D8565-79A2-4517-AFB9-4EB1580F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4796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28CC2-228C-4BBF-9C44-ACB63F484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4134B-2EA6-4152-AA5B-796D9B5E7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B841-DD62-42DA-929A-2615C424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E90D-C41D-4603-B687-8127B7F3B496}" type="datetime8">
              <a:rPr lang="en-NG" smtClean="0"/>
              <a:t>02/02/2021 9:45 am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4475-70CB-47C9-8B59-9BD766CF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0D9E-480F-4A50-BBA5-79E693AC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367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AD6-3084-4AA2-A0FE-0FCBDA65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1A86-7F99-4DFE-B4C3-ABAA0FC7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53D1-3A61-4C11-9958-41933A47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F61-81E5-461E-A4AB-946A1DBB3B09}" type="datetime8">
              <a:rPr lang="en-NG" smtClean="0"/>
              <a:t>02/02/2021 9:45 am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4050-FBB7-41F8-9809-CD508F2D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D26B-CA5A-4686-B5D9-053196F8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6929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FFB8-1B13-4FCD-87E1-9C80D874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CA35-D1DD-4BAD-A812-E20EE1A4E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771F-C03C-4C8A-B739-8B1F3F21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2ED4-714A-4D05-92A7-09A187345774}" type="datetime8">
              <a:rPr lang="en-NG" smtClean="0"/>
              <a:t>02/02/2021 9:45 am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80660-3701-44DC-8D8A-45156E99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3B233-D8C8-4F40-8888-4577F0BF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4131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1547-5F45-4424-8D6C-DE63FD16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E17B2-0A9F-494D-8BBF-CB01526ED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EBFB0-72CA-429B-912E-B7922019C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AD17-9D1E-4983-85A8-7DE80A89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6150-6F8D-4441-B5D5-18068D60CC84}" type="datetime8">
              <a:rPr lang="en-NG" smtClean="0"/>
              <a:t>02/02/2021 9:45 am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883FE-516D-4B41-A7AB-6146DCC3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BF9FC-02BB-4150-9D74-318C5927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240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B051-3C9D-47AB-85ED-C78C7C0C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57DC4-4619-4F7D-9746-E070A6497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90617-AA75-41A5-9F6D-3E54D2007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763DF-39A2-4436-A18A-F5DA72205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C9EE8-A56D-430C-A70D-9CCD977B1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F04C1-4B58-4187-A6D9-E833B6FC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1A0F-71BB-4956-A6CC-66951B96B480}" type="datetime8">
              <a:rPr lang="en-NG" smtClean="0"/>
              <a:t>02/02/2021 9:45 am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BEB7C-9BF2-456D-96D6-2611B9C4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9C557-6236-435C-A23B-04F8270C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6664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99A9-736C-41BA-A9A5-701FAE70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18DBB-3168-41C5-A75F-58E8631F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98D3-189F-4A71-A2DC-A5296FB458B2}" type="datetime8">
              <a:rPr lang="en-NG" smtClean="0"/>
              <a:t>02/02/2021 9:45 am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F17A7-2D10-44A4-9682-00C08198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DA1F-ACA5-47DD-A060-F5810AE3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269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C9BF8-BD9B-4E8D-9ECC-37C24FBB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38FB-BDBD-42DF-A1F9-8C872CF860C0}" type="datetime8">
              <a:rPr lang="en-NG" smtClean="0"/>
              <a:t>02/02/2021 9:45 am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56AE9-D347-4BBF-87DA-C3225686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2915-95DA-4192-B93B-BEFAA22A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6921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9125-E79A-4237-9A8D-73F5A4D7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CE2E-2B43-423F-B372-14ACA9E5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E2048-6849-4981-9B48-A34D98EDC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A89F-053C-4A73-BD6C-40289325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C8A7-9C3D-4AB0-9D94-0322BBE7AC50}" type="datetime8">
              <a:rPr lang="en-NG" smtClean="0"/>
              <a:t>02/02/2021 9:45 am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D83FD-6A6A-4ED3-9F1F-7BEE24BB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8F4BF-EA41-44C6-8DC5-301634B7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0346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84B9-321B-4A83-8A0E-AD530AE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C15DB-D853-4C52-9C5B-957A9EA3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0556B-B180-492A-9F26-D679AB048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B1F90-E375-4041-A58A-1243C250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27EF-E9BF-491F-8A43-72879A08FFD1}" type="datetime8">
              <a:rPr lang="en-NG" smtClean="0"/>
              <a:t>02/02/2021 9:45 am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0B868-F24A-4F45-B573-C6F0A02A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8E51C-F2B0-4538-8DCC-C1B30B90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6911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72F1F-A3DD-4A85-9FAC-141D6512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0A2D-3897-4902-A4F6-B0EA87509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92A5-1356-4936-ADC6-5909DC0AE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F50D2-267A-4BEA-BEAD-7BA5B0DA5E36}" type="datetime8">
              <a:rPr lang="en-NG" smtClean="0"/>
              <a:t>02/02/2021 9:45 am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4758-B3E2-4084-928B-5888303E6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24268-E3BC-48AD-AE9E-4BA3F38CB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FD29-B263-458F-BE6F-D8615640FB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6568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44EC69-6453-419E-8967-8B0EFF5B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05" y="340619"/>
            <a:ext cx="8452405" cy="586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FC06-8112-4C64-9C9D-3E01FD57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160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C7E1-8F24-4948-9EB4-C3BEE76C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  <a:cs typeface="Times New Roman" panose="02020603050405020304" pitchFamily="18" charset="0"/>
              </a:rPr>
              <a:t>Free-body Diagram (FBD)</a:t>
            </a:r>
            <a:endParaRPr lang="en-NG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314D-13CD-419B-931A-A5C032CF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NG" sz="2800" dirty="0"/>
          </a:p>
          <a:p>
            <a:r>
              <a:rPr lang="en-US" altLang="en-NG" sz="2800" dirty="0"/>
              <a:t>FBD is the best method to represent all the known and unknown forces in a system</a:t>
            </a:r>
          </a:p>
          <a:p>
            <a:r>
              <a:rPr lang="en-US" altLang="en-NG" sz="2800" dirty="0"/>
              <a:t>FBD is a sketch of the outlined shape of the body, which represents it being isolated from its surroundings</a:t>
            </a:r>
          </a:p>
          <a:p>
            <a:r>
              <a:rPr lang="en-US" altLang="en-NG" sz="2800" dirty="0"/>
              <a:t>Necessary to show all the forces and couple moments that the surroundings exert on the body so that these effects can be accounted for when equations of equilibrium are applied  </a:t>
            </a:r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D46DD-2E1A-41AB-97F7-65038F7A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10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323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1DA4-E7B9-436E-9BE9-1E63B89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Example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B559-2BEE-46D7-81EA-CD228D95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en-NG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NG" sz="2800" dirty="0"/>
              <a:t>A uniform board of mass </a:t>
            </a:r>
            <a:r>
              <a:rPr lang="en-US" altLang="en-NG" sz="2800" dirty="0" err="1"/>
              <a:t>m</a:t>
            </a:r>
            <a:r>
              <a:rPr lang="en-US" altLang="en-NG" sz="2800" baseline="-25000" dirty="0" err="1"/>
              <a:t>pl</a:t>
            </a:r>
            <a:r>
              <a:rPr lang="en-US" altLang="en-NG" sz="2800" dirty="0"/>
              <a:t> and length L supports two masses M and m. The support is under the center of gravity of the board, mass M is a distance d from the center, and the masse m is a distance 2.00 m from the center.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NG" sz="2800" dirty="0"/>
              <a:t>A) Find the magnitude of the upward force </a:t>
            </a:r>
            <a:r>
              <a:rPr lang="en-US" altLang="en-NG" sz="2800" b="1" dirty="0"/>
              <a:t>n</a:t>
            </a:r>
            <a:r>
              <a:rPr lang="en-US" altLang="en-NG" sz="2800" dirty="0"/>
              <a:t> exerted by the support on the board.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NG" sz="2800" dirty="0"/>
              <a:t>B) Find the position of M that will balance the system at rest.</a:t>
            </a:r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B5F2A-F8B7-4A51-ADF0-AE79F7DA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11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3949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A7D5-B4BE-4CFB-AAC2-3752BEAA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15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Solution to Example</a:t>
            </a:r>
            <a:endParaRPr lang="en-NG" sz="36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0CA84-C4F4-4DD8-9BCE-F3EAC0EB4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4641"/>
            <a:ext cx="5446077" cy="234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3A0CBA-BB0D-43CC-AEEF-6360B808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262" y="1341000"/>
            <a:ext cx="4650551" cy="4176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2E0908-F348-4A42-924F-F4FB7D81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12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5214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AEED-E06D-4010-80D5-F11DAE05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Axis of Rotation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6D44-B6AC-4739-B15D-3569FBA3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622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en-NG" sz="2800" dirty="0"/>
          </a:p>
          <a:p>
            <a:r>
              <a:rPr lang="en-US" altLang="en-NG" sz="2800" dirty="0"/>
              <a:t>The net torque is about any axis in the </a:t>
            </a:r>
            <a:r>
              <a:rPr lang="en-US" altLang="en-NG" sz="2800" dirty="0" err="1"/>
              <a:t>xy</a:t>
            </a:r>
            <a:r>
              <a:rPr lang="en-US" altLang="en-NG" sz="2800" dirty="0"/>
              <a:t> plane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G" sz="2800" dirty="0"/>
              <a:t>The choice of an axis is arbitrary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G" sz="2800" dirty="0"/>
              <a:t>If an object is in translational equilibrium and the net torque is zero about one axis, then the net torque must be zero about any other axis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G" sz="2800" dirty="0"/>
              <a:t>Choose a rotation axis to simplify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FE1C8-8EC5-4853-9BEA-3B864082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13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3650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DFDF-F484-490B-A1AC-BDE2EB8D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 fontScale="90000"/>
          </a:bodyPr>
          <a:lstStyle/>
          <a:p>
            <a:br>
              <a:rPr lang="en-US" altLang="en-NG" sz="3600" b="1" dirty="0"/>
            </a:br>
            <a:r>
              <a:rPr lang="en-US" altLang="en-NG" sz="3600" b="1" dirty="0"/>
              <a:t>The position of M that will balance the system at rest</a:t>
            </a:r>
            <a:br>
              <a:rPr lang="en-US" altLang="en-NG" sz="3600" b="1" dirty="0"/>
            </a:br>
            <a:endParaRPr lang="en-NG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C975-01B2-48AC-8422-37E7F9E6B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8" y="159380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5CBC6-770F-4ACA-88FB-F9B6F6358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10" y="1735354"/>
            <a:ext cx="4271322" cy="176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540620-D1DF-4A49-86DC-C0421A4B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94" y="1626323"/>
            <a:ext cx="2709629" cy="208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D92C6F-462D-4C70-BBF3-A3C2ED23B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151" y="3882427"/>
            <a:ext cx="5182649" cy="2520000"/>
          </a:xfrm>
          <a:prstGeom prst="rect">
            <a:avLst/>
          </a:prstGeom>
        </p:spPr>
      </p:pic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B68025FB-057D-4B15-8B91-D5727ABA5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990033"/>
              </p:ext>
            </p:extLst>
          </p:nvPr>
        </p:nvGraphicFramePr>
        <p:xfrm>
          <a:off x="1351275" y="4475677"/>
          <a:ext cx="22288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18671" imgH="723586" progId="Equation.3">
                  <p:embed/>
                </p:oleObj>
              </mc:Choice>
              <mc:Fallback>
                <p:oleObj name="Equation" r:id="rId5" imgW="1218671" imgH="723586" progId="Equation.3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:a16="http://schemas.microsoft.com/office/drawing/2014/main" id="{64F2735C-4499-42CF-A31E-C2189049E9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275" y="4475677"/>
                        <a:ext cx="2228850" cy="133350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509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89F9ADF-7258-44E1-A6AC-CFCB4EB1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14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3498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9536-C9CC-4BA2-83DA-CCA32219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51549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Center of Gravity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AE32-B1A2-4DC9-AA61-F9C58DF7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NG" sz="2800" dirty="0"/>
          </a:p>
          <a:p>
            <a:pPr eaLnBrk="1" hangingPunct="1"/>
            <a:r>
              <a:rPr lang="en-US" altLang="en-NG" sz="2800" dirty="0"/>
              <a:t>The torque due to the gravitational force on an object of mass M is the force Mg acting at the center of gravity of the object</a:t>
            </a:r>
          </a:p>
          <a:p>
            <a:pPr eaLnBrk="1" hangingPunct="1"/>
            <a:r>
              <a:rPr lang="en-US" altLang="en-NG" sz="2800" dirty="0"/>
              <a:t>If g is uniform over the object, then the center of gravity of the object coincides with its center of mass</a:t>
            </a:r>
          </a:p>
          <a:p>
            <a:pPr eaLnBrk="1" hangingPunct="1"/>
            <a:r>
              <a:rPr lang="en-US" altLang="en-NG" sz="2800" dirty="0"/>
              <a:t>If the object is homogeneous and symmetrical, the center of gravity coincides with its geometric center</a:t>
            </a:r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33C75-DC5A-439D-A1B1-554DB4E5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15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41743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668B-71AA-42DC-A209-A79A49BC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Where is the Center of Mass?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03E7-EF6B-4AD5-9C5A-FA459704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/>
          <a:lstStyle/>
          <a:p>
            <a:pPr marL="0" indent="0">
              <a:buNone/>
            </a:pPr>
            <a:r>
              <a:rPr lang="en-US" altLang="en-NG" dirty="0"/>
              <a:t>Assume m</a:t>
            </a:r>
            <a:r>
              <a:rPr lang="en-US" altLang="en-NG" baseline="-25000" dirty="0"/>
              <a:t>1</a:t>
            </a:r>
            <a:r>
              <a:rPr lang="en-US" altLang="en-NG" dirty="0"/>
              <a:t> = 1 kg, m</a:t>
            </a:r>
            <a:r>
              <a:rPr lang="en-US" altLang="en-NG" baseline="-25000" dirty="0"/>
              <a:t>2</a:t>
            </a:r>
            <a:r>
              <a:rPr lang="en-US" altLang="en-NG" dirty="0"/>
              <a:t> = 3 kg, and x</a:t>
            </a:r>
            <a:r>
              <a:rPr lang="en-US" altLang="en-NG" baseline="-25000" dirty="0"/>
              <a:t>1</a:t>
            </a:r>
            <a:r>
              <a:rPr lang="en-US" altLang="en-NG" dirty="0"/>
              <a:t> = 1 m, x</a:t>
            </a:r>
            <a:r>
              <a:rPr lang="en-US" altLang="en-NG" baseline="-25000" dirty="0"/>
              <a:t>2</a:t>
            </a:r>
            <a:r>
              <a:rPr lang="en-US" altLang="en-NG" dirty="0"/>
              <a:t> = 5 m, where is the center of mass of these two objects?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NG" dirty="0"/>
              <a:t>A) </a:t>
            </a:r>
            <a:r>
              <a:rPr lang="en-US" altLang="en-NG" dirty="0" err="1"/>
              <a:t>x</a:t>
            </a:r>
            <a:r>
              <a:rPr lang="en-US" altLang="en-NG" baseline="-25000" dirty="0" err="1"/>
              <a:t>CM</a:t>
            </a:r>
            <a:r>
              <a:rPr lang="en-US" altLang="en-NG" dirty="0"/>
              <a:t> = 1 m</a:t>
            </a:r>
            <a:endParaRPr lang="en-US" altLang="en-NG" baseline="-25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NG" dirty="0"/>
              <a:t>B) </a:t>
            </a:r>
            <a:r>
              <a:rPr lang="en-US" altLang="en-NG" dirty="0" err="1"/>
              <a:t>x</a:t>
            </a:r>
            <a:r>
              <a:rPr lang="en-US" altLang="en-NG" baseline="-25000" dirty="0" err="1"/>
              <a:t>CM</a:t>
            </a:r>
            <a:r>
              <a:rPr lang="en-US" altLang="en-NG" dirty="0"/>
              <a:t> = 2 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NG" dirty="0"/>
              <a:t>C) </a:t>
            </a:r>
            <a:r>
              <a:rPr lang="en-US" altLang="en-NG" dirty="0" err="1"/>
              <a:t>x</a:t>
            </a:r>
            <a:r>
              <a:rPr lang="en-US" altLang="en-NG" baseline="-25000" dirty="0" err="1"/>
              <a:t>CM</a:t>
            </a:r>
            <a:r>
              <a:rPr lang="en-US" altLang="en-NG" dirty="0"/>
              <a:t> = 3 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NG" dirty="0"/>
              <a:t>D) </a:t>
            </a:r>
            <a:r>
              <a:rPr lang="en-US" altLang="en-NG" dirty="0" err="1"/>
              <a:t>x</a:t>
            </a:r>
            <a:r>
              <a:rPr lang="en-US" altLang="en-NG" baseline="-25000" dirty="0" err="1"/>
              <a:t>CM</a:t>
            </a:r>
            <a:r>
              <a:rPr lang="en-US" altLang="en-NG" dirty="0"/>
              <a:t> = 4 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NG" dirty="0"/>
              <a:t>E) </a:t>
            </a:r>
            <a:r>
              <a:rPr lang="en-US" altLang="en-NG" dirty="0" err="1"/>
              <a:t>x</a:t>
            </a:r>
            <a:r>
              <a:rPr lang="en-US" altLang="en-NG" baseline="-25000" dirty="0" err="1"/>
              <a:t>CM</a:t>
            </a:r>
            <a:r>
              <a:rPr lang="en-US" altLang="en-NG" dirty="0"/>
              <a:t> = 5 m</a:t>
            </a:r>
          </a:p>
          <a:p>
            <a:endParaRPr lang="en-NG" dirty="0"/>
          </a:p>
        </p:txBody>
      </p:sp>
      <p:pic>
        <p:nvPicPr>
          <p:cNvPr id="4" name="Picture 5" descr="0914">
            <a:extLst>
              <a:ext uri="{FF2B5EF4-FFF2-40B4-BE49-F238E27FC236}">
                <a16:creationId xmlns:a16="http://schemas.microsoft.com/office/drawing/2014/main" id="{35F4E10A-BCB0-4AE5-BF2C-6A16F316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91" y="2889000"/>
            <a:ext cx="4483100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DC9BCC64-206A-4C4B-82E5-298DE4F93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99367"/>
              </p:ext>
            </p:extLst>
          </p:nvPr>
        </p:nvGraphicFramePr>
        <p:xfrm>
          <a:off x="7959095" y="2349000"/>
          <a:ext cx="2923114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7893" imgH="431613" progId="Equation.3">
                  <p:embed/>
                </p:oleObj>
              </mc:Choice>
              <mc:Fallback>
                <p:oleObj name="Equation" r:id="rId3" imgW="1167893" imgH="431613" progId="Equation.3">
                  <p:embed/>
                  <p:pic>
                    <p:nvPicPr>
                      <p:cNvPr id="925702" name="Object 6">
                        <a:extLst>
                          <a:ext uri="{FF2B5EF4-FFF2-40B4-BE49-F238E27FC236}">
                            <a16:creationId xmlns:a16="http://schemas.microsoft.com/office/drawing/2014/main" id="{47937C8E-75FE-432C-BFA4-D6CBCE05D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095" y="2349000"/>
                        <a:ext cx="2923114" cy="10800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98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B95E2-41E0-4280-BD11-BE1E4F32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16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535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6A65-4632-48E1-A694-9E25AA9B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Center of Mass (CM)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91E7-219C-411D-AA13-97448EA3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118"/>
            <a:ext cx="10515600" cy="471884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NG" sz="2400" dirty="0"/>
              <a:t>An object can be divided into many small particles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NG" dirty="0"/>
              <a:t>Each particle will have a specific mass and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NG" dirty="0"/>
              <a:t>specific coordinates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G" sz="2400" dirty="0"/>
              <a:t>The x coordinate of the center of mass will be</a:t>
            </a:r>
          </a:p>
          <a:p>
            <a:pPr eaLnBrk="1" hangingPunct="1">
              <a:lnSpc>
                <a:spcPct val="90000"/>
              </a:lnSpc>
            </a:pPr>
            <a:endParaRPr lang="en-US" altLang="en-NG" sz="2400" dirty="0"/>
          </a:p>
          <a:p>
            <a:pPr eaLnBrk="1" hangingPunct="1">
              <a:lnSpc>
                <a:spcPct val="90000"/>
              </a:lnSpc>
            </a:pPr>
            <a:endParaRPr lang="en-US" altLang="en-NG" sz="2400" dirty="0"/>
          </a:p>
          <a:p>
            <a:pPr eaLnBrk="1" hangingPunct="1">
              <a:lnSpc>
                <a:spcPct val="90000"/>
              </a:lnSpc>
            </a:pPr>
            <a:endParaRPr lang="en-US" altLang="en-NG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NG" sz="2400" dirty="0"/>
              <a:t>Similar expressions can be found for the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NG" sz="2400" dirty="0"/>
              <a:t>y coordinates</a:t>
            </a:r>
          </a:p>
          <a:p>
            <a:endParaRPr lang="en-NG" dirty="0"/>
          </a:p>
        </p:txBody>
      </p:sp>
      <p:pic>
        <p:nvPicPr>
          <p:cNvPr id="4" name="Picture 5" descr="1205">
            <a:extLst>
              <a:ext uri="{FF2B5EF4-FFF2-40B4-BE49-F238E27FC236}">
                <a16:creationId xmlns:a16="http://schemas.microsoft.com/office/drawing/2014/main" id="{CB50BB11-74D7-4971-BEE0-B5529D6E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39877" y="1458118"/>
            <a:ext cx="3506787" cy="394176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654CDE7-69D3-4703-851D-628D1413B7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082672"/>
              </p:ext>
            </p:extLst>
          </p:nvPr>
        </p:nvGraphicFramePr>
        <p:xfrm>
          <a:off x="2653563" y="3327001"/>
          <a:ext cx="1593786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588" imgH="799753" progId="Equation.DSMT4">
                  <p:embed/>
                </p:oleObj>
              </mc:Choice>
              <mc:Fallback>
                <p:oleObj name="Equation" r:id="rId3" imgW="1180588" imgH="799753" progId="Equation.DSMT4">
                  <p:embed/>
                  <p:pic>
                    <p:nvPicPr>
                      <p:cNvPr id="18437" name="Object 4">
                        <a:extLst>
                          <a:ext uri="{FF2B5EF4-FFF2-40B4-BE49-F238E27FC236}">
                            <a16:creationId xmlns:a16="http://schemas.microsoft.com/office/drawing/2014/main" id="{E9ED3DBF-E4AA-4D14-8C95-C348BE1237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563" y="3327001"/>
                        <a:ext cx="1593786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FCD2-A928-443F-854E-B00870CF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17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55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6990-276D-4D8D-80A8-57EBAE2E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Center of Gravity (CG)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2D6B-E460-4A8A-9E20-8A068A06E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en-NG" sz="2400" dirty="0"/>
              <a:t>All the various gravitational forces acting on all the </a:t>
            </a:r>
          </a:p>
          <a:p>
            <a:pPr marL="0" indent="0">
              <a:buNone/>
            </a:pPr>
            <a:r>
              <a:rPr lang="en-US" altLang="en-NG" sz="2400" dirty="0"/>
              <a:t>various mass elements are equivalent to a single </a:t>
            </a:r>
          </a:p>
          <a:p>
            <a:pPr marL="0" indent="0">
              <a:buNone/>
            </a:pPr>
            <a:r>
              <a:rPr lang="en-US" altLang="en-NG" sz="2400" dirty="0"/>
              <a:t>gravitational force acting through a single point</a:t>
            </a:r>
          </a:p>
          <a:p>
            <a:pPr marL="0" indent="0">
              <a:buNone/>
            </a:pPr>
            <a:r>
              <a:rPr lang="en-US" altLang="en-NG" sz="2400" dirty="0"/>
              <a:t> called the center of gravity (CG)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If</a:t>
            </a:r>
          </a:p>
          <a:p>
            <a:r>
              <a:rPr lang="en-US" sz="2400" dirty="0"/>
              <a:t>then</a:t>
            </a:r>
            <a:endParaRPr lang="en-NG" sz="2400" dirty="0"/>
          </a:p>
        </p:txBody>
      </p:sp>
      <p:pic>
        <p:nvPicPr>
          <p:cNvPr id="4" name="Picture 4" descr="1206">
            <a:extLst>
              <a:ext uri="{FF2B5EF4-FFF2-40B4-BE49-F238E27FC236}">
                <a16:creationId xmlns:a16="http://schemas.microsoft.com/office/drawing/2014/main" id="{8FE4C998-8066-45BE-8CB3-2F419B55E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13429" y="2170056"/>
            <a:ext cx="3175000" cy="3463925"/>
          </a:xfrm>
          <a:prstGeom prst="rect">
            <a:avLst/>
          </a:prstGeom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26B20D25-9DBF-4DFD-B964-5E8E01CD7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876127"/>
              </p:ext>
            </p:extLst>
          </p:nvPr>
        </p:nvGraphicFramePr>
        <p:xfrm>
          <a:off x="1681090" y="4708830"/>
          <a:ext cx="20224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800" imgH="228600" progId="Equation.3">
                  <p:embed/>
                </p:oleObj>
              </mc:Choice>
              <mc:Fallback>
                <p:oleObj name="Equation" r:id="rId3" imgW="1066800" imgH="228600" progId="Equation.3">
                  <p:embed/>
                  <p:pic>
                    <p:nvPicPr>
                      <p:cNvPr id="19463" name="Object 7">
                        <a:extLst>
                          <a:ext uri="{FF2B5EF4-FFF2-40B4-BE49-F238E27FC236}">
                            <a16:creationId xmlns:a16="http://schemas.microsoft.com/office/drawing/2014/main" id="{F24A3C0D-059D-4F41-972C-D40D514E7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090" y="4708830"/>
                        <a:ext cx="20224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3F4146F9-3633-4C92-A0A9-F88DF7223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974399"/>
              </p:ext>
            </p:extLst>
          </p:nvPr>
        </p:nvGraphicFramePr>
        <p:xfrm>
          <a:off x="1792873" y="5206150"/>
          <a:ext cx="47259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600" imgH="431800" progId="Equation.3">
                  <p:embed/>
                </p:oleObj>
              </mc:Choice>
              <mc:Fallback>
                <p:oleObj name="Equation" r:id="rId5" imgW="2387600" imgH="431800" progId="Equation.3">
                  <p:embed/>
                  <p:pic>
                    <p:nvPicPr>
                      <p:cNvPr id="19464" name="Object 8">
                        <a:extLst>
                          <a:ext uri="{FF2B5EF4-FFF2-40B4-BE49-F238E27FC236}">
                            <a16:creationId xmlns:a16="http://schemas.microsoft.com/office/drawing/2014/main" id="{3A9A5AE9-BBA2-4904-9F1B-E7B254A335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873" y="5206150"/>
                        <a:ext cx="4725987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7C65F9-576B-42A9-B1A9-7506C0574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164" y="3677444"/>
            <a:ext cx="4081767" cy="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88F157-BDAB-46A0-A29E-C1FFAD08D4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6192" y="4286150"/>
            <a:ext cx="3472617" cy="4320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6AD3023-6EB9-449F-90E3-3D5296A4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18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358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B462-43AD-423F-89D9-FC14B8FB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CG of a Ladder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3E00-7CA5-47D1-B56C-406339F1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NG" sz="2800" dirty="0"/>
              <a:t>A uniform ladder of length l rests </a:t>
            </a:r>
          </a:p>
          <a:p>
            <a:pPr marL="0" indent="0">
              <a:buNone/>
            </a:pPr>
            <a:r>
              <a:rPr lang="en-US" altLang="en-NG" sz="2800" dirty="0"/>
              <a:t> against a smooth, vertical wall. To</a:t>
            </a:r>
          </a:p>
          <a:p>
            <a:pPr marL="0" indent="0">
              <a:buNone/>
            </a:pPr>
            <a:r>
              <a:rPr lang="en-US" altLang="en-NG" sz="2800" dirty="0"/>
              <a:t> calculate the torque due to the</a:t>
            </a:r>
          </a:p>
          <a:p>
            <a:pPr marL="0" indent="0">
              <a:buNone/>
            </a:pPr>
            <a:r>
              <a:rPr lang="en-US" altLang="en-NG" sz="2800" dirty="0"/>
              <a:t> gravitational force, you have to find </a:t>
            </a:r>
          </a:p>
          <a:p>
            <a:pPr marL="0" indent="0">
              <a:buNone/>
            </a:pPr>
            <a:r>
              <a:rPr lang="en-US" altLang="en-NG" sz="2800" dirty="0"/>
              <a:t>center of gravity of the ladder. The </a:t>
            </a:r>
          </a:p>
          <a:p>
            <a:pPr marL="0" indent="0">
              <a:buNone/>
            </a:pPr>
            <a:r>
              <a:rPr lang="en-US" altLang="en-NG" sz="2800" dirty="0"/>
              <a:t>center of gravity should be located at</a:t>
            </a:r>
          </a:p>
          <a:p>
            <a:pPr marL="0" indent="0">
              <a:buNone/>
            </a:pPr>
            <a:r>
              <a:rPr lang="en-US" altLang="en-NG" dirty="0"/>
              <a:t>which of these points?</a:t>
            </a:r>
            <a:endParaRPr lang="en-US" altLang="en-NG" sz="2800" dirty="0"/>
          </a:p>
          <a:p>
            <a:endParaRPr lang="en-US" dirty="0"/>
          </a:p>
          <a:p>
            <a:endParaRPr lang="en-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6BC92-7FA4-4A54-93E0-31C9F1D5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648" y="1690688"/>
            <a:ext cx="2916000" cy="401611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CA53B-D88B-4E90-8DFE-A68B7E9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19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958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DAEB4D-2A55-4D6C-9C0B-EB928B50A6E2}"/>
              </a:ext>
            </a:extLst>
          </p:cNvPr>
          <p:cNvSpPr/>
          <p:nvPr/>
        </p:nvSpPr>
        <p:spPr>
          <a:xfrm>
            <a:off x="2476861" y="2875002"/>
            <a:ext cx="762465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Bodies in Equilibrium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7365-A09E-4232-967F-8A577BE0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7077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12FD-BEE7-4C91-8A34-C64AD23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Example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9D31-F025-435C-9514-028966701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NG" sz="2800" dirty="0"/>
              <a:t>A uniform ladder of length </a:t>
            </a:r>
            <a:r>
              <a:rPr lang="en-US" altLang="en-N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NG" sz="2800" dirty="0"/>
              <a:t>rests against a</a:t>
            </a:r>
          </a:p>
          <a:p>
            <a:pPr marL="0" indent="0">
              <a:buNone/>
            </a:pPr>
            <a:r>
              <a:rPr lang="en-US" altLang="en-NG" sz="2800" dirty="0"/>
              <a:t>smooth vertical wall. The mass of the ladder</a:t>
            </a:r>
          </a:p>
          <a:p>
            <a:pPr marL="0" indent="0">
              <a:buNone/>
            </a:pPr>
            <a:r>
              <a:rPr lang="en-US" altLang="en-NG" sz="2800" dirty="0"/>
              <a:t>is m, and the coefficient of static friction</a:t>
            </a:r>
          </a:p>
          <a:p>
            <a:pPr marL="0" indent="0">
              <a:buNone/>
            </a:pPr>
            <a:r>
              <a:rPr lang="en-US" altLang="en-NG" sz="2800" dirty="0"/>
              <a:t>between the ladder and the ground is</a:t>
            </a:r>
          </a:p>
          <a:p>
            <a:pPr marL="0" indent="0">
              <a:buNone/>
            </a:pPr>
            <a:r>
              <a:rPr lang="en-US" altLang="en-NG" sz="2800" dirty="0">
                <a:sym typeface="Symbol" panose="05050102010706020507" pitchFamily="18" charset="2"/>
              </a:rPr>
              <a:t></a:t>
            </a:r>
            <a:r>
              <a:rPr lang="en-US" altLang="en-NG" sz="2800" baseline="-25000" dirty="0">
                <a:sym typeface="Symbol" panose="05050102010706020507" pitchFamily="18" charset="2"/>
              </a:rPr>
              <a:t>s</a:t>
            </a:r>
            <a:r>
              <a:rPr lang="en-US" altLang="en-NG" sz="2800" dirty="0">
                <a:sym typeface="Symbol" panose="05050102010706020507" pitchFamily="18" charset="2"/>
              </a:rPr>
              <a:t> = 0.40. Find the minimum angle  at </a:t>
            </a:r>
          </a:p>
          <a:p>
            <a:pPr marL="0" indent="0">
              <a:buNone/>
            </a:pPr>
            <a:r>
              <a:rPr lang="en-US" altLang="en-NG" sz="2800" dirty="0">
                <a:sym typeface="Symbol" panose="05050102010706020507" pitchFamily="18" charset="2"/>
              </a:rPr>
              <a:t>which the ladder does not slip.</a:t>
            </a:r>
          </a:p>
          <a:p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30716-6818-47EA-A5EF-F008D78D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52" y="1734689"/>
            <a:ext cx="2872589" cy="370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3BAD5-5697-44AB-9AE0-1F8F013E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20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8507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B3D6-163F-49BB-B3CB-485886DB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368"/>
            <a:ext cx="10515600" cy="785612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Problem-Solving Strategy 1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C008-3EE9-4A92-9DD0-90F4D4FD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NG" sz="2800" dirty="0"/>
              <a:t>Draw a sketch, decide what is in or out the system</a:t>
            </a:r>
          </a:p>
          <a:p>
            <a:pPr eaLnBrk="1" hangingPunct="1"/>
            <a:r>
              <a:rPr lang="en-US" altLang="en-NG" sz="2800" dirty="0"/>
              <a:t>Draw a free body diagram (FBD)</a:t>
            </a:r>
          </a:p>
          <a:p>
            <a:pPr eaLnBrk="1" hangingPunct="1"/>
            <a:r>
              <a:rPr lang="en-US" altLang="en-NG" sz="2800" dirty="0"/>
              <a:t>Show and label all external forces acting on the object</a:t>
            </a:r>
          </a:p>
          <a:p>
            <a:pPr eaLnBrk="1" hangingPunct="1"/>
            <a:r>
              <a:rPr lang="en-US" altLang="en-NG" sz="2800" dirty="0"/>
              <a:t>Indicate the locations of all the forces</a:t>
            </a:r>
          </a:p>
          <a:p>
            <a:pPr eaLnBrk="1" hangingPunct="1"/>
            <a:r>
              <a:rPr lang="en-US" altLang="en-NG" sz="2800" dirty="0"/>
              <a:t>Establish a convenient coordinate system</a:t>
            </a:r>
          </a:p>
          <a:p>
            <a:pPr eaLnBrk="1" hangingPunct="1"/>
            <a:r>
              <a:rPr lang="en-US" altLang="en-NG" sz="2800" dirty="0"/>
              <a:t>Find the components of the forces along the two axes</a:t>
            </a:r>
          </a:p>
          <a:p>
            <a:pPr eaLnBrk="1" hangingPunct="1"/>
            <a:r>
              <a:rPr lang="en-US" altLang="en-NG" sz="2800" dirty="0"/>
              <a:t>Apply the first condition for equilibrium </a:t>
            </a:r>
          </a:p>
          <a:p>
            <a:pPr eaLnBrk="1" hangingPunct="1"/>
            <a:r>
              <a:rPr lang="en-US" altLang="en-NG" sz="2800" dirty="0"/>
              <a:t>Note</a:t>
            </a:r>
            <a:r>
              <a:rPr lang="en-US" altLang="en-NG" dirty="0"/>
              <a:t>: use correct force directions (i.e. + or -)</a:t>
            </a:r>
            <a:r>
              <a:rPr lang="en-US" altLang="en-NG" sz="2800" dirty="0"/>
              <a:t> </a:t>
            </a:r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32DD2-6CFE-46BF-81B7-5DD38758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21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2609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A957-51DC-4B1F-B924-70586362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Which free-body diagram is correct?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0298-0D97-406C-B91D-6A4F85EB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NG" sz="2800" dirty="0"/>
              <a:t>A uniform ladder of length </a:t>
            </a:r>
            <a:r>
              <a:rPr lang="en-US" altLang="en-N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NG" sz="2800" dirty="0"/>
              <a:t>rests against a smooth vertical wall. The mass of the ladder is m, and the coefficient of static friction between the ladder and the ground is </a:t>
            </a:r>
            <a:r>
              <a:rPr lang="en-US" altLang="en-NG" sz="2800" dirty="0">
                <a:sym typeface="Symbol" panose="05050102010706020507" pitchFamily="18" charset="2"/>
              </a:rPr>
              <a:t></a:t>
            </a:r>
            <a:r>
              <a:rPr lang="en-US" altLang="en-NG" sz="2800" baseline="-25000" dirty="0">
                <a:sym typeface="Symbol" panose="05050102010706020507" pitchFamily="18" charset="2"/>
              </a:rPr>
              <a:t>s</a:t>
            </a:r>
            <a:r>
              <a:rPr lang="en-US" altLang="en-NG" sz="2800" dirty="0">
                <a:sym typeface="Symbol" panose="05050102010706020507" pitchFamily="18" charset="2"/>
              </a:rPr>
              <a:t> = 0.40.</a:t>
            </a:r>
          </a:p>
          <a:p>
            <a:r>
              <a:rPr lang="en-US" altLang="en-NG" dirty="0">
                <a:sym typeface="Symbol" panose="05050102010706020507" pitchFamily="18" charset="2"/>
              </a:rPr>
              <a:t>Forces -</a:t>
            </a:r>
            <a:r>
              <a:rPr lang="en-US" altLang="en-NG" sz="2800" dirty="0">
                <a:sym typeface="Symbol" panose="05050102010706020507" pitchFamily="18" charset="2"/>
              </a:rPr>
              <a:t> gravity: blue, friction: orange, normal: green</a:t>
            </a:r>
          </a:p>
          <a:p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384C5-81E2-4A53-8344-0A7A3AF36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78" y="4001294"/>
            <a:ext cx="6768000" cy="22688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0510-F576-4628-9361-BDE5655C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22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3358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4A32-AA29-43B8-9A5E-6FBC62ED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r>
              <a:rPr lang="en-US" altLang="en-NG" sz="3200" b="1" dirty="0">
                <a:latin typeface="+mn-lt"/>
              </a:rPr>
              <a:t>Example</a:t>
            </a:r>
            <a:endParaRPr lang="en-NG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CB31-8D85-4EF2-9690-D4BA4494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069379"/>
          </a:xfrm>
        </p:spPr>
        <p:txBody>
          <a:bodyPr/>
          <a:lstStyle/>
          <a:p>
            <a:r>
              <a:rPr lang="en-US" altLang="en-NG" sz="2400" dirty="0"/>
              <a:t>A uniform ladder of length </a:t>
            </a:r>
            <a:r>
              <a:rPr lang="en-US" altLang="en-N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NG" sz="2400" dirty="0"/>
              <a:t>rests against a smooth vertical wall. The mass of the ladder is m, and the coefficient of static friction between the ladder and the ground is </a:t>
            </a:r>
            <a:r>
              <a:rPr lang="en-US" altLang="en-NG" sz="2400" dirty="0">
                <a:sym typeface="Symbol" panose="05050102010706020507" pitchFamily="18" charset="2"/>
              </a:rPr>
              <a:t></a:t>
            </a:r>
            <a:r>
              <a:rPr lang="en-US" altLang="en-NG" sz="2400" baseline="-25000" dirty="0">
                <a:sym typeface="Symbol" panose="05050102010706020507" pitchFamily="18" charset="2"/>
              </a:rPr>
              <a:t>s</a:t>
            </a:r>
            <a:r>
              <a:rPr lang="en-US" altLang="en-NG" sz="2400" dirty="0">
                <a:sym typeface="Symbol" panose="05050102010706020507" pitchFamily="18" charset="2"/>
              </a:rPr>
              <a:t> = 0.40. Find the minimum angle  at which the ladder does not slip.</a:t>
            </a:r>
          </a:p>
          <a:p>
            <a:endParaRPr lang="en-NG" dirty="0"/>
          </a:p>
        </p:txBody>
      </p:sp>
      <p:pic>
        <p:nvPicPr>
          <p:cNvPr id="4" name="Picture 6" descr="0813b">
            <a:extLst>
              <a:ext uri="{FF2B5EF4-FFF2-40B4-BE49-F238E27FC236}">
                <a16:creationId xmlns:a16="http://schemas.microsoft.com/office/drawing/2014/main" id="{91F3C033-22E0-4DD2-9EB9-69468BCB76F9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812" y="2382592"/>
            <a:ext cx="2991320" cy="400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96BBF4C8-4FB1-4492-9FA5-556F8A0971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457279"/>
              </p:ext>
            </p:extLst>
          </p:nvPr>
        </p:nvGraphicFramePr>
        <p:xfrm>
          <a:off x="1885480" y="2672400"/>
          <a:ext cx="4068003" cy="32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1181100" progId="Equation.3">
                  <p:embed/>
                </p:oleObj>
              </mc:Choice>
              <mc:Fallback>
                <p:oleObj name="Equation" r:id="rId4" imgW="1498600" imgH="1181100" progId="Equation.3">
                  <p:embed/>
                  <p:pic>
                    <p:nvPicPr>
                      <p:cNvPr id="24580" name="Object 8">
                        <a:extLst>
                          <a:ext uri="{FF2B5EF4-FFF2-40B4-BE49-F238E27FC236}">
                            <a16:creationId xmlns:a16="http://schemas.microsoft.com/office/drawing/2014/main" id="{9B1DBEC6-D5D5-47A3-8788-1DA2A497BF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480" y="2672400"/>
                        <a:ext cx="4068003" cy="32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4289-DCCF-486E-8AF5-2193541E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23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89681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EE5A-22E1-4F27-B057-0E9B64C4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Problem-Solving Strategy 2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8BF1-007B-4DDA-9245-B72E744D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NG" sz="2400" dirty="0"/>
              <a:t>Choose a convenient axis for calculating the net torque on the object</a:t>
            </a:r>
          </a:p>
          <a:p>
            <a:pPr lvl="1" eaLnBrk="1" hangingPunct="1"/>
            <a:r>
              <a:rPr lang="en-US" altLang="en-NG" sz="2000" dirty="0"/>
              <a:t>Remember the choice of the axis is arbitrary</a:t>
            </a:r>
          </a:p>
          <a:p>
            <a:pPr eaLnBrk="1" hangingPunct="1"/>
            <a:r>
              <a:rPr lang="en-US" altLang="en-NG" sz="2400" dirty="0"/>
              <a:t>Choose an origin that simplifies the calculations as much as possible</a:t>
            </a:r>
          </a:p>
          <a:p>
            <a:pPr lvl="1" eaLnBrk="1" hangingPunct="1"/>
            <a:r>
              <a:rPr lang="en-US" altLang="en-NG" sz="2000" dirty="0"/>
              <a:t>A force that acts along a line passing through the origin produces a zero torque</a:t>
            </a:r>
          </a:p>
          <a:p>
            <a:pPr eaLnBrk="1" hangingPunct="1"/>
            <a:r>
              <a:rPr lang="en-US" altLang="en-NG" sz="2400" dirty="0"/>
              <a:t>Be careful of sign with respect to rotational axis</a:t>
            </a:r>
          </a:p>
          <a:p>
            <a:pPr lvl="1" eaLnBrk="1" hangingPunct="1"/>
            <a:r>
              <a:rPr lang="en-US" altLang="en-NG" sz="2000" dirty="0"/>
              <a:t>positive if force tends to rotate object in counter clock wise direction (CCW)</a:t>
            </a:r>
          </a:p>
          <a:p>
            <a:pPr lvl="1" eaLnBrk="1" hangingPunct="1"/>
            <a:r>
              <a:rPr lang="en-US" altLang="en-NG" sz="2000" dirty="0"/>
              <a:t>negative if force tends to rotate object in clock wise direction (CW)</a:t>
            </a:r>
          </a:p>
          <a:p>
            <a:pPr lvl="1" eaLnBrk="1" hangingPunct="1"/>
            <a:r>
              <a:rPr lang="en-US" altLang="en-NG" sz="2000" dirty="0"/>
              <a:t>zero if force is on the rotational axis </a:t>
            </a:r>
          </a:p>
          <a:p>
            <a:pPr eaLnBrk="1" hangingPunct="1"/>
            <a:r>
              <a:rPr lang="en-US" altLang="en-NG" sz="2400" dirty="0"/>
              <a:t>Apply the second condition for equilibrium</a:t>
            </a:r>
          </a:p>
          <a:p>
            <a:endParaRPr lang="en-NG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1BC0B93-A4F9-407D-A420-E738850C9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800564"/>
              </p:ext>
            </p:extLst>
          </p:nvPr>
        </p:nvGraphicFramePr>
        <p:xfrm>
          <a:off x="3100944" y="5414963"/>
          <a:ext cx="292815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726" imgH="241195" progId="Equation.3">
                  <p:embed/>
                </p:oleObj>
              </mc:Choice>
              <mc:Fallback>
                <p:oleObj name="Equation" r:id="rId2" imgW="1091726" imgH="241195" progId="Equation.3">
                  <p:embed/>
                  <p:pic>
                    <p:nvPicPr>
                      <p:cNvPr id="25605" name="Object 4">
                        <a:extLst>
                          <a:ext uri="{FF2B5EF4-FFF2-40B4-BE49-F238E27FC236}">
                            <a16:creationId xmlns:a16="http://schemas.microsoft.com/office/drawing/2014/main" id="{987A33FA-50DC-46CB-9901-4A4919060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944" y="5414963"/>
                        <a:ext cx="2928150" cy="64800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509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C4D27-E9E1-48FE-9662-ED018589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24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3427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0A65-14A5-4AD4-9F74-F6486ACB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NG" sz="3200" b="1" dirty="0">
                <a:latin typeface="+mn-lt"/>
              </a:rPr>
              <a:t>Choose an origin O that simplifies the calculations as much as possible ? </a:t>
            </a:r>
            <a:endParaRPr lang="en-NG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6CB6-7158-4520-80B4-26F07EB2D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NG" sz="2800" dirty="0"/>
              <a:t>A uniform ladder of length </a:t>
            </a:r>
            <a:r>
              <a:rPr lang="en-US" altLang="en-N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NG" sz="2800" dirty="0"/>
              <a:t>rests against a smooth, vertical wall. The mass of the ladder is m, and the coefficient of static friction between the ladder and the ground is </a:t>
            </a:r>
            <a:r>
              <a:rPr lang="en-US" altLang="en-NG" sz="2800" dirty="0">
                <a:sym typeface="Symbol" panose="05050102010706020507" pitchFamily="18" charset="2"/>
              </a:rPr>
              <a:t></a:t>
            </a:r>
            <a:r>
              <a:rPr lang="en-US" altLang="en-NG" sz="2800" baseline="-25000" dirty="0">
                <a:sym typeface="Symbol" panose="05050102010706020507" pitchFamily="18" charset="2"/>
              </a:rPr>
              <a:t>s</a:t>
            </a:r>
            <a:r>
              <a:rPr lang="en-US" altLang="en-NG" sz="2800" dirty="0">
                <a:sym typeface="Symbol" panose="05050102010706020507" pitchFamily="18" charset="2"/>
              </a:rPr>
              <a:t> = 0.40. Find the minimum angle.</a:t>
            </a:r>
          </a:p>
          <a:p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55DCB-5554-4DFE-A634-E761F92E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62" y="3429000"/>
            <a:ext cx="6946814" cy="280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90C0-3981-47B2-BE9A-AABCB85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25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20766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ABB4-509F-4A0B-AD48-CF18C8FA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NG" sz="2400" dirty="0">
                <a:latin typeface="+mn-lt"/>
              </a:rPr>
              <a:t>A uniform ladder of length </a:t>
            </a:r>
            <a:r>
              <a:rPr lang="en-US" altLang="en-NG" sz="2400" i="1" dirty="0">
                <a:latin typeface="+mn-lt"/>
                <a:cs typeface="Times New Roman" panose="02020603050405020304" pitchFamily="18" charset="0"/>
              </a:rPr>
              <a:t>l </a:t>
            </a:r>
            <a:r>
              <a:rPr lang="en-US" altLang="en-NG" sz="2400" dirty="0">
                <a:latin typeface="+mn-lt"/>
              </a:rPr>
              <a:t>rests against a smooth, vertical wall. The mass of the ladder is m, and the coefficient of static friction between the ladder and the ground is </a:t>
            </a:r>
            <a:r>
              <a:rPr lang="en-US" altLang="en-NG" sz="2400" dirty="0">
                <a:latin typeface="+mn-lt"/>
                <a:sym typeface="Symbol" panose="05050102010706020507" pitchFamily="18" charset="2"/>
              </a:rPr>
              <a:t></a:t>
            </a:r>
            <a:r>
              <a:rPr lang="en-US" altLang="en-NG" sz="2400" baseline="-25000" dirty="0">
                <a:latin typeface="+mn-lt"/>
                <a:sym typeface="Symbol" panose="05050102010706020507" pitchFamily="18" charset="2"/>
              </a:rPr>
              <a:t>s</a:t>
            </a:r>
            <a:r>
              <a:rPr lang="en-US" altLang="en-NG" sz="2400" dirty="0">
                <a:latin typeface="+mn-lt"/>
                <a:sym typeface="Symbol" panose="05050102010706020507" pitchFamily="18" charset="2"/>
              </a:rPr>
              <a:t> = 0.40. Find the minimum angle  at which the ladder does not slip.</a:t>
            </a:r>
            <a:br>
              <a:rPr lang="en-US" altLang="en-NG" sz="2400" dirty="0">
                <a:latin typeface="+mn-lt"/>
                <a:sym typeface="Symbol" panose="05050102010706020507" pitchFamily="18" charset="2"/>
              </a:rPr>
            </a:br>
            <a:endParaRPr lang="en-NG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9236-1379-4CEB-99F6-63378CCE7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NG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71EAFC75-7298-41FC-AF49-C3623FD2DB59}"/>
              </a:ext>
            </a:extLst>
          </p:cNvPr>
          <p:cNvGrpSpPr>
            <a:grpSpLocks/>
          </p:cNvGrpSpPr>
          <p:nvPr/>
        </p:nvGrpSpPr>
        <p:grpSpPr bwMode="auto">
          <a:xfrm>
            <a:off x="7970055" y="1825625"/>
            <a:ext cx="2874963" cy="4102100"/>
            <a:chOff x="3448" y="1128"/>
            <a:chExt cx="1811" cy="2584"/>
          </a:xfrm>
        </p:grpSpPr>
        <p:pic>
          <p:nvPicPr>
            <p:cNvPr id="13" name="Picture 5" descr="0813b">
              <a:extLst>
                <a:ext uri="{FF2B5EF4-FFF2-40B4-BE49-F238E27FC236}">
                  <a16:creationId xmlns:a16="http://schemas.microsoft.com/office/drawing/2014/main" id="{112DA76A-D152-424A-80B2-FB96118C59E8}"/>
                </a:ext>
              </a:extLst>
            </p:cNvPr>
            <p:cNvPicPr preferRelativeResize="0"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" y="1128"/>
              <a:ext cx="1811" cy="2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57BC6E62-2D34-4A80-884E-2DC80681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" y="3024"/>
              <a:ext cx="460" cy="2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Pct val="80000"/>
                <a:buFont typeface="Wingdings" panose="05000000000000000000" pitchFamily="2" charset="2"/>
                <a:defRPr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Pct val="80000"/>
                <a:buFont typeface="Wingdings" panose="05000000000000000000" pitchFamily="2" charset="2"/>
                <a:defRPr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Pct val="80000"/>
                <a:buFont typeface="Wingdings" panose="05000000000000000000" pitchFamily="2" charset="2"/>
                <a:defRPr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Pct val="80000"/>
                <a:buFont typeface="Wingdings" panose="05000000000000000000" pitchFamily="2" charset="2"/>
                <a:defRPr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NG" b="1">
                  <a:solidFill>
                    <a:srgbClr val="000000"/>
                  </a:solidFill>
                </a:rPr>
                <a:t>mg</a:t>
              </a:r>
            </a:p>
          </p:txBody>
        </p:sp>
      </p:grp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7210ECB0-993C-4962-B793-26C30207D8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278810"/>
              </p:ext>
            </p:extLst>
          </p:nvPr>
        </p:nvGraphicFramePr>
        <p:xfrm>
          <a:off x="1185929" y="2040675"/>
          <a:ext cx="5959420" cy="36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1549080" progId="Equation.3">
                  <p:embed/>
                </p:oleObj>
              </mc:Choice>
              <mc:Fallback>
                <p:oleObj name="Equation" r:id="rId4" imgW="2514600" imgH="1549080" progId="Equation.3">
                  <p:embed/>
                  <p:pic>
                    <p:nvPicPr>
                      <p:cNvPr id="27652" name="Object 3">
                        <a:extLst>
                          <a:ext uri="{FF2B5EF4-FFF2-40B4-BE49-F238E27FC236}">
                            <a16:creationId xmlns:a16="http://schemas.microsoft.com/office/drawing/2014/main" id="{BB135155-D8CD-4F58-94AF-D48E0A904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929" y="2040675"/>
                        <a:ext cx="5959420" cy="36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509CBBA-64D2-4D6B-BA39-61C11A22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26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71102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4330-396D-45F4-90D8-5B05A2BF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Problem-Solving Strategy 3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5C29-CA96-4781-8906-641E6640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NG" sz="2800" dirty="0"/>
              <a:t>The two conditions of equilibrium will give a system of equations</a:t>
            </a:r>
          </a:p>
          <a:p>
            <a:pPr eaLnBrk="1" hangingPunct="1"/>
            <a:r>
              <a:rPr lang="en-US" altLang="en-NG" sz="2800" dirty="0"/>
              <a:t>Solve the equations simultaneously</a:t>
            </a:r>
          </a:p>
          <a:p>
            <a:pPr eaLnBrk="1" hangingPunct="1"/>
            <a:r>
              <a:rPr lang="en-US" altLang="en-NG" sz="2800" dirty="0"/>
              <a:t>Make sure your results are consistent with your free body diagram</a:t>
            </a:r>
          </a:p>
          <a:p>
            <a:pPr eaLnBrk="1" hangingPunct="1"/>
            <a:r>
              <a:rPr lang="en-US" altLang="en-NG" sz="2800" dirty="0"/>
              <a:t>If the solution gives a negative for a force, it is in the opposite direction to what you drew in the free body diagram</a:t>
            </a:r>
          </a:p>
          <a:p>
            <a:pPr eaLnBrk="1" hangingPunct="1"/>
            <a:r>
              <a:rPr lang="en-US" altLang="en-NG" sz="2800" dirty="0"/>
              <a:t>Check your results to confirm</a:t>
            </a:r>
          </a:p>
          <a:p>
            <a:endParaRPr lang="en-NG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FFD50B7-681C-4BB9-BA1C-D6FC37609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934658"/>
              </p:ext>
            </p:extLst>
          </p:nvPr>
        </p:nvGraphicFramePr>
        <p:xfrm>
          <a:off x="6095998" y="4748033"/>
          <a:ext cx="2772000" cy="1645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671" imgH="723586" progId="Equation.3">
                  <p:embed/>
                </p:oleObj>
              </mc:Choice>
              <mc:Fallback>
                <p:oleObj name="Equation" r:id="rId2" imgW="1218671" imgH="723586" progId="Equation.3">
                  <p:embed/>
                  <p:pic>
                    <p:nvPicPr>
                      <p:cNvPr id="28677" name="Object 4">
                        <a:extLst>
                          <a:ext uri="{FF2B5EF4-FFF2-40B4-BE49-F238E27FC236}">
                            <a16:creationId xmlns:a16="http://schemas.microsoft.com/office/drawing/2014/main" id="{2E05EEEA-A498-4F8D-AA84-E0F8FA163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8" y="4748033"/>
                        <a:ext cx="2772000" cy="1645342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509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B52DD-9CC9-4238-AE2F-260F78CF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27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85594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81C2-F7C3-4858-9635-E5C60053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Exercises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56AE-2A3A-4CA0-9953-0C48E524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Ex. 12 nos.: 25, 31, 32 and 33</a:t>
            </a:r>
            <a:endParaRPr lang="en-NG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1A91-FB00-4C4C-B9D8-DB67AB75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28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6936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53D3-43C0-402F-87BB-E482117B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6497-28C0-42AE-9EDB-15F858E7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 Physics Volume 1 </a:t>
            </a:r>
          </a:p>
          <a:p>
            <a:pPr marL="0" indent="0">
              <a:buNone/>
            </a:pPr>
            <a:r>
              <a:rPr lang="en-US" sz="2000" i="1" dirty="0"/>
              <a:t>L. Samuel @ 2016 OpenStax College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Physics: Principles with Applications</a:t>
            </a:r>
          </a:p>
          <a:p>
            <a:pPr marL="0" indent="0">
              <a:buNone/>
            </a:pPr>
            <a:r>
              <a:rPr lang="en-US" sz="2000" i="1" dirty="0"/>
              <a:t>C. </a:t>
            </a:r>
            <a:r>
              <a:rPr lang="en-US" sz="2000" i="1" dirty="0" err="1"/>
              <a:t>Giancoli</a:t>
            </a:r>
            <a:r>
              <a:rPr lang="en-US" sz="2000" i="1" dirty="0"/>
              <a:t> @ 2014, Pearson, ISBN- 13:9780321625922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dirty="0"/>
              <a:t>Physics at New Jersey Science &amp; Technology University</a:t>
            </a:r>
          </a:p>
          <a:p>
            <a:endParaRPr lang="en-US" dirty="0"/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390B-83FE-4D78-BB0C-616B2057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29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0751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0A56-E0FE-475E-AB62-F5188458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45488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atin typeface="+mn-lt"/>
              </a:rPr>
            </a:br>
            <a:r>
              <a:rPr lang="en-US" sz="4000" b="1" dirty="0">
                <a:latin typeface="+mn-lt"/>
              </a:rPr>
              <a:t>Bodies in Equilibrium</a:t>
            </a:r>
            <a:br>
              <a:rPr lang="en-US" sz="4000" b="1" dirty="0">
                <a:latin typeface="+mn-lt"/>
              </a:rPr>
            </a:br>
            <a:endParaRPr lang="en-NG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585A-75CB-4903-85CA-EE1FF73E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/>
          </a:p>
          <a:p>
            <a:r>
              <a:rPr lang="en-US" sz="2800" b="1"/>
              <a:t>Learning </a:t>
            </a:r>
            <a:r>
              <a:rPr lang="en-US" sz="2800" b="1" dirty="0"/>
              <a:t>Objectives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altLang="en-NG" dirty="0"/>
              <a:t>To understand the conditions for static equilibrium</a:t>
            </a:r>
          </a:p>
          <a:p>
            <a:r>
              <a:rPr lang="en-US" altLang="en-NG" dirty="0"/>
              <a:t>To introduce the concept of the free-body diagram for rigid body</a:t>
            </a:r>
          </a:p>
          <a:p>
            <a:r>
              <a:rPr lang="en-US" altLang="en-NG" dirty="0"/>
              <a:t>To show how to solve rigid-body equilibrium problems using the equations of equilibrium</a:t>
            </a:r>
          </a:p>
          <a:p>
            <a:r>
              <a:rPr lang="en-US" altLang="en-NG" sz="2800" dirty="0"/>
              <a:t>To solve problems on center of gravity</a:t>
            </a:r>
          </a:p>
          <a:p>
            <a:endParaRPr lang="en-US" altLang="en-NG" dirty="0"/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B9BA1-A7D7-485C-8B0A-EABFEC02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1954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94AC-5451-4BC5-B67B-33BAE576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Equilibrium</a:t>
            </a:r>
            <a:endParaRPr lang="en-NG" sz="36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6264C-20BB-4CCF-9620-767FBAA4B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282"/>
                <a:ext cx="10515600" cy="4824681"/>
              </a:xfrm>
            </p:spPr>
            <p:txBody>
              <a:bodyPr/>
              <a:lstStyle/>
              <a:p>
                <a:r>
                  <a:rPr lang="en-US" altLang="en-NG" sz="2800" dirty="0"/>
                  <a:t>Equilibrium implies the object is at rest (static) or its center of mass moves with a constant velocity (dynamic)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NG" sz="2800" b="1" dirty="0">
                    <a:solidFill>
                      <a:schemeClr val="accent2"/>
                    </a:solidFill>
                  </a:rPr>
                  <a:t>static equilibrium</a:t>
                </a:r>
                <a:r>
                  <a:rPr lang="en-US" altLang="en-NG" sz="2800" dirty="0">
                    <a:solidFill>
                      <a:schemeClr val="accent2"/>
                    </a:solidFill>
                  </a:rPr>
                  <a:t>:</a:t>
                </a:r>
                <a:r>
                  <a:rPr lang="en-US" altLang="en-NG" sz="2800" dirty="0"/>
                  <a:t> linear and angular velocities are equal to zero, </a:t>
                </a:r>
              </a:p>
              <a:p>
                <a:pPr marL="0" indent="0">
                  <a:buNone/>
                </a:pPr>
                <a:r>
                  <a:rPr lang="en-US" altLang="en-NG" dirty="0"/>
                  <a:t>		</a:t>
                </a:r>
                <a:r>
                  <a:rPr lang="en-US" altLang="en-NG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N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NG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NG" i="1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US" altLang="en-NG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NG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en-N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NG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NG" sz="2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NG" sz="2800" dirty="0"/>
                  <a:t>Examples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NG" i="1" dirty="0"/>
                  <a:t>Book on table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NG" i="1" dirty="0"/>
                  <a:t>Hanging mass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NG" i="1" dirty="0"/>
                  <a:t>Ceiling fan – off/on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NG" i="1" dirty="0"/>
                  <a:t>Ladder leaning against wall</a:t>
                </a:r>
                <a:endParaRPr lang="en-N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6264C-20BB-4CCF-9620-767FBAA4B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282"/>
                <a:ext cx="10515600" cy="4824681"/>
              </a:xfrm>
              <a:blipFill>
                <a:blip r:embed="rId2"/>
                <a:stretch>
                  <a:fillRect l="-1043" t="-2149"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8B25E-3D95-4E61-A17F-A44EE7C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1463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6842-BDE9-4EBD-917B-2FC92756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Conditions for Equilibrium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4439-69AA-43E9-9AB3-A248F2F9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62"/>
            <a:ext cx="10515600" cy="481180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NG" sz="2800" dirty="0"/>
              <a:t>The first condition of equilibrium is a statement of translational equilibrium:</a:t>
            </a:r>
          </a:p>
          <a:p>
            <a:pPr marL="0" indent="0" eaLnBrk="1" hangingPunct="1">
              <a:buNone/>
            </a:pPr>
            <a:r>
              <a:rPr lang="en-US" altLang="en-NG" sz="2800" dirty="0"/>
              <a:t>	The net external force on the object must equal zero</a:t>
            </a:r>
          </a:p>
          <a:p>
            <a:pPr eaLnBrk="1" hangingPunct="1"/>
            <a:endParaRPr lang="en-US" altLang="en-NG" sz="2800" dirty="0"/>
          </a:p>
          <a:p>
            <a:pPr eaLnBrk="1" hangingPunct="1"/>
            <a:endParaRPr lang="en-US" altLang="en-NG" sz="2800" dirty="0"/>
          </a:p>
          <a:p>
            <a:pPr eaLnBrk="1" hangingPunct="1"/>
            <a:r>
              <a:rPr lang="en-US" b="0" i="0" dirty="0">
                <a:solidFill>
                  <a:srgbClr val="000000"/>
                </a:solidFill>
                <a:effectLst/>
              </a:rPr>
              <a:t>This vector equation is equivalent to the following three scalar equations for the components of the net force:</a:t>
            </a:r>
            <a:r>
              <a:rPr lang="en-US" dirty="0"/>
              <a:t> </a:t>
            </a:r>
            <a:br>
              <a:rPr lang="en-US" dirty="0"/>
            </a:br>
            <a:endParaRPr lang="en-US" altLang="en-NG" dirty="0"/>
          </a:p>
          <a:p>
            <a:pPr eaLnBrk="1" hangingPunct="1"/>
            <a:endParaRPr lang="en-US" altLang="en-NG" sz="2800" dirty="0"/>
          </a:p>
          <a:p>
            <a:pPr eaLnBrk="1" hangingPunct="1"/>
            <a:r>
              <a:rPr lang="en-US" altLang="en-NG" sz="2800" dirty="0"/>
              <a:t>It states that the translational acceleration of the object’s center of mass must be zero</a:t>
            </a:r>
          </a:p>
          <a:p>
            <a:pPr eaLnBrk="1" hangingPunct="1"/>
            <a:endParaRPr lang="en-US" altLang="en-NG" sz="2800" dirty="0"/>
          </a:p>
          <a:p>
            <a:endParaRPr lang="en-NG" dirty="0"/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56031A87-736C-4C4E-B837-C33B6F81A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487792"/>
              </p:ext>
            </p:extLst>
          </p:nvPr>
        </p:nvGraphicFramePr>
        <p:xfrm>
          <a:off x="1505815" y="2745000"/>
          <a:ext cx="3584560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254000" progId="Equation.3">
                  <p:embed/>
                </p:oleObj>
              </mc:Choice>
              <mc:Fallback>
                <p:oleObj name="Equation" r:id="rId2" imgW="1333500" imgH="254000" progId="Equation.3">
                  <p:embed/>
                  <p:pic>
                    <p:nvPicPr>
                      <p:cNvPr id="6152" name="Object 7">
                        <a:extLst>
                          <a:ext uri="{FF2B5EF4-FFF2-40B4-BE49-F238E27FC236}">
                            <a16:creationId xmlns:a16="http://schemas.microsoft.com/office/drawing/2014/main" id="{1CB6F987-D586-40ED-BE2D-81EFC3B444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815" y="2745000"/>
                        <a:ext cx="3584560" cy="68400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5097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D0FB83F-9F51-4ACC-B318-52C252F1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706" y="2709000"/>
            <a:ext cx="1623053" cy="72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5E494E5-0B20-4C4D-82DB-B31EA8283470}"/>
              </a:ext>
            </a:extLst>
          </p:cNvPr>
          <p:cNvSpPr/>
          <p:nvPr/>
        </p:nvSpPr>
        <p:spPr>
          <a:xfrm>
            <a:off x="5606796" y="2925000"/>
            <a:ext cx="978408" cy="3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6778F2-3874-46B6-971D-690813000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709" y="4460982"/>
            <a:ext cx="4623332" cy="6840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FC6615A-398D-4E70-B6BA-517A91AE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5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9411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44D7-8D03-4E4B-9E5D-73C9B9BE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Conditions for Equilibrium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038C-FB08-4474-AB99-011C862C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6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NG" sz="2800" dirty="0"/>
              <a:t>The second condition of equilibrium is a statement of rotational equilibrium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NG" sz="2800" dirty="0"/>
              <a:t>The net external torque on the object must equal zero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NG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NG" sz="2800" dirty="0"/>
          </a:p>
          <a:p>
            <a:pPr eaLnBrk="1" hangingPunct="1">
              <a:lnSpc>
                <a:spcPct val="9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This vector equation is equivalent to the following three scalar equations for the components of the net force:</a:t>
            </a:r>
            <a:endParaRPr lang="en-US" altLang="en-NG" sz="2800" dirty="0"/>
          </a:p>
          <a:p>
            <a:pPr eaLnBrk="1" hangingPunct="1">
              <a:lnSpc>
                <a:spcPct val="90000"/>
              </a:lnSpc>
            </a:pPr>
            <a:endParaRPr lang="en-US" altLang="en-NG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NG" sz="2800" dirty="0"/>
              <a:t>It states the angular acceleration of the object to be zero. This must be true for any axis of rotation</a:t>
            </a:r>
          </a:p>
          <a:p>
            <a:endParaRPr lang="en-NG" dirty="0"/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7337C9C7-7905-403D-B3B2-7C70313E90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376492"/>
              </p:ext>
            </p:extLst>
          </p:nvPr>
        </p:nvGraphicFramePr>
        <p:xfrm>
          <a:off x="1142620" y="2779712"/>
          <a:ext cx="42052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70000" imgH="228600" progId="Equation.3">
                  <p:embed/>
                </p:oleObj>
              </mc:Choice>
              <mc:Fallback>
                <p:oleObj name="Equation" r:id="rId2" imgW="1270000" imgH="228600" progId="Equation.3">
                  <p:embed/>
                  <p:pic>
                    <p:nvPicPr>
                      <p:cNvPr id="8197" name="Object 7">
                        <a:extLst>
                          <a:ext uri="{FF2B5EF4-FFF2-40B4-BE49-F238E27FC236}">
                            <a16:creationId xmlns:a16="http://schemas.microsoft.com/office/drawing/2014/main" id="{A73DA6D6-F2D6-4866-904E-195273209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620" y="2779712"/>
                        <a:ext cx="4205287" cy="75565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5097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00B672A-0AD5-4543-A4FB-F86608E4E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779" y="2673000"/>
            <a:ext cx="1828148" cy="75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0C202-4061-473D-83B5-28AA75116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514" y="4502942"/>
            <a:ext cx="3898983" cy="648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EBF12CB-E4FA-4EA4-9764-606DDE6D3F1F}"/>
              </a:ext>
            </a:extLst>
          </p:cNvPr>
          <p:cNvSpPr/>
          <p:nvPr/>
        </p:nvSpPr>
        <p:spPr>
          <a:xfrm>
            <a:off x="5865687" y="2995537"/>
            <a:ext cx="978408" cy="3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10ECCD2-B03B-4084-B533-35F86820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6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5384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D9DF-163B-4987-BD97-1FA3615C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233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Conditions for Equilibrium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00C58-29A2-4498-A665-9263E363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358"/>
            <a:ext cx="10515600" cy="4917605"/>
          </a:xfrm>
        </p:spPr>
        <p:txBody>
          <a:bodyPr/>
          <a:lstStyle/>
          <a:p>
            <a:r>
              <a:rPr lang="en-US" altLang="en-NG" dirty="0"/>
              <a:t>If the object is modeled as a particle, then this is the only condition that must be satisfied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NG" dirty="0"/>
              <a:t>		The net force equals zero </a:t>
            </a:r>
          </a:p>
          <a:p>
            <a:pPr eaLnBrk="1" hangingPunct="1">
              <a:lnSpc>
                <a:spcPct val="90000"/>
              </a:lnSpc>
            </a:pPr>
            <a:endParaRPr lang="en-US" altLang="en-NG" dirty="0"/>
          </a:p>
          <a:p>
            <a:r>
              <a:rPr lang="en-US" altLang="en-NG" dirty="0"/>
              <a:t>if the object cannot be modeled as a particle, this is needed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NG" dirty="0"/>
              <a:t>		The net torque equals zero </a:t>
            </a:r>
          </a:p>
          <a:p>
            <a:endParaRPr lang="en-NG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6456366-EA17-44DF-B367-92BDCF7B3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296434"/>
              </p:ext>
            </p:extLst>
          </p:nvPr>
        </p:nvGraphicFramePr>
        <p:xfrm>
          <a:off x="7466728" y="2003437"/>
          <a:ext cx="155840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502" imgH="317362" progId="Equation.DSMT4">
                  <p:embed/>
                </p:oleObj>
              </mc:Choice>
              <mc:Fallback>
                <p:oleObj name="Equation" r:id="rId2" imgW="685502" imgH="317362" progId="Equation.DSMT4">
                  <p:embed/>
                  <p:pic>
                    <p:nvPicPr>
                      <p:cNvPr id="9221" name="Object 4">
                        <a:extLst>
                          <a:ext uri="{FF2B5EF4-FFF2-40B4-BE49-F238E27FC236}">
                            <a16:creationId xmlns:a16="http://schemas.microsoft.com/office/drawing/2014/main" id="{940C813C-3178-428A-BFDB-77068376FB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728" y="2003437"/>
                        <a:ext cx="1558408" cy="7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ACBF1C2-DA55-4EC1-A1F2-1394B9E34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333962"/>
              </p:ext>
            </p:extLst>
          </p:nvPr>
        </p:nvGraphicFramePr>
        <p:xfrm>
          <a:off x="7709525" y="4134564"/>
          <a:ext cx="1562555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502" imgH="304668" progId="Equation.DSMT4">
                  <p:embed/>
                </p:oleObj>
              </mc:Choice>
              <mc:Fallback>
                <p:oleObj name="Equation" r:id="rId4" imgW="685502" imgH="304668" progId="Equation.DSMT4">
                  <p:embed/>
                  <p:pic>
                    <p:nvPicPr>
                      <p:cNvPr id="9222" name="Object 5">
                        <a:extLst>
                          <a:ext uri="{FF2B5EF4-FFF2-40B4-BE49-F238E27FC236}">
                            <a16:creationId xmlns:a16="http://schemas.microsoft.com/office/drawing/2014/main" id="{6A44AAEB-8CAB-4676-9659-63181A00EA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525" y="4134564"/>
                        <a:ext cx="1562555" cy="7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AFE2-CE85-43E5-8E3A-6FF78D5B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7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8355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68BE-7D48-4ABF-B117-34B795CF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Static Equilibrium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9017-962A-4461-8CA9-6B686A8D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/>
          <a:lstStyle/>
          <a:p>
            <a:pPr marL="533400" indent="-533400" eaLnBrk="1" hangingPunct="1"/>
            <a:r>
              <a:rPr lang="en-US" altLang="en-NG" sz="2800" dirty="0"/>
              <a:t>Consider a light rod subject to the two forces of equal magnitude as shown in figure. Choose the correct statement with regard to this situation:</a:t>
            </a:r>
          </a:p>
          <a:p>
            <a:pPr marL="0" indent="0" eaLnBrk="1" hangingPunct="1">
              <a:buNone/>
            </a:pPr>
            <a:endParaRPr lang="en-US" altLang="en-NG" dirty="0"/>
          </a:p>
          <a:p>
            <a:pPr marL="533400" indent="-533400" eaLnBrk="1" hangingPunct="1"/>
            <a:endParaRPr lang="en-US" altLang="en-NG" sz="2800" dirty="0"/>
          </a:p>
          <a:p>
            <a:pPr marL="533400" indent="-533400" eaLnBrk="1" hangingPunct="1">
              <a:buFont typeface="Wingdings" panose="05000000000000000000" pitchFamily="2" charset="2"/>
              <a:buAutoNum type="alphaUcParenBoth"/>
            </a:pPr>
            <a:r>
              <a:rPr lang="en-US" altLang="en-NG" sz="2800" dirty="0"/>
              <a:t>The object is in force equilibrium but not torque equilibrium.</a:t>
            </a:r>
          </a:p>
          <a:p>
            <a:pPr marL="533400" indent="-533400" eaLnBrk="1" hangingPunct="1">
              <a:buFont typeface="Wingdings" panose="05000000000000000000" pitchFamily="2" charset="2"/>
              <a:buAutoNum type="alphaUcParenBoth"/>
            </a:pPr>
            <a:r>
              <a:rPr lang="en-US" altLang="en-NG" sz="2800" dirty="0"/>
              <a:t>The object is in torque equilibrium but not force equilibrium</a:t>
            </a:r>
          </a:p>
          <a:p>
            <a:pPr marL="533400" indent="-533400" eaLnBrk="1" hangingPunct="1">
              <a:buFont typeface="Wingdings" panose="05000000000000000000" pitchFamily="2" charset="2"/>
              <a:buAutoNum type="alphaUcParenBoth"/>
            </a:pPr>
            <a:r>
              <a:rPr lang="en-US" altLang="en-NG" sz="2800" dirty="0"/>
              <a:t>The object is in both force equilibrium and torque equilibrium</a:t>
            </a:r>
          </a:p>
          <a:p>
            <a:pPr marL="533400" indent="-533400" eaLnBrk="1" hangingPunct="1">
              <a:buFont typeface="Wingdings" panose="05000000000000000000" pitchFamily="2" charset="2"/>
              <a:buAutoNum type="alphaUcParenBoth"/>
            </a:pPr>
            <a:r>
              <a:rPr lang="en-US" altLang="en-NG" sz="2800" dirty="0"/>
              <a:t>The object is in neither force equilibrium nor torque equilibrium</a:t>
            </a:r>
          </a:p>
          <a:p>
            <a:endParaRPr lang="en-NG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ADB866D-EB6E-4221-B567-AF20109C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513" y="2318197"/>
            <a:ext cx="4327301" cy="133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53A6B-9BE5-43D2-AB85-043E8CD1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8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5311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6700-62E7-4333-B177-95C44653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/>
          <a:p>
            <a:r>
              <a:rPr lang="en-US" altLang="en-NG" sz="3600" b="1" dirty="0">
                <a:latin typeface="+mn-lt"/>
              </a:rPr>
              <a:t>Equilibrium Equations</a:t>
            </a:r>
            <a:endParaRPr lang="en-NG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25D8-3A17-471E-AFC7-07BB0BC4A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2"/>
            <a:ext cx="10515600" cy="4927711"/>
          </a:xfrm>
        </p:spPr>
        <p:txBody>
          <a:bodyPr/>
          <a:lstStyle/>
          <a:p>
            <a:pPr eaLnBrk="1" hangingPunct="1"/>
            <a:r>
              <a:rPr lang="en-US" altLang="en-NG" sz="2800" dirty="0"/>
              <a:t>For simplicity, We will restrict the applications to situations in which all the forces lie in the </a:t>
            </a:r>
            <a:r>
              <a:rPr lang="en-US" altLang="en-NG" sz="2800" dirty="0" err="1"/>
              <a:t>xy</a:t>
            </a:r>
            <a:r>
              <a:rPr lang="en-US" altLang="en-NG" sz="2800" dirty="0"/>
              <a:t> plane.</a:t>
            </a:r>
          </a:p>
          <a:p>
            <a:pPr eaLnBrk="1" hangingPunct="1"/>
            <a:r>
              <a:rPr lang="en-US" altLang="en-NG" sz="2800" dirty="0"/>
              <a:t>Equation 1:</a:t>
            </a:r>
          </a:p>
          <a:p>
            <a:pPr eaLnBrk="1" hangingPunct="1"/>
            <a:endParaRPr lang="en-US" altLang="en-NG" sz="2800" dirty="0"/>
          </a:p>
          <a:p>
            <a:pPr eaLnBrk="1" hangingPunct="1"/>
            <a:r>
              <a:rPr lang="en-US" altLang="en-NG" sz="2800" dirty="0"/>
              <a:t>Equation 2: </a:t>
            </a:r>
          </a:p>
          <a:p>
            <a:pPr eaLnBrk="1" hangingPunct="1"/>
            <a:r>
              <a:rPr lang="en-US" altLang="en-NG" sz="2800" dirty="0"/>
              <a:t>There are three resulting equations</a:t>
            </a:r>
          </a:p>
          <a:p>
            <a:endParaRPr lang="en-NG" dirty="0"/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210D15CB-E001-46C2-B413-E8D365E35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521845"/>
              </p:ext>
            </p:extLst>
          </p:nvPr>
        </p:nvGraphicFramePr>
        <p:xfrm>
          <a:off x="3701134" y="2191251"/>
          <a:ext cx="533028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800" imgH="266700" progId="Equation.3">
                  <p:embed/>
                </p:oleObj>
              </mc:Choice>
              <mc:Fallback>
                <p:oleObj name="Equation" r:id="rId2" imgW="2844800" imgH="266700" progId="Equation.3">
                  <p:embed/>
                  <p:pic>
                    <p:nvPicPr>
                      <p:cNvPr id="11269" name="Object 6">
                        <a:extLst>
                          <a:ext uri="{FF2B5EF4-FFF2-40B4-BE49-F238E27FC236}">
                            <a16:creationId xmlns:a16="http://schemas.microsoft.com/office/drawing/2014/main" id="{A0E7C758-5C89-4C93-95D9-F79E0F4FB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134" y="2191251"/>
                        <a:ext cx="5330285" cy="50400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509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C6D56025-2403-47CA-978D-B66B8C7B2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72630"/>
              </p:ext>
            </p:extLst>
          </p:nvPr>
        </p:nvGraphicFramePr>
        <p:xfrm>
          <a:off x="3701134" y="2957909"/>
          <a:ext cx="583931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400" imgH="241300" progId="Equation.3">
                  <p:embed/>
                </p:oleObj>
              </mc:Choice>
              <mc:Fallback>
                <p:oleObj name="Equation" r:id="rId4" imgW="2819400" imgH="241300" progId="Equation.3">
                  <p:embed/>
                  <p:pic>
                    <p:nvPicPr>
                      <p:cNvPr id="11270" name="Object 8">
                        <a:extLst>
                          <a:ext uri="{FF2B5EF4-FFF2-40B4-BE49-F238E27FC236}">
                            <a16:creationId xmlns:a16="http://schemas.microsoft.com/office/drawing/2014/main" id="{D4425EFB-A9E4-49C2-BFCE-9D55A7CDA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134" y="2957909"/>
                        <a:ext cx="5839313" cy="50400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509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82E48860-D12E-4037-99F7-8497CA08A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680156"/>
              </p:ext>
            </p:extLst>
          </p:nvPr>
        </p:nvGraphicFramePr>
        <p:xfrm>
          <a:off x="1500233" y="4442116"/>
          <a:ext cx="27797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671" imgH="723586" progId="Equation.3">
                  <p:embed/>
                </p:oleObj>
              </mc:Choice>
              <mc:Fallback>
                <p:oleObj name="Equation" r:id="rId6" imgW="1218671" imgH="723586" progId="Equation.3">
                  <p:embed/>
                  <p:pic>
                    <p:nvPicPr>
                      <p:cNvPr id="11272" name="Object 10">
                        <a:extLst>
                          <a:ext uri="{FF2B5EF4-FFF2-40B4-BE49-F238E27FC236}">
                            <a16:creationId xmlns:a16="http://schemas.microsoft.com/office/drawing/2014/main" id="{CBAF1473-6BE7-4F07-99E7-F74EEB1E1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233" y="4442116"/>
                        <a:ext cx="2779712" cy="166370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509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1201">
            <a:extLst>
              <a:ext uri="{FF2B5EF4-FFF2-40B4-BE49-F238E27FC236}">
                <a16:creationId xmlns:a16="http://schemas.microsoft.com/office/drawing/2014/main" id="{EBCB9B43-C94C-4AF6-8845-D2FFCC8DE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33" y="3681704"/>
            <a:ext cx="2370138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25D0BE-3E01-47D6-B6F5-08BCD41A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FD29-B263-458F-BE6F-D8615640FBDE}" type="slidenum">
              <a:rPr lang="en-NG" smtClean="0"/>
              <a:t>9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14773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HOTO" val="TRUE"/>
  <p:tag name="FILENAME" val="C:\WINDOWS\Desktop\serwap  art\chapter8\0813b.j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HOTO" val="TRUE"/>
  <p:tag name="FILENAME" val="C:\WINDOWS\Desktop\serwap  art\chapter8\0813b.jp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9581</TotalTime>
  <Words>1483</Words>
  <Application>Microsoft Office PowerPoint</Application>
  <PresentationFormat>Widescreen</PresentationFormat>
  <Paragraphs>198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Microsoft Equation 3.0</vt:lpstr>
      <vt:lpstr>MathType 5.0 Equation</vt:lpstr>
      <vt:lpstr>PowerPoint Presentation</vt:lpstr>
      <vt:lpstr>PowerPoint Presentation</vt:lpstr>
      <vt:lpstr> Bodies in Equilibrium </vt:lpstr>
      <vt:lpstr>Equilibrium</vt:lpstr>
      <vt:lpstr>Conditions for Equilibrium</vt:lpstr>
      <vt:lpstr>Conditions for Equilibrium</vt:lpstr>
      <vt:lpstr>Conditions for Equilibrium</vt:lpstr>
      <vt:lpstr>Static Equilibrium</vt:lpstr>
      <vt:lpstr>Equilibrium Equations</vt:lpstr>
      <vt:lpstr>Free-body Diagram (FBD)</vt:lpstr>
      <vt:lpstr>Example</vt:lpstr>
      <vt:lpstr>Solution to Example</vt:lpstr>
      <vt:lpstr>Axis of Rotation</vt:lpstr>
      <vt:lpstr> The position of M that will balance the system at rest </vt:lpstr>
      <vt:lpstr>Center of Gravity</vt:lpstr>
      <vt:lpstr>Where is the Center of Mass?</vt:lpstr>
      <vt:lpstr>Center of Mass (CM)</vt:lpstr>
      <vt:lpstr>Center of Gravity (CG)</vt:lpstr>
      <vt:lpstr>CG of a Ladder</vt:lpstr>
      <vt:lpstr>Example</vt:lpstr>
      <vt:lpstr>Problem-Solving Strategy 1</vt:lpstr>
      <vt:lpstr>Which free-body diagram is correct?</vt:lpstr>
      <vt:lpstr>Example</vt:lpstr>
      <vt:lpstr>Problem-Solving Strategy 2</vt:lpstr>
      <vt:lpstr>Choose an origin O that simplifies the calculations as much as possible ? </vt:lpstr>
      <vt:lpstr>A uniform ladder of length l rests against a smooth, vertical wall. The mass of the ladder is m, and the coefficient of static friction between the ladder and the ground is s = 0.40. Find the minimum angle  at which the ladder does not slip. </vt:lpstr>
      <vt:lpstr>Problem-Solving Strategy 3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Mrs. Oyelade</dc:creator>
  <cp:lastModifiedBy>Mrs. Oyelade</cp:lastModifiedBy>
  <cp:revision>17</cp:revision>
  <dcterms:created xsi:type="dcterms:W3CDTF">2021-01-27T02:06:14Z</dcterms:created>
  <dcterms:modified xsi:type="dcterms:W3CDTF">2021-02-02T17:47:25Z</dcterms:modified>
</cp:coreProperties>
</file>