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69" d="100"/>
          <a:sy n="69" d="100"/>
        </p:scale>
        <p:origin x="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CA89B1-5B1B-4D8E-B3B1-50683ACE6DEF}" type="datetimeFigureOut">
              <a:rPr lang="en-GB" smtClean="0"/>
              <a:t>27/04/2023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DB451-C2C0-4D3F-8E1E-AB3BADD7C351}" type="slidenum">
              <a:rPr lang="en-GB" smtClean="0"/>
              <a:t>‹#›</a:t>
            </a:fld>
            <a:endParaRPr lang="en-GB"/>
          </a:p>
        </p:txBody>
      </p:sp>
    </p:spTree>
    <p:extLst>
      <p:ext uri="{BB962C8B-B14F-4D97-AF65-F5344CB8AC3E}">
        <p14:creationId xmlns:p14="http://schemas.microsoft.com/office/powerpoint/2010/main" val="511576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79987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3282849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D88A529-5C55-4E65-85AA-40548A8C112F}" type="datetime1">
              <a:rPr lang="en-GB" smtClean="0"/>
              <a:t>27/04/2023</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C72AE79D-A0E2-48EA-84F1-96B9EE5EE69D}"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7895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85BC39A-BCD2-4D43-B923-A57137A7D76D}" type="datetime1">
              <a:rPr lang="en-GB" smtClean="0"/>
              <a:t>27/04/2023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2AE79D-A0E2-48EA-84F1-96B9EE5EE69D}" type="slidenum">
              <a:rPr lang="en-GB" smtClean="0"/>
              <a:t>‹#›</a:t>
            </a:fld>
            <a:endParaRPr lang="en-GB"/>
          </a:p>
        </p:txBody>
      </p:sp>
    </p:spTree>
    <p:extLst>
      <p:ext uri="{BB962C8B-B14F-4D97-AF65-F5344CB8AC3E}">
        <p14:creationId xmlns:p14="http://schemas.microsoft.com/office/powerpoint/2010/main" val="36468110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5BC39A-BCD2-4D43-B923-A57137A7D76D}" type="datetime1">
              <a:rPr lang="en-GB" smtClean="0"/>
              <a:t>27/04/2023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2AE79D-A0E2-48EA-84F1-96B9EE5EE69D}"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12845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5BC39A-BCD2-4D43-B923-A57137A7D76D}" type="datetime1">
              <a:rPr lang="en-GB" smtClean="0"/>
              <a:t>27/04/2023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2AE79D-A0E2-48EA-84F1-96B9EE5EE69D}"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782114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5BC39A-BCD2-4D43-B923-A57137A7D76D}" type="datetime1">
              <a:rPr lang="en-GB" smtClean="0"/>
              <a:t>27/04/2023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2AE79D-A0E2-48EA-84F1-96B9EE5EE69D}" type="slidenum">
              <a:rPr lang="en-GB" smtClean="0"/>
              <a:t>‹#›</a:t>
            </a:fld>
            <a:endParaRPr lang="en-GB"/>
          </a:p>
        </p:txBody>
      </p:sp>
    </p:spTree>
    <p:extLst>
      <p:ext uri="{BB962C8B-B14F-4D97-AF65-F5344CB8AC3E}">
        <p14:creationId xmlns:p14="http://schemas.microsoft.com/office/powerpoint/2010/main" val="379055289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5BC39A-BCD2-4D43-B923-A57137A7D76D}" type="datetime1">
              <a:rPr lang="en-GB" smtClean="0"/>
              <a:t>27/04/2023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2AE79D-A0E2-48EA-84F1-96B9EE5EE69D}"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914093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5BC39A-BCD2-4D43-B923-A57137A7D76D}" type="datetime1">
              <a:rPr lang="en-GB" smtClean="0"/>
              <a:t>27/04/2023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2AE79D-A0E2-48EA-84F1-96B9EE5EE69D}"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96065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55A4C8-BB8C-47A8-9C49-5B7ECB246A38}" type="datetime1">
              <a:rPr lang="en-GB" smtClean="0"/>
              <a:t>27/04/2023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2AE79D-A0E2-48EA-84F1-96B9EE5EE69D}"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6750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50EFFF-76D6-4BC7-A483-093FD906AAE1}" type="datetime1">
              <a:rPr lang="en-GB" smtClean="0"/>
              <a:t>27/04/2023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2AE79D-A0E2-48EA-84F1-96B9EE5EE69D}"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219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EB250C-2A48-4C34-A02D-41F66DCCF374}" type="datetime1">
              <a:rPr lang="en-GB" smtClean="0"/>
              <a:t>27/04/2023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2AE79D-A0E2-48EA-84F1-96B9EE5EE69D}" type="slidenum">
              <a:rPr lang="en-GB" smtClean="0"/>
              <a:t>‹#›</a:t>
            </a:fld>
            <a:endParaRPr lang="en-GB"/>
          </a:p>
        </p:txBody>
      </p:sp>
    </p:spTree>
    <p:extLst>
      <p:ext uri="{BB962C8B-B14F-4D97-AF65-F5344CB8AC3E}">
        <p14:creationId xmlns:p14="http://schemas.microsoft.com/office/powerpoint/2010/main" val="36731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9BC836-2582-46B9-A94D-B6D9385422B5}" type="datetime1">
              <a:rPr lang="en-GB" smtClean="0"/>
              <a:t>27/04/2023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2AE79D-A0E2-48EA-84F1-96B9EE5EE69D}"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956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AC36E4-4E68-4BCA-95AD-BD074E55E03C}" type="datetime1">
              <a:rPr lang="en-GB" smtClean="0"/>
              <a:t>27/04/2023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2AE79D-A0E2-48EA-84F1-96B9EE5EE69D}" type="slidenum">
              <a:rPr lang="en-GB" smtClean="0"/>
              <a:t>‹#›</a:t>
            </a:fld>
            <a:endParaRPr lang="en-GB"/>
          </a:p>
        </p:txBody>
      </p:sp>
    </p:spTree>
    <p:extLst>
      <p:ext uri="{BB962C8B-B14F-4D97-AF65-F5344CB8AC3E}">
        <p14:creationId xmlns:p14="http://schemas.microsoft.com/office/powerpoint/2010/main" val="287579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18A12D-9B76-4C32-81F4-DBD06A6AAD96}" type="datetime1">
              <a:rPr lang="en-GB" smtClean="0"/>
              <a:t>27/04/2023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72AE79D-A0E2-48EA-84F1-96B9EE5EE69D}"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551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790BA-041C-483C-9045-C70FF6E9E1D3}" type="datetime1">
              <a:rPr lang="en-GB" smtClean="0"/>
              <a:t>27/04/2023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72AE79D-A0E2-48EA-84F1-96B9EE5EE69D}"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615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5AAB63-7E87-4770-B49E-4EBB0B2FFD7F}" type="datetime1">
              <a:rPr lang="en-GB" smtClean="0"/>
              <a:t>27/04/2023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72AE79D-A0E2-48EA-84F1-96B9EE5EE69D}" type="slidenum">
              <a:rPr lang="en-GB" smtClean="0"/>
              <a:t>‹#›</a:t>
            </a:fld>
            <a:endParaRPr lang="en-GB"/>
          </a:p>
        </p:txBody>
      </p:sp>
    </p:spTree>
    <p:extLst>
      <p:ext uri="{BB962C8B-B14F-4D97-AF65-F5344CB8AC3E}">
        <p14:creationId xmlns:p14="http://schemas.microsoft.com/office/powerpoint/2010/main" val="511767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7C3110C-7566-475C-A4F5-424DDA77ED82}" type="datetime1">
              <a:rPr lang="en-GB" smtClean="0"/>
              <a:t>27/04/2023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2AE79D-A0E2-48EA-84F1-96B9EE5EE69D}"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158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E8DFFEA-FE88-4FAF-A337-9FCE48D77BF0}" type="datetime1">
              <a:rPr lang="en-GB" smtClean="0"/>
              <a:t>27/04/2023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2AE79D-A0E2-48EA-84F1-96B9EE5EE69D}" type="slidenum">
              <a:rPr lang="en-GB" smtClean="0"/>
              <a:t>‹#›</a:t>
            </a:fld>
            <a:endParaRPr lang="en-GB"/>
          </a:p>
        </p:txBody>
      </p:sp>
    </p:spTree>
    <p:extLst>
      <p:ext uri="{BB962C8B-B14F-4D97-AF65-F5344CB8AC3E}">
        <p14:creationId xmlns:p14="http://schemas.microsoft.com/office/powerpoint/2010/main" val="319891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5BC39A-BCD2-4D43-B923-A57137A7D76D}" type="datetime1">
              <a:rPr lang="en-GB" smtClean="0"/>
              <a:t>27/04/2023</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2AE79D-A0E2-48EA-84F1-96B9EE5EE69D}" type="slidenum">
              <a:rPr lang="en-GB" smtClean="0"/>
              <a:t>‹#›</a:t>
            </a:fld>
            <a:endParaRPr lang="en-GB"/>
          </a:p>
        </p:txBody>
      </p:sp>
    </p:spTree>
    <p:extLst>
      <p:ext uri="{BB962C8B-B14F-4D97-AF65-F5344CB8AC3E}">
        <p14:creationId xmlns:p14="http://schemas.microsoft.com/office/powerpoint/2010/main" val="2824074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Testing</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Tree>
    <p:extLst>
      <p:ext uri="{BB962C8B-B14F-4D97-AF65-F5344CB8AC3E}">
        <p14:creationId xmlns:p14="http://schemas.microsoft.com/office/powerpoint/2010/main" val="2240889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vert="horz" lIns="90840" tIns="44623" rIns="90840" bIns="44623" rtlCol="0" anchor="ctr">
            <a:normAutofit/>
          </a:bodyPr>
          <a:lstStyle/>
          <a:p>
            <a:r>
              <a:rPr lang="en-GB" dirty="0" smtClean="0"/>
              <a:t>Inspections and testing</a:t>
            </a:r>
            <a:endParaRPr lang="en-GB" dirty="0"/>
          </a:p>
        </p:txBody>
      </p:sp>
      <p:sp>
        <p:nvSpPr>
          <p:cNvPr id="12290" name="Rectangle 2"/>
          <p:cNvSpPr>
            <a:spLocks noGrp="1" noChangeArrowheads="1"/>
          </p:cNvSpPr>
          <p:nvPr>
            <p:ph idx="1"/>
          </p:nvPr>
        </p:nvSpPr>
        <p:spPr>
          <a:xfrm>
            <a:off x="2436814" y="2479040"/>
            <a:ext cx="7805737" cy="3632836"/>
          </a:xfrm>
          <a:noFill/>
          <a:ln/>
        </p:spPr>
        <p:txBody>
          <a:bodyPr vert="horz" lIns="90840" tIns="44623" rIns="90840" bIns="44623" rtlCol="0">
            <a:normAutofit lnSpcReduction="10000"/>
          </a:bodyPr>
          <a:lstStyle/>
          <a:p>
            <a:r>
              <a:rPr lang="en-GB" sz="2400" dirty="0">
                <a:solidFill>
                  <a:srgbClr val="FF0000"/>
                </a:solidFill>
              </a:rPr>
              <a:t>Software inspections</a:t>
            </a:r>
            <a:r>
              <a:rPr lang="en-GB" i="1" dirty="0" smtClean="0">
                <a:solidFill>
                  <a:srgbClr val="FF0000"/>
                </a:solidFill>
              </a:rPr>
              <a:t> </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analysis.</a:t>
            </a:r>
          </a:p>
          <a:p>
            <a:pPr marL="457200" lvl="1" indent="0">
              <a:buNone/>
            </a:pPr>
            <a:r>
              <a:rPr lang="en-GB" smtClean="0"/>
              <a:t>.</a:t>
            </a:r>
            <a:endParaRPr lang="en-GB" sz="2000" dirty="0"/>
          </a:p>
          <a:p>
            <a:r>
              <a:rPr lang="en-GB" sz="2400" dirty="0">
                <a:solidFill>
                  <a:srgbClr val="FF0000"/>
                </a:solidFill>
              </a:rPr>
              <a:t>Software testing</a:t>
            </a:r>
            <a:r>
              <a:rPr lang="en-GB" i="1" dirty="0" smtClean="0">
                <a:solidFill>
                  <a:srgbClr val="FF0000"/>
                </a:solidFill>
              </a:rPr>
              <a:t> </a:t>
            </a:r>
            <a:r>
              <a:rPr lang="en-GB" sz="2400" dirty="0"/>
              <a:t>Concerned with exercising and </a:t>
            </a:r>
            <a:br>
              <a:rPr lang="en-GB" sz="2400" dirty="0"/>
            </a:br>
            <a:r>
              <a:rPr lang="en-GB" sz="2400" dirty="0"/>
              <a:t>observing product behaviour (dynamic verification)</a:t>
            </a:r>
          </a:p>
          <a:p>
            <a:pPr lvl="1"/>
            <a:r>
              <a:rPr lang="en-GB" sz="2000" dirty="0"/>
              <a:t>The system is executed with test data and its operational behaviour is observed.</a:t>
            </a:r>
          </a:p>
          <a:p>
            <a:endParaRPr lang="en-GB" sz="2400"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Tree>
    <p:extLst>
      <p:ext uri="{BB962C8B-B14F-4D97-AF65-F5344CB8AC3E}">
        <p14:creationId xmlns:p14="http://schemas.microsoft.com/office/powerpoint/2010/main" val="269283265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009228"/>
          </a:xfrm>
        </p:spPr>
        <p:txBody>
          <a:bodyPr/>
          <a:lstStyle/>
          <a:p>
            <a:r>
              <a:rPr lang="en-US" dirty="0" smtClean="0"/>
              <a:t>Inspections </a:t>
            </a:r>
            <a:r>
              <a:rPr lang="en-US" dirty="0"/>
              <a:t>and testing</a:t>
            </a:r>
            <a:r>
              <a:rPr lang="en-GB" dirty="0" smtClean="0"/>
              <a:t> </a:t>
            </a:r>
            <a:endParaRPr lang="en-US" dirty="0"/>
          </a:p>
        </p:txBody>
      </p:sp>
      <p:pic>
        <p:nvPicPr>
          <p:cNvPr id="4" name="Content Placeholder 3" descr="8.2 Inspections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5603" b="-15603"/>
              <a:stretch>
                <a:fillRect/>
              </a:stretch>
            </p:blipFill>
          </mc:Choice>
          <mc:Fallback>
            <p:blipFill>
              <a:blip r:embed="rId3"/>
              <a:srcRect t="-15603" b="-15603"/>
              <a:stretch>
                <a:fillRect/>
              </a:stretch>
            </p:blipFill>
          </mc:Fallback>
        </mc:AlternateContent>
        <p:spPr>
          <a:xfrm>
            <a:off x="2212378" y="1748945"/>
            <a:ext cx="7874265" cy="4330543"/>
          </a:xfrm>
        </p:spPr>
      </p:pic>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spTree>
    <p:extLst>
      <p:ext uri="{BB962C8B-B14F-4D97-AF65-F5344CB8AC3E}">
        <p14:creationId xmlns:p14="http://schemas.microsoft.com/office/powerpoint/2010/main" val="2273125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p:txBody>
          <a:bodyPr>
            <a:normAutofit lnSpcReduction="10000"/>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Tree>
    <p:extLst>
      <p:ext uri="{BB962C8B-B14F-4D97-AF65-F5344CB8AC3E}">
        <p14:creationId xmlns:p14="http://schemas.microsoft.com/office/powerpoint/2010/main" val="3496151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inspections</a:t>
            </a:r>
            <a:endParaRPr lang="en-US" dirty="0"/>
          </a:p>
        </p:txBody>
      </p:sp>
      <p:sp>
        <p:nvSpPr>
          <p:cNvPr id="3" name="Content Placeholder 2"/>
          <p:cNvSpPr>
            <a:spLocks noGrp="1"/>
          </p:cNvSpPr>
          <p:nvPr>
            <p:ph idx="1"/>
          </p:nvPr>
        </p:nvSpPr>
        <p:spPr/>
        <p:txBody>
          <a:bodyPr>
            <a:normAutofit fontScale="92500"/>
          </a:bodyPr>
          <a:lstStyle/>
          <a:p>
            <a:r>
              <a:rPr lang="en-US" dirty="0" smtClean="0"/>
              <a:t>During testing, errors can mask (hide) other errors. Because inspection is a static process, you don’t have to be concerned with interactions between errors.</a:t>
            </a:r>
          </a:p>
          <a:p>
            <a:r>
              <a:rPr lang="en-US" dirty="0" smtClean="0"/>
              <a:t>Incomplete versions of a system can be inspected without additional costs. If a program is incomplete, then you need to develop specialized test harnesses to test the parts that are available. </a:t>
            </a:r>
          </a:p>
          <a:p>
            <a:r>
              <a:rPr lang="en-US" dirty="0" smtClean="0"/>
              <a:t>As well as searching for program defects, an inspection can also consider broader quality attributes of a program, such as compliance with standards, portability and maintainability. </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Tree>
    <p:extLst>
      <p:ext uri="{BB962C8B-B14F-4D97-AF65-F5344CB8AC3E}">
        <p14:creationId xmlns:p14="http://schemas.microsoft.com/office/powerpoint/2010/main" val="1989145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Tree>
    <p:extLst>
      <p:ext uri="{BB962C8B-B14F-4D97-AF65-F5344CB8AC3E}">
        <p14:creationId xmlns:p14="http://schemas.microsoft.com/office/powerpoint/2010/main" val="2774745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testing process</a:t>
            </a:r>
            <a:r>
              <a:rPr lang="en-GB" dirty="0" smtClean="0"/>
              <a:t> </a:t>
            </a:r>
            <a:endParaRPr lang="en-US" dirty="0"/>
          </a:p>
        </p:txBody>
      </p:sp>
      <p:pic>
        <p:nvPicPr>
          <p:cNvPr id="4" name="Content Placeholder 3" descr="8.3 TestingProcess.eps"/>
          <p:cNvPicPr>
            <a:picLocks noGrp="1" noChangeAspect="1"/>
          </p:cNvPicPr>
          <p:nvPr>
            <p:ph idx="1"/>
          </p:nvPr>
        </p:nvPicPr>
        <p:blipFill>
          <a:blip r:embed="rId2"/>
          <a:stretch>
            <a:fillRect/>
          </a:stretch>
        </p:blipFill>
        <p:spPr>
          <a:xfrm>
            <a:off x="3230880" y="2966720"/>
            <a:ext cx="6441440" cy="1864861"/>
          </a:xfrm>
        </p:spPr>
      </p:pic>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Tree>
    <p:extLst>
      <p:ext uri="{BB962C8B-B14F-4D97-AF65-F5344CB8AC3E}">
        <p14:creationId xmlns:p14="http://schemas.microsoft.com/office/powerpoint/2010/main" val="1339228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dirty="0" smtClean="0"/>
              <a:t>Development testing, where the system is tested during development to discover bugs and defects. </a:t>
            </a:r>
          </a:p>
          <a:p>
            <a:r>
              <a:rPr lang="en-US" dirty="0" smtClean="0"/>
              <a:t>Release testing, where a separate testing team test a complete version of the system before it is released to users. </a:t>
            </a:r>
          </a:p>
          <a:p>
            <a:r>
              <a:rPr lang="en-US" dirty="0" smtClean="0"/>
              <a:t>User testing, where users or potential users of a system test the system in their own environment.</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Tree>
    <p:extLst>
      <p:ext uri="{BB962C8B-B14F-4D97-AF65-F5344CB8AC3E}">
        <p14:creationId xmlns:p14="http://schemas.microsoft.com/office/powerpoint/2010/main" val="5867633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normAutofit lnSpcReduction="10000"/>
          </a:bodyPr>
          <a:lstStyle/>
          <a:p>
            <a:r>
              <a:rPr lang="en-US" dirty="0" smtClean="0"/>
              <a:t>Development testing includes all testing activities that are carried out by the team developing the system. </a:t>
            </a:r>
          </a:p>
          <a:p>
            <a:pPr lvl="1"/>
            <a:r>
              <a:rPr lang="en-US" dirty="0" smtClean="0"/>
              <a:t>Unit testing, where individual program units or object classes are tested. Unit testing should focus on testing the functionality of objects or methods.</a:t>
            </a:r>
            <a:endParaRPr lang="en-GB" dirty="0" smtClean="0"/>
          </a:p>
          <a:p>
            <a:pPr lvl="1"/>
            <a:r>
              <a:rPr lang="en-US" dirty="0" smtClean="0"/>
              <a:t>Component testing, where several individual units are integrated to create composite components. Component testing should focus on testing component interfaces.</a:t>
            </a:r>
            <a:endParaRPr lang="en-GB" dirty="0" smtClean="0"/>
          </a:p>
          <a:p>
            <a:pPr lvl="1"/>
            <a:r>
              <a:rPr lang="en-US" dirty="0" smtClean="0"/>
              <a:t>System testing, where some or all of the components in a system are integrated and the system is tested as a whole. System testing should focus on testing component interactions.</a:t>
            </a:r>
            <a:endParaRPr lang="en-GB"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Tree>
    <p:extLst>
      <p:ext uri="{BB962C8B-B14F-4D97-AF65-F5344CB8AC3E}">
        <p14:creationId xmlns:p14="http://schemas.microsoft.com/office/powerpoint/2010/main" val="304588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idx="1"/>
          </p:nvPr>
        </p:nvSpPr>
        <p:spPr/>
        <p:txBody>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dirty="0"/>
              <a:t>Individual functions or methods within an </a:t>
            </a:r>
            <a:r>
              <a:rPr lang="en-US" dirty="0" smtClean="0"/>
              <a:t>object </a:t>
            </a:r>
          </a:p>
          <a:p>
            <a:pPr lvl="1"/>
            <a:r>
              <a:rPr lang="en-US" dirty="0"/>
              <a:t>Object classes with several attributes and </a:t>
            </a:r>
            <a:r>
              <a:rPr lang="en-US" dirty="0" smtClean="0"/>
              <a:t>methods </a:t>
            </a:r>
          </a:p>
          <a:p>
            <a:pPr lvl="1"/>
            <a:r>
              <a:rPr lang="en-US" dirty="0"/>
              <a:t>Composite components with defined interfaces used to access their functionality.</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Tree>
    <p:extLst>
      <p:ext uri="{BB962C8B-B14F-4D97-AF65-F5344CB8AC3E}">
        <p14:creationId xmlns:p14="http://schemas.microsoft.com/office/powerpoint/2010/main" val="22253937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lstStyle/>
          <a:p>
            <a:r>
              <a:rPr lang="en-GB" dirty="0"/>
              <a:t>Complete test coverage of a class involves</a:t>
            </a:r>
          </a:p>
          <a:p>
            <a:pPr lvl="1"/>
            <a:r>
              <a:rPr lang="en-GB" dirty="0"/>
              <a:t>Testing all operations associated with an </a:t>
            </a:r>
            <a:r>
              <a:rPr lang="en-GB" dirty="0" smtClean="0"/>
              <a:t>object</a:t>
            </a:r>
            <a:r>
              <a:rPr lang="en-US" dirty="0" smtClean="0"/>
              <a:t> </a:t>
            </a:r>
            <a:endParaRPr lang="en-GB" dirty="0" smtClean="0"/>
          </a:p>
          <a:p>
            <a:pPr lvl="1"/>
            <a:r>
              <a:rPr lang="en-GB" dirty="0"/>
              <a:t>Setting and interrogating all object </a:t>
            </a:r>
            <a:r>
              <a:rPr lang="en-GB" dirty="0" smtClean="0"/>
              <a:t>attributes</a:t>
            </a:r>
            <a:r>
              <a:rPr lang="en-US" dirty="0" smtClean="0"/>
              <a:t> </a:t>
            </a:r>
            <a:endParaRPr lang="en-GB" dirty="0" smtClean="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Tree>
    <p:extLst>
      <p:ext uri="{BB962C8B-B14F-4D97-AF65-F5344CB8AC3E}">
        <p14:creationId xmlns:p14="http://schemas.microsoft.com/office/powerpoint/2010/main" val="3368079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Tree>
    <p:extLst>
      <p:ext uri="{BB962C8B-B14F-4D97-AF65-F5344CB8AC3E}">
        <p14:creationId xmlns:p14="http://schemas.microsoft.com/office/powerpoint/2010/main" val="467115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weather station object interface</a:t>
            </a:r>
            <a:r>
              <a:rPr lang="en-GB" dirty="0" smtClean="0"/>
              <a:t> </a:t>
            </a:r>
            <a:endParaRPr lang="en-US" dirty="0"/>
          </a:p>
        </p:txBody>
      </p:sp>
      <p:pic>
        <p:nvPicPr>
          <p:cNvPr id="4" name="Content Placeholder 3" descr="8.4 WeatherStationIfac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5966" r="-45966"/>
              <a:stretch>
                <a:fillRect/>
              </a:stretch>
            </p:blipFill>
          </mc:Choice>
          <mc:Fallback>
            <p:blipFill>
              <a:blip r:embed="rId3"/>
              <a:srcRect l="-45966" r="-45966"/>
              <a:stretch>
                <a:fillRect/>
              </a:stretch>
            </p:blipFill>
          </mc:Fallback>
        </mc:AlternateContent>
        <p:spPr>
          <a:xfrm>
            <a:off x="2793492" y="2407919"/>
            <a:ext cx="6773339" cy="3325326"/>
          </a:xfrm>
        </p:spPr>
      </p:pic>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Tree>
    <p:extLst>
      <p:ext uri="{BB962C8B-B14F-4D97-AF65-F5344CB8AC3E}">
        <p14:creationId xmlns:p14="http://schemas.microsoft.com/office/powerpoint/2010/main" val="3470102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p:txBody>
          <a:bodyPr>
            <a:normAutofit fontScale="92500"/>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t>Shutdown </a:t>
            </a:r>
            <a:r>
              <a:rPr lang="en-US" dirty="0"/>
              <a:t>-&gt;</a:t>
            </a:r>
            <a:r>
              <a:rPr lang="en-US" dirty="0" smtClean="0"/>
              <a:t> Running-</a:t>
            </a:r>
            <a:r>
              <a:rPr lang="en-US" dirty="0"/>
              <a:t>&gt;</a:t>
            </a:r>
            <a:r>
              <a:rPr lang="en-US" dirty="0" smtClean="0"/>
              <a:t> Shutdown</a:t>
            </a:r>
          </a:p>
          <a:p>
            <a:pPr lvl="1"/>
            <a:r>
              <a:rPr lang="en-US" dirty="0" smtClean="0"/>
              <a:t>Configuring-&gt; Running-&gt; Testing -&gt; Transmitting -&gt; Running</a:t>
            </a:r>
          </a:p>
          <a:p>
            <a:pPr lvl="1"/>
            <a:r>
              <a:rPr lang="en-US" dirty="0" smtClean="0"/>
              <a:t>Running-&gt; Collecting-&gt; Running-&gt; Summarizing -&gt; Transmitting -&gt; Running</a:t>
            </a:r>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Tree>
    <p:extLst>
      <p:ext uri="{BB962C8B-B14F-4D97-AF65-F5344CB8AC3E}">
        <p14:creationId xmlns:p14="http://schemas.microsoft.com/office/powerpoint/2010/main" val="2815214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a:p>
            <a:r>
              <a:rPr lang="en-US" dirty="0" smtClean="0"/>
              <a:t>Unit testing frameworks provide generic test classes that you extend to create specific test cases. They can then run all of the tests that you have implemented and report, often through some GUI, on the success of otherwise of the tests. </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Tree>
    <p:extLst>
      <p:ext uri="{BB962C8B-B14F-4D97-AF65-F5344CB8AC3E}">
        <p14:creationId xmlns:p14="http://schemas.microsoft.com/office/powerpoint/2010/main" val="3361451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t>A setup part, where you initialize the system with the test case, namely the inputs and expected outputs.</a:t>
            </a:r>
            <a:endParaRPr lang="en-GB" dirty="0" smtClean="0"/>
          </a:p>
          <a:p>
            <a:r>
              <a:rPr lang="en-US" dirty="0" smtClean="0"/>
              <a:t>A call part, where you call the object or method to be tested.</a:t>
            </a:r>
            <a:endParaRPr lang="en-GB" dirty="0" smtClean="0"/>
          </a:p>
          <a:p>
            <a:r>
              <a:rPr lang="en-US" dirty="0" smtClean="0"/>
              <a:t>An assertion part where you compare the result of the call with the expected result. If the assertion evaluates to true, the test has been successful  if false, then it has failed.</a:t>
            </a:r>
            <a:endParaRPr lang="en-GB"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Tree>
    <p:extLst>
      <p:ext uri="{BB962C8B-B14F-4D97-AF65-F5344CB8AC3E}">
        <p14:creationId xmlns:p14="http://schemas.microsoft.com/office/powerpoint/2010/main" val="3044354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effectiveness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test cases should show that, when used as expected, the component that you are testing does what it is supposed to do.</a:t>
            </a:r>
            <a:endParaRPr lang="en-GB" dirty="0" smtClean="0"/>
          </a:p>
          <a:p>
            <a:r>
              <a:rPr lang="en-US" dirty="0" smtClean="0"/>
              <a:t>If there are defects in the component, these should be revealed by test cases. </a:t>
            </a:r>
            <a:endParaRPr lang="en-GB" dirty="0" smtClean="0"/>
          </a:p>
          <a:p>
            <a:r>
              <a:rPr lang="en-US" dirty="0" smtClean="0"/>
              <a:t>This leads to 2 types of unit test case:</a:t>
            </a:r>
          </a:p>
          <a:p>
            <a:pPr lvl="1"/>
            <a:r>
              <a:rPr lang="en-US" dirty="0" smtClean="0"/>
              <a:t>The first of these should reflect normal operation of a program and should show that the component works as expected. </a:t>
            </a:r>
          </a:p>
          <a:p>
            <a:pPr lvl="1"/>
            <a:r>
              <a:rPr lang="en-US" dirty="0" smtClean="0"/>
              <a:t>The other kind of test case should be based on testing experience of where common problems arise. It should use abnormal inputs to check that these are properly processed and do not crash the component.</a:t>
            </a:r>
            <a:r>
              <a:rPr lang="en-GB" dirty="0" smtClean="0"/>
              <a:t>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Tree>
    <p:extLst>
      <p:ext uri="{BB962C8B-B14F-4D97-AF65-F5344CB8AC3E}">
        <p14:creationId xmlns:p14="http://schemas.microsoft.com/office/powerpoint/2010/main" val="133092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lstStyle/>
          <a:p>
            <a:r>
              <a:rPr lang="en-US" dirty="0" smtClean="0"/>
              <a:t>Partition testing,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t>Guideline-based testing,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Tree>
    <p:extLst>
      <p:ext uri="{BB962C8B-B14F-4D97-AF65-F5344CB8AC3E}">
        <p14:creationId xmlns:p14="http://schemas.microsoft.com/office/powerpoint/2010/main" val="11176872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p:txBody>
          <a:bodyPr/>
          <a:lstStyle/>
          <a:p>
            <a:r>
              <a:rPr lang="en-GB"/>
              <a:t>Input data and output results often fall into different classes where all members of a class are related.</a:t>
            </a:r>
          </a:p>
          <a:p>
            <a:r>
              <a:rPr lang="en-GB"/>
              <a:t>Each of these classes is an </a:t>
            </a:r>
            <a:r>
              <a:rPr lang="en-GB">
                <a:solidFill>
                  <a:srgbClr val="FF0000"/>
                </a:solidFill>
              </a:rPr>
              <a:t>equivalence partition</a:t>
            </a:r>
            <a:r>
              <a:rPr lang="en-GB"/>
              <a:t> or domain where the program behaves in an equivalent way for each class member.</a:t>
            </a:r>
          </a:p>
          <a:p>
            <a:r>
              <a:rPr lang="en-GB"/>
              <a:t>Test cases should be chosen from each partition.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Tree>
    <p:extLst>
      <p:ext uri="{BB962C8B-B14F-4D97-AF65-F5344CB8AC3E}">
        <p14:creationId xmlns:p14="http://schemas.microsoft.com/office/powerpoint/2010/main" val="32786804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812581"/>
          </a:xfrm>
        </p:spPr>
        <p:txBody>
          <a:bodyPr/>
          <a:lstStyle/>
          <a:p>
            <a:r>
              <a:rPr lang="en-US" dirty="0" smtClean="0"/>
              <a:t>Equivalence </a:t>
            </a:r>
            <a:r>
              <a:rPr lang="en-US" dirty="0"/>
              <a:t>partitioning</a:t>
            </a:r>
            <a:r>
              <a:rPr lang="en-GB" dirty="0" smtClean="0"/>
              <a:t> </a:t>
            </a:r>
            <a:endParaRPr lang="en-US" dirty="0"/>
          </a:p>
        </p:txBody>
      </p:sp>
      <p:pic>
        <p:nvPicPr>
          <p:cNvPr id="4" name="Content Placeholder 3" descr="8.5 EquivPartition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3531" r="-13531"/>
              <a:stretch>
                <a:fillRect/>
              </a:stretch>
            </p:blipFill>
          </mc:Choice>
          <mc:Fallback>
            <p:blipFill>
              <a:blip r:embed="rId3"/>
              <a:srcRect l="-13531" r="-13531"/>
              <a:stretch>
                <a:fillRect/>
              </a:stretch>
            </p:blipFill>
          </mc:Fallback>
        </mc:AlternateContent>
        <p:spPr>
          <a:xfrm>
            <a:off x="2690525" y="2519680"/>
            <a:ext cx="7013594" cy="3132240"/>
          </a:xfrm>
        </p:spPr>
      </p:pic>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Tree>
    <p:extLst>
      <p:ext uri="{BB962C8B-B14F-4D97-AF65-F5344CB8AC3E}">
        <p14:creationId xmlns:p14="http://schemas.microsoft.com/office/powerpoint/2010/main" val="30461609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009428"/>
            <a:ext cx="9601196" cy="1253068"/>
          </a:xfrm>
        </p:spPr>
        <p:txBody>
          <a:bodyPr/>
          <a:lstStyle/>
          <a:p>
            <a:r>
              <a:rPr lang="en-US" dirty="0" smtClean="0"/>
              <a:t>Equivalence </a:t>
            </a:r>
            <a:r>
              <a:rPr lang="en-US" dirty="0"/>
              <a:t>partitions</a:t>
            </a:r>
            <a:r>
              <a:rPr lang="en-GB" dirty="0" smtClean="0"/>
              <a:t> </a:t>
            </a:r>
            <a:endParaRPr lang="en-US" dirty="0"/>
          </a:p>
        </p:txBody>
      </p:sp>
      <p:pic>
        <p:nvPicPr>
          <p:cNvPr id="4" name="Content Placeholder 3" descr="8.6 Partition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9407" r="-9407"/>
              <a:stretch>
                <a:fillRect/>
              </a:stretch>
            </p:blipFill>
          </mc:Choice>
          <mc:Fallback>
            <p:blipFill>
              <a:blip r:embed="rId3"/>
              <a:srcRect l="-9407" r="-9407"/>
              <a:stretch>
                <a:fillRect/>
              </a:stretch>
            </p:blipFill>
          </mc:Fallback>
        </mc:AlternateContent>
        <p:spPr>
          <a:xfrm>
            <a:off x="2438830" y="2600959"/>
            <a:ext cx="7311053" cy="3306087"/>
          </a:xfrm>
        </p:spPr>
      </p:pic>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Tree>
    <p:extLst>
      <p:ext uri="{BB962C8B-B14F-4D97-AF65-F5344CB8AC3E}">
        <p14:creationId xmlns:p14="http://schemas.microsoft.com/office/powerpoint/2010/main" val="13267343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vert="horz" lIns="90840" tIns="44623" rIns="90840" bIns="44623" rtlCol="0" anchor="ctr">
            <a:normAutofit/>
          </a:bodyPr>
          <a:lstStyle/>
          <a:p>
            <a:r>
              <a:rPr lang="en-GB"/>
              <a:t>Testing guidelines (sequences)</a:t>
            </a:r>
          </a:p>
        </p:txBody>
      </p:sp>
      <p:sp>
        <p:nvSpPr>
          <p:cNvPr id="63491" name="Rectangle 3"/>
          <p:cNvSpPr>
            <a:spLocks noGrp="1" noChangeArrowheads="1"/>
          </p:cNvSpPr>
          <p:nvPr>
            <p:ph idx="1"/>
          </p:nvPr>
        </p:nvSpPr>
        <p:spPr>
          <a:noFill/>
        </p:spPr>
        <p:txBody>
          <a:bodyPr vert="horz" lIns="90840" tIns="44623" rIns="90840" bIns="44623" rtlCol="0">
            <a:normAutofit/>
          </a:bodyPr>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Tree>
    <p:extLst>
      <p:ext uri="{BB962C8B-B14F-4D97-AF65-F5344CB8AC3E}">
        <p14:creationId xmlns:p14="http://schemas.microsoft.com/office/powerpoint/2010/main" val="394039827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normAutofit fontScale="92500" lnSpcReduction="10000"/>
          </a:bodyPr>
          <a:lstStyle/>
          <a:p>
            <a:r>
              <a:rPr lang="en-US" sz="2200" dirty="0"/>
              <a:t>Testing is intended to show that a program does what it is intended to do and to discover program defects before it is put into use. </a:t>
            </a:r>
          </a:p>
          <a:p>
            <a:r>
              <a:rPr lang="en-US" sz="2200" dirty="0"/>
              <a:t>When you test software, you execute a program using artificial data. </a:t>
            </a:r>
          </a:p>
          <a:p>
            <a:r>
              <a:rPr lang="en-US" sz="2200" dirty="0"/>
              <a:t>You check the results of the test run for errors, anomalies or information about the program’s non-functional attributes. </a:t>
            </a:r>
          </a:p>
          <a:p>
            <a:r>
              <a:rPr lang="en-GB" sz="2200" dirty="0"/>
              <a:t>Can reveal the presence of errors NOT their </a:t>
            </a:r>
            <a:br>
              <a:rPr lang="en-GB" sz="2200" dirty="0"/>
            </a:br>
            <a:r>
              <a:rPr lang="en-GB" sz="2200" dirty="0"/>
              <a:t>absence.</a:t>
            </a:r>
          </a:p>
          <a:p>
            <a:r>
              <a:rPr lang="en-GB" sz="2200" dirty="0"/>
              <a:t>Testing is part of a more general verification and validation process, which also includes static validation techniques.</a:t>
            </a:r>
            <a:endParaRPr lang="en-GB" sz="2200" i="1" dirty="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extLst>
      <p:ext uri="{BB962C8B-B14F-4D97-AF65-F5344CB8AC3E}">
        <p14:creationId xmlns:p14="http://schemas.microsoft.com/office/powerpoint/2010/main" val="3711595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Tree>
    <p:extLst>
      <p:ext uri="{BB962C8B-B14F-4D97-AF65-F5344CB8AC3E}">
        <p14:creationId xmlns:p14="http://schemas.microsoft.com/office/powerpoint/2010/main" val="14485231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lnSpcReduction="10000"/>
          </a:bodyPr>
          <a:lstStyle/>
          <a:p>
            <a:r>
              <a:rPr lang="en-US" dirty="0" smtClean="0"/>
              <a:t>Testing can only show the presence of errors in a program. It cannot demonstrate that there are no remaining faults.</a:t>
            </a:r>
            <a:endParaRPr lang="en-GB" dirty="0" smtClean="0"/>
          </a:p>
          <a:p>
            <a:r>
              <a:rPr lang="en-US" dirty="0" smtClean="0"/>
              <a:t>Development testing is the responsibility of the software development team. A separate team should be responsible for testing a system before it is released to customers. </a:t>
            </a:r>
            <a:endParaRPr lang="en-GB" dirty="0" smtClean="0"/>
          </a:p>
          <a:p>
            <a:r>
              <a:rPr lang="en-US" dirty="0" smtClean="0"/>
              <a:t>Development testing includes unit testing, in which you test individual objects and methods  component testing in which you test related groups of objects  and system testing, in which you test partial or complete systems.</a:t>
            </a:r>
            <a:endParaRPr lang="en-GB"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spTree>
    <p:extLst>
      <p:ext uri="{BB962C8B-B14F-4D97-AF65-F5344CB8AC3E}">
        <p14:creationId xmlns:p14="http://schemas.microsoft.com/office/powerpoint/2010/main" val="3187371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 goals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demonstrate to the developer and the customer that the software meets its requirements. </a:t>
            </a:r>
          </a:p>
          <a:p>
            <a:pPr lvl="1"/>
            <a:r>
              <a:rPr lang="en-US" dirty="0" smtClean="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smtClean="0"/>
          </a:p>
          <a:p>
            <a:r>
              <a:rPr lang="en-US" dirty="0" smtClean="0"/>
              <a:t>To discover situations in which the behavior of the software is incorrect, undesirable or does not conform to its specification. </a:t>
            </a:r>
          </a:p>
          <a:p>
            <a:pPr lvl="1"/>
            <a:r>
              <a:rPr lang="en-US" dirty="0" smtClean="0"/>
              <a:t>Defect testing is concerned with rooting out undesirable system behavior such as system crashes, unwanted interactions with other systems, incorrect computations and data corruption.</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Tree>
    <p:extLst>
      <p:ext uri="{BB962C8B-B14F-4D97-AF65-F5344CB8AC3E}">
        <p14:creationId xmlns:p14="http://schemas.microsoft.com/office/powerpoint/2010/main" val="2360278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and defect testing</a:t>
            </a:r>
            <a:endParaRPr lang="en-US" dirty="0"/>
          </a:p>
        </p:txBody>
      </p:sp>
      <p:sp>
        <p:nvSpPr>
          <p:cNvPr id="3" name="Content Placeholder 2"/>
          <p:cNvSpPr>
            <a:spLocks noGrp="1"/>
          </p:cNvSpPr>
          <p:nvPr>
            <p:ph idx="1"/>
          </p:nvPr>
        </p:nvSpPr>
        <p:spPr/>
        <p:txBody>
          <a:bodyPr/>
          <a:lstStyle/>
          <a:p>
            <a:r>
              <a:rPr lang="en-US" dirty="0" smtClean="0"/>
              <a:t>The first goal leads to </a:t>
            </a:r>
            <a:r>
              <a:rPr lang="en-US" dirty="0" smtClean="0">
                <a:solidFill>
                  <a:srgbClr val="FF0000"/>
                </a:solidFill>
              </a:rPr>
              <a:t>validation testing</a:t>
            </a:r>
          </a:p>
          <a:p>
            <a:pPr lvl="1"/>
            <a:r>
              <a:rPr lang="en-US" dirty="0" smtClean="0"/>
              <a:t>You expect the system to perform correctly using a given set of test cases that reflect the system’s expected use. </a:t>
            </a:r>
          </a:p>
          <a:p>
            <a:r>
              <a:rPr lang="en-US" dirty="0" smtClean="0"/>
              <a:t>The second goal leads to </a:t>
            </a:r>
            <a:r>
              <a:rPr lang="en-US" dirty="0" smtClean="0">
                <a:solidFill>
                  <a:srgbClr val="FF0000"/>
                </a:solidFill>
              </a:rPr>
              <a:t>defect testing</a:t>
            </a:r>
          </a:p>
          <a:p>
            <a:pPr lvl="1"/>
            <a:r>
              <a:rPr lang="en-US" dirty="0" smtClean="0"/>
              <a:t>The test cases are designed to expose defects. The test cases in defect testing can be deliberately obscure and need not reflect how the system is normally used.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Tree>
    <p:extLst>
      <p:ext uri="{BB962C8B-B14F-4D97-AF65-F5344CB8AC3E}">
        <p14:creationId xmlns:p14="http://schemas.microsoft.com/office/powerpoint/2010/main" val="3447454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idx="1"/>
          </p:nvPr>
        </p:nvSpPr>
        <p:spPr/>
        <p:txBody>
          <a:bodyPr>
            <a:normAutofit fontScale="92500" lnSpcReduction="10000"/>
          </a:bodyPr>
          <a:lstStyle/>
          <a:p>
            <a:r>
              <a:rPr lang="en-US" sz="2400" dirty="0"/>
              <a:t>Validation testing</a:t>
            </a:r>
          </a:p>
          <a:p>
            <a:pPr lvl="1"/>
            <a:r>
              <a:rPr lang="en-US" sz="2000" dirty="0"/>
              <a:t>To demonstrate to the developer and the system customer that the software meets its 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specification </a:t>
            </a:r>
          </a:p>
          <a:p>
            <a:pPr lvl="1"/>
            <a:r>
              <a:rPr lang="en-US" sz="2000" dirty="0"/>
              <a:t>A successful test is a test that makes the system perform incorrectly and so exposes a defect in the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Tree>
    <p:extLst>
      <p:ext uri="{BB962C8B-B14F-4D97-AF65-F5344CB8AC3E}">
        <p14:creationId xmlns:p14="http://schemas.microsoft.com/office/powerpoint/2010/main" val="3055118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948268"/>
          </a:xfrm>
        </p:spPr>
        <p:txBody>
          <a:bodyPr/>
          <a:lstStyle/>
          <a:p>
            <a:r>
              <a:rPr lang="en-US" dirty="0" smtClean="0"/>
              <a:t>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4077" r="-14077"/>
              <a:stretch>
                <a:fillRect/>
              </a:stretch>
            </p:blipFill>
          </mc:Choice>
          <mc:Fallback>
            <p:blipFill>
              <a:blip r:embed="rId3"/>
              <a:srcRect l="-14077" r="-14077"/>
              <a:stretch>
                <a:fillRect/>
              </a:stretch>
            </p:blipFill>
          </mc:Fallback>
        </mc:AlternateContent>
        <p:spPr>
          <a:xfrm>
            <a:off x="2839255" y="2285999"/>
            <a:ext cx="7097521" cy="3503613"/>
          </a:xfrm>
        </p:spPr>
      </p:pic>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Tree>
    <p:extLst>
      <p:ext uri="{BB962C8B-B14F-4D97-AF65-F5344CB8AC3E}">
        <p14:creationId xmlns:p14="http://schemas.microsoft.com/office/powerpoint/2010/main" val="96592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vert="horz" lIns="90840" tIns="44623" rIns="90840" bIns="44623" rtlCol="0" anchor="ctr">
            <a:normAutofit/>
          </a:bodyPr>
          <a:lstStyle/>
          <a:p>
            <a:r>
              <a:rPr lang="en-GB"/>
              <a:t>Verification vs validation</a:t>
            </a:r>
          </a:p>
        </p:txBody>
      </p:sp>
      <p:sp>
        <p:nvSpPr>
          <p:cNvPr id="8194" name="Rectangle 2"/>
          <p:cNvSpPr>
            <a:spLocks noGrp="1" noChangeArrowheads="1"/>
          </p:cNvSpPr>
          <p:nvPr>
            <p:ph idx="1"/>
          </p:nvPr>
        </p:nvSpPr>
        <p:spPr>
          <a:noFill/>
          <a:ln/>
        </p:spPr>
        <p:txBody>
          <a:bodyPr vert="horz" lIns="90840" tIns="44623" rIns="90840" bIns="44623" rtlCol="0">
            <a:normAutofit/>
          </a:bodyPr>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Tree>
    <p:extLst>
      <p:ext uri="{BB962C8B-B14F-4D97-AF65-F5344CB8AC3E}">
        <p14:creationId xmlns:p14="http://schemas.microsoft.com/office/powerpoint/2010/main" val="348692231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idx="1"/>
          </p:nvPr>
        </p:nvSpPr>
        <p:spPr/>
        <p:txBody>
          <a:bodyPr>
            <a:normAutofit lnSpcReduction="10000"/>
          </a:bodyPr>
          <a:lstStyle/>
          <a:p>
            <a:pPr>
              <a:lnSpc>
                <a:spcPct val="90000"/>
              </a:lnSpc>
            </a:pPr>
            <a:r>
              <a:rPr lang="en-GB" dirty="0" smtClean="0"/>
              <a:t>Aim of V &amp; V is to establish confidence that the system is ‘fit for purpose’.</a:t>
            </a:r>
          </a:p>
          <a:p>
            <a:pPr>
              <a:lnSpc>
                <a:spcPct val="90000"/>
              </a:lnSpc>
            </a:pPr>
            <a:r>
              <a:rPr lang="en-GB" dirty="0" smtClean="0"/>
              <a:t>Depends </a:t>
            </a:r>
            <a:r>
              <a:rPr lang="en-GB" dirty="0"/>
              <a:t>on system’s purpose, user expectations and marketing environment</a:t>
            </a:r>
          </a:p>
          <a:p>
            <a:pPr lvl="1">
              <a:lnSpc>
                <a:spcPct val="90000"/>
              </a:lnSpc>
            </a:pPr>
            <a:r>
              <a:rPr lang="en-GB" dirty="0">
                <a:solidFill>
                  <a:srgbClr val="000000"/>
                </a:solidFill>
              </a:rPr>
              <a:t>Software</a:t>
            </a:r>
            <a:r>
              <a:rPr lang="en-GB" dirty="0" smtClean="0">
                <a:solidFill>
                  <a:srgbClr val="000000"/>
                </a:solidFill>
              </a:rPr>
              <a:t>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Tree>
    <p:extLst>
      <p:ext uri="{BB962C8B-B14F-4D97-AF65-F5344CB8AC3E}">
        <p14:creationId xmlns:p14="http://schemas.microsoft.com/office/powerpoint/2010/main" val="42360299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13683</TotalTime>
  <Words>1635</Words>
  <Application>Microsoft Office PowerPoint</Application>
  <PresentationFormat>Widescreen</PresentationFormat>
  <Paragraphs>168</Paragraphs>
  <Slides>31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Garamond</vt:lpstr>
      <vt:lpstr>Organic</vt:lpstr>
      <vt:lpstr>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Unit test effectiveness</vt:lpstr>
      <vt:lpstr>Testing strategies</vt:lpstr>
      <vt:lpstr>Partition testing</vt:lpstr>
      <vt:lpstr>Equivalence partitioning </vt:lpstr>
      <vt:lpstr>Equivalence partitions </vt:lpstr>
      <vt:lpstr>Testing guidelines (sequences)</vt:lpstr>
      <vt:lpstr>General testing guidelines</vt:lpstr>
      <vt:lpstr>Key points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Adamu Usman</dc:creator>
  <cp:lastModifiedBy>HP</cp:lastModifiedBy>
  <cp:revision>4</cp:revision>
  <dcterms:created xsi:type="dcterms:W3CDTF">2020-05-04T09:09:25Z</dcterms:created>
  <dcterms:modified xsi:type="dcterms:W3CDTF">2023-04-27T09:58:32Z</dcterms:modified>
</cp:coreProperties>
</file>