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90842-A067-4AC7-A9E1-C866D43E0239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2DDFE-A571-4AA7-BEB5-22A26E77F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08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4889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6039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064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2110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624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F27FD2-C899-4EA8-98B8-4A260C5A32D5}" type="datetime1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4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9E4A-3ECD-4A7B-9EB8-42DD7B8D7D3F}" type="datetime1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1444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9E4A-3ECD-4A7B-9EB8-42DD7B8D7D3F}" type="datetime1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388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9E4A-3ECD-4A7B-9EB8-42DD7B8D7D3F}" type="datetime1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68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9E4A-3ECD-4A7B-9EB8-42DD7B8D7D3F}" type="datetime1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553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9E4A-3ECD-4A7B-9EB8-42DD7B8D7D3F}" type="datetime1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750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9E4A-3ECD-4A7B-9EB8-42DD7B8D7D3F}" type="datetime1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5908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F723-6F36-4387-ACE7-779552E5F23F}" type="datetime1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39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2D2D-3815-4376-8BC4-F5009E6B9B14}" type="datetime1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5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9A0A-9C48-4C55-BB6B-9F25C8116674}" type="datetime1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12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8C3-D1A5-4BDB-A65A-A6B23BDAC525}" type="datetime1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2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2299-9984-423D-B30B-DD201E9EABCF}" type="datetime1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5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F3A-C7FC-4FDB-B687-E2DF307556C4}" type="datetime1">
              <a:rPr lang="en-GB" smtClean="0"/>
              <a:t>04/07/2020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1831-BDBB-4A02-A5AB-2F6F68D765AB}" type="datetime1">
              <a:rPr lang="en-GB" smtClean="0"/>
              <a:t>04/07/2020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8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A0C-19F4-4510-9C5E-E0F53D143531}" type="datetime1">
              <a:rPr lang="en-GB" smtClean="0"/>
              <a:t>04/07/2020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E073-6F94-410D-BEAE-719093EE9234}" type="datetime1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7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5295-34CE-4178-B4EA-C7DDDD244EFB}" type="datetime1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F29E4A-3ECD-4A7B-9EB8-42DD7B8D7D3F}" type="datetime1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375936-3965-4DFF-ABA2-4E869169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Sociotechnical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WK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affects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changes</a:t>
            </a:r>
          </a:p>
          <a:p>
            <a:pPr lvl="1"/>
            <a:r>
              <a:rPr lang="en-US" dirty="0" smtClean="0"/>
              <a:t>Systems may require changes to business processes so training may be required. Significant changes may be resisted by users.</a:t>
            </a:r>
          </a:p>
          <a:p>
            <a:r>
              <a:rPr lang="en-US" dirty="0" smtClean="0"/>
              <a:t>Job changes</a:t>
            </a:r>
          </a:p>
          <a:p>
            <a:pPr lvl="1"/>
            <a:r>
              <a:rPr lang="en-US" dirty="0" smtClean="0"/>
              <a:t>Systems may de-skill users or cause changes to the way they work. The status of individuals in an organization may be affected by the introduction of a new system.</a:t>
            </a:r>
          </a:p>
          <a:p>
            <a:r>
              <a:rPr lang="en-US" dirty="0" smtClean="0"/>
              <a:t>Organizational changes</a:t>
            </a:r>
          </a:p>
          <a:p>
            <a:pPr lvl="1"/>
            <a:r>
              <a:rPr lang="en-US" dirty="0" smtClean="0"/>
              <a:t>Systems may change the political power structure in an organization. If an organization depends on a system then those that control the system have more power.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63527"/>
            <a:ext cx="8475785" cy="1108075"/>
          </a:xfrm>
          <a:noFill/>
          <a:ln/>
        </p:spPr>
        <p:txBody>
          <a:bodyPr>
            <a:normAutofit/>
          </a:bodyPr>
          <a:lstStyle/>
          <a:p>
            <a:r>
              <a:rPr lang="en-GB"/>
              <a:t>Socio-technical system characteristics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GB" sz="2400"/>
              <a:t>Emergent properties</a:t>
            </a:r>
          </a:p>
          <a:p>
            <a:pPr lvl="1"/>
            <a:r>
              <a:rPr lang="en-GB" sz="2000"/>
              <a:t>Properties of the system of a whole that depend on the system components and their relationships.</a:t>
            </a:r>
          </a:p>
          <a:p>
            <a:r>
              <a:rPr lang="en-GB" sz="2400"/>
              <a:t>Non-deterministic</a:t>
            </a:r>
          </a:p>
          <a:p>
            <a:pPr lvl="1"/>
            <a:r>
              <a:rPr lang="en-GB" sz="2000"/>
              <a:t>They do not always produce the same output when presented with the same input because the systems’s behaviour is partially dependent on human operators.</a:t>
            </a:r>
          </a:p>
          <a:p>
            <a:r>
              <a:rPr lang="en-GB" sz="2400"/>
              <a:t>Complex relationships with organisational objectives</a:t>
            </a:r>
          </a:p>
          <a:p>
            <a:pPr lvl="1"/>
            <a:r>
              <a:rPr lang="en-GB" sz="2000"/>
              <a:t>The extent to which the system supports organisational objectives does not just depend on the system itself.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615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Emergent properties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Properties of the system as a whole rather than properties that can be derived from the properties of components of a system</a:t>
            </a:r>
          </a:p>
          <a:p>
            <a:r>
              <a:rPr lang="en-GB"/>
              <a:t>Emergent properties are a consequence of the relationships between system components</a:t>
            </a:r>
          </a:p>
          <a:p>
            <a:r>
              <a:rPr lang="en-GB"/>
              <a:t>They can therefore only be assessed and measured once the components have been integrated into a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1128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r>
              <a:rPr lang="en-US" b="1" dirty="0" smtClean="0"/>
              <a:t>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emergent properties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850866"/>
          <a:ext cx="8229600" cy="392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1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Property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Volume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volume of a system (the total space occupied) varies depending on how the component assemblies are arranged and connected.</a:t>
                      </a: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Reliability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System reliability depends on component reliability but unexpected interactions can cause new types of failures and therefore affect the reliability of the system.</a:t>
                      </a: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Security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security of the system (its ability to resist attack) is a complex property that cannot be easily measured. Attacks may be devised that were not anticipated by the system designers and so may defeat built-in safeguards.</a:t>
                      </a: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Repairability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property reflects how easy it is to fix a problem with the system once it has been discovered. It depends on being able to diagnose the problem, access the components that are faulty, and modify or replace these components.</a:t>
                      </a: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Usability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property reflects how easy it is to use the system. It depends on the technical system components, its operators, and its operating environment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emergent property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ts val="625"/>
              </a:spcBef>
              <a:spcAft>
                <a:spcPts val="625"/>
              </a:spcAft>
            </a:pPr>
            <a:r>
              <a:rPr lang="en-GB" sz="2400"/>
              <a:t>Functional properties </a:t>
            </a:r>
          </a:p>
          <a:p>
            <a:pPr lvl="1" algn="just">
              <a:spcBef>
                <a:spcPts val="625"/>
              </a:spcBef>
              <a:spcAft>
                <a:spcPts val="625"/>
              </a:spcAft>
            </a:pPr>
            <a:r>
              <a:rPr lang="en-GB" sz="2000"/>
              <a:t>These appear when all the parts of a system work together to achieve some objective. For example, a bicycle has the functional property of being a transportation device once it has been assembled from its components.</a:t>
            </a:r>
          </a:p>
          <a:p>
            <a:pPr algn="just"/>
            <a:r>
              <a:rPr lang="en-GB" sz="2400"/>
              <a:t>Non-functional emergent properties</a:t>
            </a:r>
          </a:p>
          <a:p>
            <a:pPr lvl="1" algn="just"/>
            <a:r>
              <a:rPr lang="en-GB" sz="2000"/>
              <a:t>Examples are reliability, performance, safety, and security. These relate to the behaviour of the system in its operational environment. They are often critical for computer-based systems as failure to achieve some minimal defined level in these properties may make the system unusable.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Reliability as an emergent property</a:t>
            </a:r>
            <a:endParaRPr lang="en-GB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Because of component inter-dependencies, </a:t>
            </a:r>
            <a:br>
              <a:rPr lang="en-GB" dirty="0"/>
            </a:br>
            <a:r>
              <a:rPr lang="en-GB" dirty="0"/>
              <a:t>faults can be propagated through the system.</a:t>
            </a:r>
          </a:p>
          <a:p>
            <a:pPr>
              <a:lnSpc>
                <a:spcPct val="90000"/>
              </a:lnSpc>
            </a:pPr>
            <a:r>
              <a:rPr lang="en-GB" dirty="0"/>
              <a:t>System failures often occur because of </a:t>
            </a:r>
            <a:br>
              <a:rPr lang="en-GB" dirty="0"/>
            </a:br>
            <a:r>
              <a:rPr lang="en-GB" dirty="0"/>
              <a:t>unforeseen inter-relationships between </a:t>
            </a:r>
            <a:br>
              <a:rPr lang="en-GB" dirty="0"/>
            </a:br>
            <a:r>
              <a:rPr lang="en-GB" dirty="0"/>
              <a:t>components.</a:t>
            </a:r>
          </a:p>
          <a:p>
            <a:pPr>
              <a:lnSpc>
                <a:spcPct val="90000"/>
              </a:lnSpc>
            </a:pPr>
            <a:r>
              <a:rPr lang="en-GB" dirty="0"/>
              <a:t>It is</a:t>
            </a:r>
            <a:r>
              <a:rPr lang="en-GB" dirty="0" smtClean="0"/>
              <a:t> practically impossible </a:t>
            </a:r>
            <a:r>
              <a:rPr lang="en-GB" dirty="0"/>
              <a:t>to anticipate all </a:t>
            </a:r>
            <a:br>
              <a:rPr lang="en-GB" dirty="0"/>
            </a:br>
            <a:r>
              <a:rPr lang="en-GB" dirty="0"/>
              <a:t>possible component relationships.</a:t>
            </a:r>
          </a:p>
          <a:p>
            <a:pPr>
              <a:lnSpc>
                <a:spcPct val="90000"/>
              </a:lnSpc>
            </a:pPr>
            <a:r>
              <a:rPr lang="en-GB" dirty="0"/>
              <a:t>Software reliability measures may give a false </a:t>
            </a:r>
            <a:br>
              <a:rPr lang="en-GB" dirty="0"/>
            </a:br>
            <a:r>
              <a:rPr lang="en-GB" dirty="0"/>
              <a:t>picture of the</a:t>
            </a:r>
            <a:r>
              <a:rPr lang="en-GB" dirty="0" smtClean="0"/>
              <a:t> overall system </a:t>
            </a:r>
            <a:r>
              <a:rPr lang="en-GB" dirty="0"/>
              <a:t>reliability.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019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Influences on reliability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625"/>
              </a:spcBef>
              <a:spcAft>
                <a:spcPts val="625"/>
              </a:spcAft>
            </a:pPr>
            <a:r>
              <a:rPr lang="en-GB" sz="2400" i="1" dirty="0"/>
              <a:t>Hardware reliability </a:t>
            </a:r>
          </a:p>
          <a:p>
            <a:pPr lvl="1" algn="just">
              <a:spcBef>
                <a:spcPts val="625"/>
              </a:spcBef>
              <a:spcAft>
                <a:spcPts val="625"/>
              </a:spcAft>
            </a:pPr>
            <a:r>
              <a:rPr lang="en-GB" sz="2000" dirty="0"/>
              <a:t>What is the probability of a hardware component failing and how long does it take to repair that component?</a:t>
            </a:r>
          </a:p>
          <a:p>
            <a:pPr algn="just">
              <a:spcAft>
                <a:spcPts val="625"/>
              </a:spcAft>
            </a:pPr>
            <a:r>
              <a:rPr lang="en-GB" sz="2400" i="1" dirty="0"/>
              <a:t>Software reliability</a:t>
            </a:r>
            <a:r>
              <a:rPr lang="en-GB" sz="2400" dirty="0"/>
              <a:t> </a:t>
            </a:r>
          </a:p>
          <a:p>
            <a:pPr lvl="1" algn="just">
              <a:spcAft>
                <a:spcPts val="625"/>
              </a:spcAft>
            </a:pPr>
            <a:r>
              <a:rPr lang="en-GB" sz="2000" dirty="0"/>
              <a:t>How likely is it that a software component will produce an incorrect output. Software failure is usually distinct from hardware failure in that software does not wear out.  </a:t>
            </a:r>
          </a:p>
          <a:p>
            <a:pPr algn="just">
              <a:spcAft>
                <a:spcPts val="625"/>
              </a:spcAft>
            </a:pPr>
            <a:r>
              <a:rPr lang="en-GB" sz="2400" i="1" dirty="0"/>
              <a:t>Operator reliability </a:t>
            </a:r>
          </a:p>
          <a:p>
            <a:pPr lvl="1" algn="just">
              <a:spcAft>
                <a:spcPts val="625"/>
              </a:spcAft>
            </a:pPr>
            <a:r>
              <a:rPr lang="en-GB" sz="2000" dirty="0"/>
              <a:t>How likely is it that the operator of a system will make an error</a:t>
            </a:r>
            <a:r>
              <a:rPr lang="en-GB" sz="2000" dirty="0"/>
              <a:t>?</a:t>
            </a:r>
          </a:p>
          <a:p>
            <a:pPr algn="just">
              <a:spcAft>
                <a:spcPts val="625"/>
              </a:spcAft>
            </a:pPr>
            <a:r>
              <a:rPr lang="en-GB" sz="2400" dirty="0"/>
              <a:t>Failures are not independent and they propagate from one level to another.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85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</a:t>
            </a:r>
            <a:r>
              <a:rPr lang="en-US" dirty="0"/>
              <a:t>propagation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0.3 FailurePropagation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3363" r="-3363"/>
              <a:stretch>
                <a:fillRect/>
              </a:stretch>
            </p:blipFill>
          </mc:Choice>
          <mc:Fallback>
            <p:blipFill>
              <a:blip r:embed="rId3"/>
              <a:srcRect l="-3363" r="-3363"/>
              <a:stretch>
                <a:fillRect/>
              </a:stretch>
            </p:blipFill>
          </mc:Fallback>
        </mc:AlternateContent>
        <p:spPr>
          <a:xfrm>
            <a:off x="3090951" y="2126530"/>
            <a:ext cx="5732233" cy="315250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deterministic system is one where a given sequence of inputs will always produce the same sequence of outputs.</a:t>
            </a:r>
          </a:p>
          <a:p>
            <a:r>
              <a:rPr lang="en-US" dirty="0" smtClean="0"/>
              <a:t>Software systems are deterministic; systems that include humans are non-deterministic</a:t>
            </a:r>
          </a:p>
          <a:p>
            <a:pPr lvl="1"/>
            <a:r>
              <a:rPr lang="en-US" dirty="0" smtClean="0"/>
              <a:t>A socio-technical system will not always produce the same sequence of outputs from the same input sequence</a:t>
            </a:r>
          </a:p>
          <a:p>
            <a:pPr lvl="1"/>
            <a:r>
              <a:rPr lang="en-US" dirty="0" smtClean="0"/>
              <a:t>Human elements</a:t>
            </a:r>
          </a:p>
          <a:p>
            <a:pPr lvl="2"/>
            <a:r>
              <a:rPr lang="en-US" dirty="0" smtClean="0"/>
              <a:t>People do not always behave in the same way</a:t>
            </a:r>
          </a:p>
          <a:p>
            <a:pPr lvl="1"/>
            <a:r>
              <a:rPr lang="en-US" dirty="0" smtClean="0"/>
              <a:t>System changes</a:t>
            </a:r>
          </a:p>
          <a:p>
            <a:pPr lvl="2"/>
            <a:r>
              <a:rPr lang="en-US" dirty="0" smtClean="0"/>
              <a:t>System </a:t>
            </a:r>
            <a:r>
              <a:rPr lang="en-US" dirty="0" err="1" smtClean="0"/>
              <a:t>behaviour</a:t>
            </a:r>
            <a:r>
              <a:rPr lang="en-US" dirty="0" smtClean="0"/>
              <a:t> is unpredictable because of frequent changes to hardware, software and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Complex systems are developed to address ‘wicked problems’ – problems where there cannot be a complete specification.</a:t>
            </a:r>
          </a:p>
          <a:p>
            <a:r>
              <a:rPr lang="en-US" dirty="0" smtClean="0"/>
              <a:t>Different stakeholders see the problem in different ways and each has a partial understanding of the issues affecting the system.</a:t>
            </a:r>
          </a:p>
          <a:p>
            <a:r>
              <a:rPr lang="en-US" dirty="0" smtClean="0"/>
              <a:t>Consequently, different stakeholders have their own views about whether or not a system is ‘successful’</a:t>
            </a:r>
          </a:p>
          <a:p>
            <a:pPr lvl="1"/>
            <a:r>
              <a:rPr lang="en-US" dirty="0" smtClean="0"/>
              <a:t>Success is a judgment and cannot be objectively measured.</a:t>
            </a:r>
          </a:p>
          <a:p>
            <a:pPr lvl="1"/>
            <a:r>
              <a:rPr lang="en-US" dirty="0" smtClean="0"/>
              <a:t>Success is judged using the effectiveness of the system when deployed rather than judged against the original reasons for </a:t>
            </a:r>
            <a:r>
              <a:rPr lang="en-US" dirty="0" err="1" smtClean="0"/>
              <a:t>procuement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systems</a:t>
            </a:r>
          </a:p>
          <a:p>
            <a:r>
              <a:rPr lang="en-US" dirty="0" smtClean="0"/>
              <a:t>Systems engineering</a:t>
            </a:r>
          </a:p>
          <a:p>
            <a:r>
              <a:rPr lang="en-US" dirty="0" smtClean="0"/>
              <a:t>Systems procurement</a:t>
            </a:r>
          </a:p>
          <a:p>
            <a:r>
              <a:rPr lang="en-US" dirty="0" smtClean="0"/>
              <a:t>System development</a:t>
            </a:r>
          </a:p>
          <a:p>
            <a:r>
              <a:rPr lang="en-US" dirty="0" smtClean="0"/>
              <a:t>System operation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views of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MHC-PMS designed to support multiple, conflicting goals</a:t>
            </a:r>
          </a:p>
          <a:p>
            <a:pPr lvl="1"/>
            <a:r>
              <a:rPr lang="en-US" dirty="0" smtClean="0"/>
              <a:t>Improve quality of care.</a:t>
            </a:r>
          </a:p>
          <a:p>
            <a:pPr lvl="1"/>
            <a:r>
              <a:rPr lang="en-US" dirty="0" smtClean="0"/>
              <a:t>Provide better information and care costs and so increase revenue.</a:t>
            </a:r>
          </a:p>
          <a:p>
            <a:r>
              <a:rPr lang="en-US" dirty="0" smtClean="0"/>
              <a:t>Fundamental conflict</a:t>
            </a:r>
          </a:p>
          <a:p>
            <a:pPr lvl="1"/>
            <a:r>
              <a:rPr lang="en-US" dirty="0" smtClean="0"/>
              <a:t>To satisfy reporting goal, doctors and nurses had to provide additional information over and above that required for clinical purposes.</a:t>
            </a:r>
          </a:p>
          <a:p>
            <a:pPr lvl="1"/>
            <a:r>
              <a:rPr lang="en-US" dirty="0" smtClean="0"/>
              <a:t>They had less time to interact with patients, so quality of care reduced. System was not a success.</a:t>
            </a:r>
          </a:p>
          <a:p>
            <a:r>
              <a:rPr lang="en-US" dirty="0" smtClean="0"/>
              <a:t>However, managers had better reports</a:t>
            </a:r>
          </a:p>
          <a:p>
            <a:pPr lvl="1"/>
            <a:r>
              <a:rPr lang="en-US" dirty="0" smtClean="0"/>
              <a:t>System was a success from a managerial perspective.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Procuring, specifying, designing, implementing, validating, deploying and maintaining socio-technical systems.</a:t>
            </a:r>
          </a:p>
          <a:p>
            <a:r>
              <a:rPr lang="en-US" dirty="0" smtClean="0"/>
              <a:t>Concerned with the services provided by the system, constraints on its construction and operation and the ways in which it is used to </a:t>
            </a:r>
            <a:r>
              <a:rPr lang="en-US" dirty="0" err="1" smtClean="0"/>
              <a:t>fulfil</a:t>
            </a:r>
            <a:r>
              <a:rPr lang="en-US" dirty="0" smtClean="0"/>
              <a:t> its purpose or purposes.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</a:t>
            </a:r>
            <a:r>
              <a:rPr lang="en-US" dirty="0"/>
              <a:t>of systems engineering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0.4 SystemsEngStage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42" r="-42"/>
              <a:stretch>
                <a:fillRect/>
              </a:stretch>
            </p:blipFill>
          </mc:Choice>
          <mc:Fallback>
            <p:blipFill>
              <a:blip r:embed="rId3"/>
              <a:srcRect l="-42" r="-42"/>
              <a:stretch>
                <a:fillRect/>
              </a:stretch>
            </p:blipFill>
          </mc:Fallback>
        </mc:AlternateContent>
        <p:spPr>
          <a:xfrm>
            <a:off x="3079511" y="2160855"/>
            <a:ext cx="5835199" cy="320913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Procurement (acquisition)</a:t>
            </a:r>
          </a:p>
          <a:p>
            <a:pPr lvl="1"/>
            <a:r>
              <a:rPr lang="en-US" dirty="0" smtClean="0"/>
              <a:t>The purpose of the system is established, high-level system requirements are defined, decisions are made on how functionality is distributed and the system components are purchased.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The system is developed – requirements are defined in detail, the system is implemented and tested and operational processes are defined.</a:t>
            </a:r>
          </a:p>
          <a:p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The system is deployed and put into use. Changes are made as new requirements emerge. Eventually, the system is decommissioned.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dependability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options limited by procurement decisions</a:t>
            </a:r>
          </a:p>
          <a:p>
            <a:pPr lvl="1"/>
            <a:r>
              <a:rPr lang="en-US" dirty="0" smtClean="0"/>
              <a:t>Purchased components may make some safeguards impossible to implement.</a:t>
            </a:r>
          </a:p>
          <a:p>
            <a:r>
              <a:rPr lang="en-US" dirty="0" smtClean="0"/>
              <a:t>Human errors made during development may introduce faults into the system.</a:t>
            </a:r>
          </a:p>
          <a:p>
            <a:r>
              <a:rPr lang="en-US" dirty="0" smtClean="0"/>
              <a:t>Inadequate testing may mean faults are not discovered before deployment.</a:t>
            </a:r>
          </a:p>
          <a:p>
            <a:r>
              <a:rPr lang="en-US" dirty="0" smtClean="0"/>
              <a:t>Configuration errors during deployment may introduce vulnerabilities.</a:t>
            </a:r>
          </a:p>
          <a:p>
            <a:r>
              <a:rPr lang="en-US" dirty="0" smtClean="0"/>
              <a:t>Assumptions made during procurement may be forgotten when system changes are made.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Professional </a:t>
            </a:r>
            <a:r>
              <a:rPr lang="en-US" dirty="0"/>
              <a:t>disciplines involved in systems engineering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0.5 DisciplinesInvolved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455" b="-1455"/>
              <a:stretch>
                <a:fillRect/>
              </a:stretch>
            </p:blipFill>
          </mc:Choice>
          <mc:Fallback>
            <p:blipFill>
              <a:blip r:embed="rId3"/>
              <a:srcRect t="-1455" b="-1455"/>
              <a:stretch>
                <a:fillRect/>
              </a:stretch>
            </p:blipFill>
          </mc:Fallback>
        </mc:AlternateContent>
        <p:spPr>
          <a:xfrm>
            <a:off x="3422731" y="2286716"/>
            <a:ext cx="5411892" cy="297633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Inter-disciplinary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Communication difficulties</a:t>
            </a:r>
          </a:p>
          <a:p>
            <a:pPr lvl="1"/>
            <a:r>
              <a:rPr lang="en-US" dirty="0" smtClean="0"/>
              <a:t>Different disciplines use the same terminology to mean different things. This can lead to misunderstandings about what will be implemented.</a:t>
            </a:r>
          </a:p>
          <a:p>
            <a:r>
              <a:rPr lang="en-US" dirty="0" smtClean="0"/>
              <a:t>Differing assumptions</a:t>
            </a:r>
          </a:p>
          <a:p>
            <a:pPr lvl="1"/>
            <a:r>
              <a:rPr lang="en-US" dirty="0" smtClean="0"/>
              <a:t>Each discipline makes assumptions about what can and can’t be done by other disciplines. </a:t>
            </a:r>
          </a:p>
          <a:p>
            <a:r>
              <a:rPr lang="en-US" dirty="0" smtClean="0"/>
              <a:t>Professional boundaries</a:t>
            </a:r>
          </a:p>
          <a:p>
            <a:pPr lvl="1"/>
            <a:r>
              <a:rPr lang="en-US" dirty="0" smtClean="0"/>
              <a:t>Each discipline tries to protect their professional boundaries and expertise and this affects their judgments on the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Socio-technical systems include computer hardware, software and people and are designed to meet some business goal.</a:t>
            </a:r>
          </a:p>
          <a:p>
            <a:r>
              <a:rPr lang="en-GB" dirty="0" smtClean="0"/>
              <a:t>Human and organizational factors, such as the organizational structure, have a significant effect on the operation of socio-technical systems.</a:t>
            </a:r>
          </a:p>
          <a:p>
            <a:r>
              <a:rPr lang="en-GB" dirty="0" smtClean="0"/>
              <a:t>Emergent properties are properties that are characteristic of the system as a whole and not its component parts. </a:t>
            </a:r>
          </a:p>
          <a:p>
            <a:r>
              <a:rPr lang="en-GB" dirty="0" smtClean="0"/>
              <a:t>The fundamental stages of systems engineering are procurement, development and operation.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Software engineering is not an isolated activity but is part of a broader systems engineering process.</a:t>
            </a:r>
          </a:p>
          <a:p>
            <a:r>
              <a:rPr lang="en-US" dirty="0" smtClean="0"/>
              <a:t>Software systems are therefore not isolated systems but are essential components of broader systems that have a human, social or organizational purpose.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Wilderness weather system is part of broader weather recording and forecasting systems</a:t>
            </a:r>
          </a:p>
          <a:p>
            <a:pPr lvl="1"/>
            <a:r>
              <a:rPr lang="en-US" dirty="0" smtClean="0"/>
              <a:t>These include hardware and software, forecasting processes, system users, the organizations that depend on weather forecasts,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sociotechnical</a:t>
            </a:r>
            <a:r>
              <a:rPr lang="en-US" dirty="0"/>
              <a:t> systems stack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0.1 SystemsEngStack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2605" b="-2605"/>
              <a:stretch>
                <a:fillRect/>
              </a:stretch>
            </p:blipFill>
          </mc:Choice>
          <mc:Fallback>
            <p:blipFill>
              <a:blip r:embed="rId3"/>
              <a:srcRect t="-2605" b="-2605"/>
              <a:stretch>
                <a:fillRect/>
              </a:stretch>
            </p:blipFill>
          </mc:Fallback>
        </mc:AlternateContent>
        <p:spPr>
          <a:xfrm>
            <a:off x="2701965" y="1851923"/>
            <a:ext cx="6889472" cy="378894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the STS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Equipment</a:t>
            </a:r>
          </a:p>
          <a:p>
            <a:pPr lvl="1"/>
            <a:r>
              <a:rPr lang="en-US" dirty="0" smtClean="0"/>
              <a:t>Hardware devices, some of which may be computers. Most devices will include an embedded system of some kind.</a:t>
            </a:r>
          </a:p>
          <a:p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Provides a set of common facilities for higher levels in the system.</a:t>
            </a:r>
          </a:p>
          <a:p>
            <a:r>
              <a:rPr lang="en-US" dirty="0" smtClean="0"/>
              <a:t>Communications and data management</a:t>
            </a:r>
          </a:p>
          <a:p>
            <a:pPr lvl="1"/>
            <a:r>
              <a:rPr lang="en-US" dirty="0" smtClean="0"/>
              <a:t>Middleware that provides access to remote systems and databases.</a:t>
            </a:r>
          </a:p>
          <a:p>
            <a:r>
              <a:rPr lang="en-US" dirty="0" smtClean="0"/>
              <a:t>Application systems</a:t>
            </a:r>
          </a:p>
          <a:p>
            <a:pPr lvl="1"/>
            <a:r>
              <a:rPr lang="en-US" dirty="0" smtClean="0"/>
              <a:t>Specific functionality to meet some organization requirements.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the STS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processes</a:t>
            </a:r>
          </a:p>
          <a:p>
            <a:pPr lvl="1"/>
            <a:r>
              <a:rPr lang="en-US" dirty="0" smtClean="0"/>
              <a:t>A set of processes involving people and computer systems that support the activities of the business.</a:t>
            </a:r>
          </a:p>
          <a:p>
            <a:r>
              <a:rPr lang="en-US" dirty="0" smtClean="0"/>
              <a:t>Organizations</a:t>
            </a:r>
          </a:p>
          <a:p>
            <a:pPr lvl="1"/>
            <a:r>
              <a:rPr lang="en-US" dirty="0" smtClean="0"/>
              <a:t>Higher level strategic business activities that affect the operation of the system.</a:t>
            </a:r>
          </a:p>
          <a:p>
            <a:r>
              <a:rPr lang="en-US" dirty="0" smtClean="0"/>
              <a:t>Society</a:t>
            </a:r>
          </a:p>
          <a:p>
            <a:pPr lvl="1"/>
            <a:r>
              <a:rPr lang="en-US" dirty="0" smtClean="0"/>
              <a:t>Laws, regulation and culture that affect the operation of the system.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Holistic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interactions and dependencies between the layers in a system and changes at one level ripple through the other levels</a:t>
            </a:r>
          </a:p>
          <a:p>
            <a:pPr lvl="1"/>
            <a:r>
              <a:rPr lang="en-US" dirty="0" smtClean="0"/>
              <a:t>Example: Change in regulations (society) leads to changes in business processes and application software.</a:t>
            </a:r>
          </a:p>
          <a:p>
            <a:r>
              <a:rPr lang="en-US" dirty="0" smtClean="0"/>
              <a:t>For dependability, a systems perspective is essential</a:t>
            </a:r>
          </a:p>
          <a:p>
            <a:pPr lvl="1"/>
            <a:r>
              <a:rPr lang="en-US" dirty="0" smtClean="0"/>
              <a:t>Contain software failures within the enclosing layers of the STS stack.</a:t>
            </a:r>
          </a:p>
          <a:p>
            <a:pPr lvl="1"/>
            <a:r>
              <a:rPr lang="en-US" dirty="0" smtClean="0"/>
              <a:t>Understand how faults and failures in adjacent layers may affect the software in a system.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Complex systems</a:t>
            </a:r>
            <a:endParaRPr lang="en-GB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136531" y="1606550"/>
            <a:ext cx="7804638" cy="4129088"/>
          </a:xfrm>
          <a:noFill/>
          <a:ln/>
        </p:spPr>
        <p:txBody>
          <a:bodyPr/>
          <a:lstStyle/>
          <a:p>
            <a:r>
              <a:rPr lang="en-GB" sz="2400" dirty="0"/>
              <a:t>A</a:t>
            </a:r>
            <a:r>
              <a:rPr lang="en-GB" sz="2400" dirty="0"/>
              <a:t> system is a purposeful </a:t>
            </a:r>
            <a:r>
              <a:rPr lang="en-GB" sz="2400" dirty="0"/>
              <a:t>collection of inter-related components working together to achieve some common objective. </a:t>
            </a:r>
          </a:p>
          <a:p>
            <a:r>
              <a:rPr lang="en-GB" sz="2400" dirty="0"/>
              <a:t>A system may include software, mechanical, electrical and electronic hardware and be operated by people.</a:t>
            </a:r>
          </a:p>
          <a:p>
            <a:r>
              <a:rPr lang="en-GB" sz="2400" dirty="0"/>
              <a:t>System components are dependent on other </a:t>
            </a:r>
            <a:br>
              <a:rPr lang="en-GB" sz="2400" dirty="0"/>
            </a:br>
            <a:r>
              <a:rPr lang="en-GB" sz="2400" dirty="0"/>
              <a:t>system </a:t>
            </a:r>
            <a:r>
              <a:rPr lang="en-GB" sz="2400" dirty="0"/>
              <a:t>components.</a:t>
            </a:r>
          </a:p>
          <a:p>
            <a:r>
              <a:rPr lang="en-GB" sz="2400" dirty="0"/>
              <a:t>The properties and behaviour of system components are inextricably inter-</a:t>
            </a:r>
            <a:r>
              <a:rPr lang="en-GB" sz="2400" dirty="0"/>
              <a:t>mingled. This leads to complexity.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68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System categories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Technical computer-based systems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Systems that include hardware and software but where the operators and operational processes are not normally considered to be part of the system. The system is not self-aware</a:t>
            </a:r>
            <a:r>
              <a:rPr lang="en-GB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Example: A word processor used to write a book.</a:t>
            </a:r>
          </a:p>
          <a:p>
            <a:pPr>
              <a:lnSpc>
                <a:spcPct val="90000"/>
              </a:lnSpc>
            </a:pPr>
            <a:r>
              <a:rPr lang="en-GB" dirty="0"/>
              <a:t>Socio-technical systems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Systems that include technical systems but also operational processes and people who use and interact with the technical system. Socio-technical systems are governed by organisational policies and rules</a:t>
            </a:r>
            <a:r>
              <a:rPr lang="en-GB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Example: A publishing system to produce a book.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5936-3965-4DFF-ABA2-4E86916905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65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1629</Words>
  <Application>Microsoft Office PowerPoint</Application>
  <PresentationFormat>Widescreen</PresentationFormat>
  <Paragraphs>179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Garamond</vt:lpstr>
      <vt:lpstr>Times New Roman</vt:lpstr>
      <vt:lpstr>Organic</vt:lpstr>
      <vt:lpstr>Sociotechnical Systems</vt:lpstr>
      <vt:lpstr>Topics covered</vt:lpstr>
      <vt:lpstr>Systems</vt:lpstr>
      <vt:lpstr>The sociotechnical systems stack </vt:lpstr>
      <vt:lpstr>Layers in the STS stack</vt:lpstr>
      <vt:lpstr>Layers in the STS stack</vt:lpstr>
      <vt:lpstr>Holistic system design</vt:lpstr>
      <vt:lpstr>Complex systems</vt:lpstr>
      <vt:lpstr>System categories</vt:lpstr>
      <vt:lpstr>Organizational affects</vt:lpstr>
      <vt:lpstr>Socio-technical system characteristics</vt:lpstr>
      <vt:lpstr>Emergent properties</vt:lpstr>
      <vt:lpstr>Examples of emergent properties </vt:lpstr>
      <vt:lpstr>Types of emergent property</vt:lpstr>
      <vt:lpstr>Reliability as an emergent property</vt:lpstr>
      <vt:lpstr>Influences on reliability</vt:lpstr>
      <vt:lpstr>Failure propagation </vt:lpstr>
      <vt:lpstr>Non-determinism</vt:lpstr>
      <vt:lpstr>Success criteria</vt:lpstr>
      <vt:lpstr>Conflicting views of success</vt:lpstr>
      <vt:lpstr>Systems engineering</vt:lpstr>
      <vt:lpstr>Stages of systems engineering </vt:lpstr>
      <vt:lpstr>Systems engineering stages</vt:lpstr>
      <vt:lpstr>Security and dependability considerations</vt:lpstr>
      <vt:lpstr>Professional disciplines involved in systems engineering </vt:lpstr>
      <vt:lpstr>Inter-disciplinary working</vt:lpstr>
      <vt:lpstr>Key points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Sociotechnical Systems</dc:title>
  <dc:creator>Adamu Usman</dc:creator>
  <cp:lastModifiedBy>Adamu Usman</cp:lastModifiedBy>
  <cp:revision>1</cp:revision>
  <dcterms:created xsi:type="dcterms:W3CDTF">2020-07-04T16:54:27Z</dcterms:created>
  <dcterms:modified xsi:type="dcterms:W3CDTF">2020-07-04T16:55:40Z</dcterms:modified>
</cp:coreProperties>
</file>