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58" d="100"/>
          <a:sy n="58"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3CE9B-814A-4C31-93D7-B839AF7F1F0E}" type="datetimeFigureOut">
              <a:rPr lang="en-GB" smtClean="0"/>
              <a:t>04/07/2020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ADBF3-3E4E-45EA-A11E-613C36B6A547}" type="slidenum">
              <a:rPr lang="en-GB" smtClean="0"/>
              <a:t>‹#›</a:t>
            </a:fld>
            <a:endParaRPr lang="en-GB"/>
          </a:p>
        </p:txBody>
      </p:sp>
    </p:spTree>
    <p:extLst>
      <p:ext uri="{BB962C8B-B14F-4D97-AF65-F5344CB8AC3E}">
        <p14:creationId xmlns:p14="http://schemas.microsoft.com/office/powerpoint/2010/main" val="280090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6672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448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005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498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7423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742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399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782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668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275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269875" y="849313"/>
            <a:ext cx="6102350" cy="3433762"/>
          </a:xfrm>
          <a:ln cap="flat"/>
        </p:spPr>
      </p:sp>
    </p:spTree>
    <p:extLst>
      <p:ext uri="{BB962C8B-B14F-4D97-AF65-F5344CB8AC3E}">
        <p14:creationId xmlns:p14="http://schemas.microsoft.com/office/powerpoint/2010/main" val="46621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269875" y="849313"/>
            <a:ext cx="6102350" cy="3433762"/>
          </a:xfrm>
          <a:ln cap="flat"/>
        </p:spPr>
      </p:sp>
    </p:spTree>
    <p:extLst>
      <p:ext uri="{BB962C8B-B14F-4D97-AF65-F5344CB8AC3E}">
        <p14:creationId xmlns:p14="http://schemas.microsoft.com/office/powerpoint/2010/main" val="3383903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269875" y="849313"/>
            <a:ext cx="6102350" cy="3433762"/>
          </a:xfrm>
          <a:ln cap="flat"/>
        </p:spPr>
      </p:sp>
    </p:spTree>
    <p:extLst>
      <p:ext uri="{BB962C8B-B14F-4D97-AF65-F5344CB8AC3E}">
        <p14:creationId xmlns:p14="http://schemas.microsoft.com/office/powerpoint/2010/main" val="229488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0939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ED859AC-8FC7-47E7-BE64-B5FBC996CE36}" type="datetime1">
              <a:rPr lang="en-GB" smtClean="0"/>
              <a:t>04/07/2020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F602DBF9-C700-4AD4-B1AE-0CBFFBC47405}"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546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AFE334-B791-415C-99C7-6DA28D147491}"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02DBF9-C700-4AD4-B1AE-0CBFFBC47405}" type="slidenum">
              <a:rPr lang="en-GB" smtClean="0"/>
              <a:t>‹#›</a:t>
            </a:fld>
            <a:endParaRPr lang="en-GB"/>
          </a:p>
        </p:txBody>
      </p:sp>
    </p:spTree>
    <p:extLst>
      <p:ext uri="{BB962C8B-B14F-4D97-AF65-F5344CB8AC3E}">
        <p14:creationId xmlns:p14="http://schemas.microsoft.com/office/powerpoint/2010/main" val="31706201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AFE334-B791-415C-99C7-6DA28D147491}"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9053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AFE334-B791-415C-99C7-6DA28D147491}"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20442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AFE334-B791-415C-99C7-6DA28D147491}"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spTree>
    <p:extLst>
      <p:ext uri="{BB962C8B-B14F-4D97-AF65-F5344CB8AC3E}">
        <p14:creationId xmlns:p14="http://schemas.microsoft.com/office/powerpoint/2010/main" val="335530742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AFE334-B791-415C-99C7-6DA28D147491}"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319259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AFE334-B791-415C-99C7-6DA28D147491}"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70821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342237-E8F5-4771-B266-7C803F14F539}"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742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F8D49-5211-4787-A388-4A91787C120F}"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248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7A985B-B321-406E-BFDF-F056EDC10DB5}"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spTree>
    <p:extLst>
      <p:ext uri="{BB962C8B-B14F-4D97-AF65-F5344CB8AC3E}">
        <p14:creationId xmlns:p14="http://schemas.microsoft.com/office/powerpoint/2010/main" val="403014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A1EDD7-200F-4D86-A2F1-A91C5EB5E30B}"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2DBF9-C700-4AD4-B1AE-0CBFFBC47405}"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65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D6E1AF-9F09-42B2-B945-CDCCA1E17B90}"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02DBF9-C700-4AD4-B1AE-0CBFFBC47405}" type="slidenum">
              <a:rPr lang="en-GB" smtClean="0"/>
              <a:t>‹#›</a:t>
            </a:fld>
            <a:endParaRPr lang="en-GB"/>
          </a:p>
        </p:txBody>
      </p:sp>
    </p:spTree>
    <p:extLst>
      <p:ext uri="{BB962C8B-B14F-4D97-AF65-F5344CB8AC3E}">
        <p14:creationId xmlns:p14="http://schemas.microsoft.com/office/powerpoint/2010/main" val="297500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14874C-D613-4433-9B4E-469FC7400E03}" type="datetime1">
              <a:rPr lang="en-GB" smtClean="0"/>
              <a:t>04/07/2020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02DBF9-C700-4AD4-B1AE-0CBFFBC47405}"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2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A77DAB-7B08-467C-8343-53FA6648CD2A}" type="datetime1">
              <a:rPr lang="en-GB" smtClean="0"/>
              <a:t>04/07/2020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02DBF9-C700-4AD4-B1AE-0CBFFBC47405}"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49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5634C-C63F-4A32-B99C-F170F12C84CD}" type="datetime1">
              <a:rPr lang="en-GB" smtClean="0"/>
              <a:t>04/07/2020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02DBF9-C700-4AD4-B1AE-0CBFFBC47405}" type="slidenum">
              <a:rPr lang="en-GB" smtClean="0"/>
              <a:t>‹#›</a:t>
            </a:fld>
            <a:endParaRPr lang="en-GB"/>
          </a:p>
        </p:txBody>
      </p:sp>
    </p:spTree>
    <p:extLst>
      <p:ext uri="{BB962C8B-B14F-4D97-AF65-F5344CB8AC3E}">
        <p14:creationId xmlns:p14="http://schemas.microsoft.com/office/powerpoint/2010/main" val="76891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8EF6F1-59CE-404E-8F7E-19988F596818}"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02DBF9-C700-4AD4-B1AE-0CBFFBC47405}"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889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37DF67-5376-4344-814D-83629EF27318}"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02DBF9-C700-4AD4-B1AE-0CBFFBC47405}" type="slidenum">
              <a:rPr lang="en-GB" smtClean="0"/>
              <a:t>‹#›</a:t>
            </a:fld>
            <a:endParaRPr lang="en-GB"/>
          </a:p>
        </p:txBody>
      </p:sp>
    </p:spTree>
    <p:extLst>
      <p:ext uri="{BB962C8B-B14F-4D97-AF65-F5344CB8AC3E}">
        <p14:creationId xmlns:p14="http://schemas.microsoft.com/office/powerpoint/2010/main" val="296017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AFE334-B791-415C-99C7-6DA28D147491}" type="datetime1">
              <a:rPr lang="en-GB" smtClean="0"/>
              <a:t>04/07/2020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02DBF9-C700-4AD4-B1AE-0CBFFBC47405}" type="slidenum">
              <a:rPr lang="en-GB" smtClean="0"/>
              <a:t>‹#›</a:t>
            </a:fld>
            <a:endParaRPr lang="en-GB"/>
          </a:p>
        </p:txBody>
      </p:sp>
    </p:spTree>
    <p:extLst>
      <p:ext uri="{BB962C8B-B14F-4D97-AF65-F5344CB8AC3E}">
        <p14:creationId xmlns:p14="http://schemas.microsoft.com/office/powerpoint/2010/main" val="2002160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ctr"/>
            <a:r>
              <a:rPr lang="en-GB" sz="3200" dirty="0" smtClean="0">
                <a:latin typeface="Arial"/>
                <a:cs typeface="Arial"/>
              </a:rPr>
              <a:t>Security </a:t>
            </a:r>
            <a:r>
              <a:rPr lang="en-GB" sz="3200" dirty="0" smtClean="0">
                <a:latin typeface="Arial"/>
                <a:cs typeface="Arial"/>
              </a:rPr>
              <a:t>and Dependability</a:t>
            </a:r>
            <a:endParaRPr lang="en-GB" sz="3200" dirty="0">
              <a:latin typeface="Arial"/>
              <a:cs typeface="Arial"/>
            </a:endParaRPr>
          </a:p>
        </p:txBody>
      </p:sp>
      <p:sp>
        <p:nvSpPr>
          <p:cNvPr id="8195" name="Rectangle 3"/>
          <p:cNvSpPr>
            <a:spLocks noGrp="1" noChangeArrowheads="1"/>
          </p:cNvSpPr>
          <p:nvPr>
            <p:ph type="subTitle" idx="1"/>
          </p:nvPr>
        </p:nvSpPr>
        <p:spPr/>
        <p:txBody>
          <a:bodyPr>
            <a:normAutofit/>
          </a:bodyPr>
          <a:lstStyle/>
          <a:p>
            <a:pPr marL="0" lvl="1"/>
            <a:r>
              <a:rPr lang="en-GB" sz="2800" dirty="0" smtClean="0"/>
              <a:t>WK 10</a:t>
            </a:r>
            <a:endParaRPr lang="en-GB" sz="2800" dirty="0"/>
          </a:p>
        </p:txBody>
      </p:sp>
    </p:spTree>
    <p:extLst>
      <p:ext uri="{BB962C8B-B14F-4D97-AF65-F5344CB8AC3E}">
        <p14:creationId xmlns:p14="http://schemas.microsoft.com/office/powerpoint/2010/main" val="373284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vert="horz" lIns="90487" tIns="44450" rIns="90487" bIns="44450" rtlCol="0" anchor="ctr">
            <a:normAutofit/>
          </a:bodyPr>
          <a:lstStyle/>
          <a:p>
            <a:r>
              <a:rPr lang="en-GB"/>
              <a:t>Safety and reliability</a:t>
            </a:r>
          </a:p>
        </p:txBody>
      </p:sp>
      <p:sp>
        <p:nvSpPr>
          <p:cNvPr id="22530" name="Rectangle 2"/>
          <p:cNvSpPr>
            <a:spLocks noGrp="1" noChangeArrowheads="1"/>
          </p:cNvSpPr>
          <p:nvPr>
            <p:ph idx="1"/>
          </p:nvPr>
        </p:nvSpPr>
        <p:spPr>
          <a:noFill/>
          <a:ln/>
        </p:spPr>
        <p:txBody>
          <a:bodyPr vert="horz" lIns="90487" tIns="44450" rIns="90487" bIns="44450" rtlCol="0">
            <a:normAutofit/>
          </a:bodyPr>
          <a:lstStyle/>
          <a:p>
            <a:pPr>
              <a:lnSpc>
                <a:spcPct val="90000"/>
              </a:lnSpc>
            </a:pPr>
            <a:r>
              <a:rPr lang="en-GB"/>
              <a:t>Safety and reliability are related but distinct</a:t>
            </a:r>
          </a:p>
          <a:p>
            <a:pPr lvl="1">
              <a:lnSpc>
                <a:spcPct val="90000"/>
              </a:lnSpc>
            </a:pPr>
            <a:r>
              <a:rPr lang="en-GB"/>
              <a:t>In general, reliability and availability are necessary but not sufficient conditions for system safety </a:t>
            </a:r>
          </a:p>
          <a:p>
            <a:pPr>
              <a:lnSpc>
                <a:spcPct val="90000"/>
              </a:lnSpc>
            </a:pPr>
            <a:r>
              <a:rPr lang="en-GB"/>
              <a:t>Reliability is concerned with conformance to a given specification and delivery of service</a:t>
            </a:r>
          </a:p>
          <a:p>
            <a:pPr>
              <a:lnSpc>
                <a:spcPct val="90000"/>
              </a:lnSpc>
            </a:pPr>
            <a:r>
              <a:rPr lang="en-GB"/>
              <a:t>Safety is concerned with ensuring system cannot cause damage irrespective of whether </a:t>
            </a:r>
            <a:br>
              <a:rPr lang="en-GB"/>
            </a:br>
            <a:r>
              <a:rPr lang="en-GB"/>
              <a:t>or not it conforms to its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Tree>
    <p:extLst>
      <p:ext uri="{BB962C8B-B14F-4D97-AF65-F5344CB8AC3E}">
        <p14:creationId xmlns:p14="http://schemas.microsoft.com/office/powerpoint/2010/main" val="9488774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1752601" y="609600"/>
            <a:ext cx="8247063" cy="687388"/>
          </a:xfrm>
          <a:noFill/>
          <a:ln/>
        </p:spPr>
        <p:txBody>
          <a:bodyPr vert="horz" lIns="90487" tIns="44450" rIns="90487" bIns="44450" rtlCol="0" anchor="ctr">
            <a:normAutofit fontScale="90000"/>
          </a:bodyPr>
          <a:lstStyle/>
          <a:p>
            <a:r>
              <a:rPr lang="en-GB"/>
              <a:t>Unsafe reliable systems</a:t>
            </a:r>
          </a:p>
        </p:txBody>
      </p:sp>
      <p:sp>
        <p:nvSpPr>
          <p:cNvPr id="24578" name="Rectangle 2"/>
          <p:cNvSpPr>
            <a:spLocks noGrp="1" noChangeArrowheads="1"/>
          </p:cNvSpPr>
          <p:nvPr>
            <p:ph idx="1"/>
          </p:nvPr>
        </p:nvSpPr>
        <p:spPr>
          <a:noFill/>
          <a:ln/>
        </p:spPr>
        <p:txBody>
          <a:bodyPr vert="horz" lIns="90487" tIns="44450" rIns="90487" bIns="44450" rtlCol="0">
            <a:normAutofit fontScale="92500" lnSpcReduction="20000"/>
          </a:bodyPr>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behave as specified but still cause an </a:t>
            </a:r>
            <a:r>
              <a:rPr lang="en-GB" dirty="0" smtClean="0"/>
              <a:t>accident.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Tree>
    <p:extLst>
      <p:ext uri="{BB962C8B-B14F-4D97-AF65-F5344CB8AC3E}">
        <p14:creationId xmlns:p14="http://schemas.microsoft.com/office/powerpoint/2010/main" val="30989864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48641"/>
            <a:ext cx="9601196" cy="615142"/>
          </a:xfrm>
        </p:spPr>
        <p:txBody>
          <a:bodyPr>
            <a:normAutofit fontScale="90000"/>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2259325"/>
              </p:ext>
            </p:extLst>
          </p:nvPr>
        </p:nvGraphicFramePr>
        <p:xfrm>
          <a:off x="1997825" y="1413162"/>
          <a:ext cx="8229600" cy="4937760"/>
        </p:xfrm>
        <a:graphic>
          <a:graphicData uri="http://schemas.openxmlformats.org/drawingml/2006/table">
            <a:tbl>
              <a:tblPr firstRow="1" bandRow="1">
                <a:tableStyleId>{5C22544A-7EE6-4342-B048-85BDC9FD1C3A}</a:tableStyleId>
              </a:tblPr>
              <a:tblGrid>
                <a:gridCol w="2164057">
                  <a:extLst>
                    <a:ext uri="{9D8B030D-6E8A-4147-A177-3AD203B41FA5}">
                      <a16:colId xmlns:a16="http://schemas.microsoft.com/office/drawing/2014/main" val="20000"/>
                    </a:ext>
                  </a:extLst>
                </a:gridCol>
                <a:gridCol w="6065543">
                  <a:extLst>
                    <a:ext uri="{9D8B030D-6E8A-4147-A177-3AD203B41FA5}">
                      <a16:colId xmlns:a16="http://schemas.microsoft.com/office/drawing/2014/main" val="20001"/>
                    </a:ext>
                  </a:extLst>
                </a:gridCol>
              </a:tblGrid>
              <a:tr h="221673">
                <a:tc>
                  <a:txBody>
                    <a:bodyPr/>
                    <a:lstStyle/>
                    <a:p>
                      <a:pPr algn="just">
                        <a:spcAft>
                          <a:spcPts val="0"/>
                        </a:spcAft>
                      </a:pPr>
                      <a:r>
                        <a:rPr lang="en-GB" sz="1200" b="1" dirty="0" smtClean="0">
                          <a:solidFill>
                            <a:srgbClr val="000000"/>
                          </a:solidFill>
                          <a:latin typeface="Arial"/>
                          <a:ea typeface="Times New Roman"/>
                          <a:cs typeface="Arial"/>
                        </a:rPr>
                        <a:t>Term</a:t>
                      </a:r>
                      <a:endParaRPr lang="en-GB" sz="12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200" b="1" dirty="0" smtClean="0">
                          <a:solidFill>
                            <a:srgbClr val="000000"/>
                          </a:solidFill>
                          <a:latin typeface="Arial"/>
                          <a:ea typeface="Times New Roman"/>
                          <a:cs typeface="Arial"/>
                        </a:rPr>
                        <a:t>Definition</a:t>
                      </a:r>
                      <a:endParaRPr lang="en-GB" sz="12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591127">
                <a:tc>
                  <a:txBody>
                    <a:bodyPr/>
                    <a:lstStyle/>
                    <a:p>
                      <a:pPr algn="l">
                        <a:spcAft>
                          <a:spcPts val="0"/>
                        </a:spcAft>
                      </a:pPr>
                      <a:r>
                        <a:rPr lang="en-GB" sz="1200" dirty="0" smtClean="0">
                          <a:solidFill>
                            <a:srgbClr val="000000"/>
                          </a:solidFill>
                          <a:latin typeface="Arial"/>
                          <a:ea typeface="Times New Roman"/>
                          <a:cs typeface="Arial"/>
                        </a:rPr>
                        <a:t>Accident </a:t>
                      </a:r>
                      <a:r>
                        <a:rPr lang="en-GB" sz="12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2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extLst>
                  <a:ext uri="{0D108BD9-81ED-4DB2-BD59-A6C34878D82A}">
                    <a16:rowId xmlns:a16="http://schemas.microsoft.com/office/drawing/2014/main" val="10001"/>
                  </a:ext>
                </a:extLst>
              </a:tr>
              <a:tr h="369455">
                <a:tc>
                  <a:txBody>
                    <a:bodyPr/>
                    <a:lstStyle/>
                    <a:p>
                      <a:pPr algn="just">
                        <a:spcAft>
                          <a:spcPts val="0"/>
                        </a:spcAft>
                      </a:pPr>
                      <a:r>
                        <a:rPr lang="en-GB" sz="12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extLst>
                  <a:ext uri="{0D108BD9-81ED-4DB2-BD59-A6C34878D82A}">
                    <a16:rowId xmlns:a16="http://schemas.microsoft.com/office/drawing/2014/main" val="10002"/>
                  </a:ext>
                </a:extLst>
              </a:tr>
              <a:tr h="665019">
                <a:tc>
                  <a:txBody>
                    <a:bodyPr/>
                    <a:lstStyle/>
                    <a:p>
                      <a:pPr algn="just">
                        <a:spcAft>
                          <a:spcPts val="0"/>
                        </a:spcAft>
                      </a:pPr>
                      <a:r>
                        <a:rPr lang="en-GB" sz="12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extLst>
                  <a:ext uri="{0D108BD9-81ED-4DB2-BD59-A6C34878D82A}">
                    <a16:rowId xmlns:a16="http://schemas.microsoft.com/office/drawing/2014/main" val="10003"/>
                  </a:ext>
                </a:extLst>
              </a:tr>
              <a:tr h="665019">
                <a:tc>
                  <a:txBody>
                    <a:bodyPr/>
                    <a:lstStyle/>
                    <a:p>
                      <a:pPr algn="just">
                        <a:spcAft>
                          <a:spcPts val="0"/>
                        </a:spcAft>
                      </a:pPr>
                      <a:r>
                        <a:rPr lang="en-GB" sz="12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extLst>
                  <a:ext uri="{0D108BD9-81ED-4DB2-BD59-A6C34878D82A}">
                    <a16:rowId xmlns:a16="http://schemas.microsoft.com/office/drawing/2014/main" val="10004"/>
                  </a:ext>
                </a:extLst>
              </a:tr>
              <a:tr h="812800">
                <a:tc>
                  <a:txBody>
                    <a:bodyPr/>
                    <a:lstStyle/>
                    <a:p>
                      <a:pPr algn="just">
                        <a:spcAft>
                          <a:spcPts val="0"/>
                        </a:spcAft>
                      </a:pPr>
                      <a:r>
                        <a:rPr lang="en-GB" sz="12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The probability of the events occurring which create a hazard. Probability values tend to be arbitrary but range from ‘probable’</a:t>
                      </a:r>
                      <a:r>
                        <a:rPr lang="en-GB" sz="1200" i="1" dirty="0">
                          <a:solidFill>
                            <a:srgbClr val="000000"/>
                          </a:solidFill>
                          <a:latin typeface="Arial"/>
                          <a:ea typeface="Times New Roman"/>
                          <a:cs typeface="Arial"/>
                        </a:rPr>
                        <a:t> </a:t>
                      </a:r>
                      <a:r>
                        <a:rPr lang="en-GB" sz="12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extLst>
                  <a:ext uri="{0D108BD9-81ED-4DB2-BD59-A6C34878D82A}">
                    <a16:rowId xmlns:a16="http://schemas.microsoft.com/office/drawing/2014/main" val="10005"/>
                  </a:ext>
                </a:extLst>
              </a:tr>
              <a:tr h="665019">
                <a:tc>
                  <a:txBody>
                    <a:bodyPr/>
                    <a:lstStyle/>
                    <a:p>
                      <a:pPr algn="just">
                        <a:spcAft>
                          <a:spcPts val="0"/>
                        </a:spcAft>
                      </a:pPr>
                      <a:r>
                        <a:rPr lang="en-GB" sz="12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211630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normAutofit lnSpcReduction="10000"/>
          </a:bodyPr>
          <a:lstStyle/>
          <a:p>
            <a:r>
              <a:rPr lang="en-GB" sz="2400" dirty="0"/>
              <a:t>Hazard avoidance</a:t>
            </a:r>
          </a:p>
          <a:p>
            <a:pPr lvl="1"/>
            <a:r>
              <a:rPr lang="en-GB" sz="2000" dirty="0"/>
              <a:t>The system is designed so that some classes of hazard simply cannot arise.     </a:t>
            </a:r>
          </a:p>
          <a:p>
            <a:r>
              <a:rPr lang="en-GB" sz="2400" dirty="0"/>
              <a:t>Hazard detection and removal</a:t>
            </a:r>
          </a:p>
          <a:p>
            <a:pPr lvl="1"/>
            <a:r>
              <a:rPr lang="en-GB" sz="2000" dirty="0"/>
              <a:t>The system is designed so that hazards are detected and removed before they result in an </a:t>
            </a:r>
            <a:r>
              <a:rPr lang="en-GB" sz="2000" dirty="0"/>
              <a:t>accident.</a:t>
            </a:r>
          </a:p>
          <a:p>
            <a:r>
              <a:rPr lang="en-GB" sz="2400" dirty="0"/>
              <a:t>Damage limitation</a:t>
            </a:r>
          </a:p>
          <a:p>
            <a:pPr lvl="1"/>
            <a:r>
              <a:rPr lang="en-GB" sz="2000" dirty="0"/>
              <a:t>The system includes protection features that minimise the damage that may result from an </a:t>
            </a:r>
            <a:r>
              <a:rPr lang="en-GB" sz="2000" dirty="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a:t>
            </a:fld>
            <a:endParaRPr lang="en-US"/>
          </a:p>
        </p:txBody>
      </p:sp>
    </p:spTree>
    <p:extLst>
      <p:ext uri="{BB962C8B-B14F-4D97-AF65-F5344CB8AC3E}">
        <p14:creationId xmlns:p14="http://schemas.microsoft.com/office/powerpoint/2010/main" val="113115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normAutofit lnSpcReduction="10000"/>
          </a:bodyPr>
          <a:lstStyle/>
          <a:p>
            <a:pPr>
              <a:lnSpc>
                <a:spcPct val="90000"/>
              </a:lnSpc>
            </a:pPr>
            <a:r>
              <a:rPr lang="en-GB" sz="2400" dirty="0"/>
              <a:t>Accidents in complex systems rarely have a single cause as these systems are designed to 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a:t>design.</a:t>
            </a:r>
          </a:p>
          <a:p>
            <a:pPr>
              <a:lnSpc>
                <a:spcPct val="90000"/>
              </a:lnSpc>
            </a:pPr>
            <a:r>
              <a:rPr lang="en-GB" sz="2400" dirty="0"/>
              <a:t>Almost all accidents are a result of combinations of </a:t>
            </a:r>
            <a:r>
              <a:rPr lang="en-GB" sz="2400" dirty="0"/>
              <a:t>malfunctions 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Tree>
    <p:extLst>
      <p:ext uri="{BB962C8B-B14F-4D97-AF65-F5344CB8AC3E}">
        <p14:creationId xmlns:p14="http://schemas.microsoft.com/office/powerpoint/2010/main" val="11804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software control systems contributes to increased system safety</a:t>
            </a:r>
          </a:p>
          <a:p>
            <a:pPr lvl="1"/>
            <a:r>
              <a:rPr lang="en-US" dirty="0" smtClean="0"/>
              <a:t>Software monitoring and control allows a wider range of conditions to be monitored and controlled than is possible using electro-mechanical safety systems.</a:t>
            </a:r>
          </a:p>
          <a:p>
            <a:pPr lvl="1"/>
            <a:r>
              <a:rPr lang="en-US" dirty="0" smtClean="0"/>
              <a:t>Software control allows safety strategies to be adopted that reduce the amount of time people spend in hazardous environments.</a:t>
            </a:r>
          </a:p>
          <a:p>
            <a:pPr lvl="1"/>
            <a:r>
              <a:rPr lang="en-US" dirty="0" smtClean="0"/>
              <a:t>Software can detect and correct safety-critical operator errors.</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Tree>
    <p:extLst>
      <p:ext uri="{BB962C8B-B14F-4D97-AF65-F5344CB8AC3E}">
        <p14:creationId xmlns:p14="http://schemas.microsoft.com/office/powerpoint/2010/main" val="213390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from accidental or deliberate external </a:t>
            </a:r>
            <a:r>
              <a:rPr lang="en-GB" dirty="0" smtClean="0"/>
              <a:t>attack.</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a:p>
            <a:pPr>
              <a:lnSpc>
                <a:spcPct val="90000"/>
              </a:lnSpc>
            </a:pPr>
            <a:r>
              <a:rPr lang="en-GB" dirty="0"/>
              <a:t>Security is an essential pre-requisite 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Tree>
    <p:extLst>
      <p:ext uri="{BB962C8B-B14F-4D97-AF65-F5344CB8AC3E}">
        <p14:creationId xmlns:p14="http://schemas.microsoft.com/office/powerpoint/2010/main" val="237808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insecure then statements about its reliability and its safety are </a:t>
            </a:r>
            <a:r>
              <a:rPr lang="en-GB" dirty="0" smtClean="0"/>
              <a:t>unreliable.</a:t>
            </a:r>
          </a:p>
          <a:p>
            <a:r>
              <a:rPr lang="en-GB" dirty="0"/>
              <a:t>These statements depend on the executing system and the developed system being the same.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154763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1981200" y="1930402"/>
          <a:ext cx="8229600" cy="408940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Threats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400" dirty="0" smtClean="0">
                          <a:solidFill>
                            <a:srgbClr val="000000"/>
                          </a:solidFill>
                          <a:latin typeface="Arial"/>
                          <a:ea typeface="Times New Roman"/>
                          <a:cs typeface="Arial"/>
                        </a:rPr>
                        <a:t>system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394333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a:t>
            </a:r>
            <a:r>
              <a:rPr lang="en-US" dirty="0"/>
              <a:t>of security </a:t>
            </a:r>
            <a:r>
              <a:rPr lang="en-US" dirty="0" smtClean="0"/>
              <a:t>terminology (MHC-PMS)</a:t>
            </a:r>
            <a:r>
              <a:rPr lang="en-GB" dirty="0" smtClean="0"/>
              <a:t> </a:t>
            </a:r>
            <a:endParaRPr lang="en-US" dirty="0"/>
          </a:p>
        </p:txBody>
      </p:sp>
      <p:graphicFrame>
        <p:nvGraphicFramePr>
          <p:cNvPr id="4" name="Content Placeholder 3"/>
          <p:cNvGraphicFramePr>
            <a:graphicFrameLocks noGrp="1"/>
          </p:cNvGraphicFramePr>
          <p:nvPr>
            <p:ph idx="1"/>
          </p:nvPr>
        </p:nvGraphicFramePr>
        <p:xfrm>
          <a:off x="1981200" y="2199642"/>
          <a:ext cx="8229600" cy="3515360"/>
        </p:xfrm>
        <a:graphic>
          <a:graphicData uri="http://schemas.openxmlformats.org/drawingml/2006/table">
            <a:tbl>
              <a:tblPr firstRow="1" bandRow="1">
                <a:tableStyleId>{5C22544A-7EE6-4342-B048-85BDC9FD1C3A}</a:tableStyleId>
              </a:tblPr>
              <a:tblGrid>
                <a:gridCol w="2434290">
                  <a:extLst>
                    <a:ext uri="{9D8B030D-6E8A-4147-A177-3AD203B41FA5}">
                      <a16:colId xmlns:a16="http://schemas.microsoft.com/office/drawing/2014/main" val="20000"/>
                    </a:ext>
                  </a:extLst>
                </a:gridCol>
                <a:gridCol w="5795310">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Example</a:t>
                      </a:r>
                      <a:endParaRPr lang="en-GB" sz="14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The records of each patient that is receiving or has received treatment.</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impersonation of an authorized user.</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19</a:t>
            </a:fld>
            <a:endParaRPr lang="en-US"/>
          </a:p>
        </p:txBody>
      </p:sp>
    </p:spTree>
    <p:extLst>
      <p:ext uri="{BB962C8B-B14F-4D97-AF65-F5344CB8AC3E}">
        <p14:creationId xmlns:p14="http://schemas.microsoft.com/office/powerpoint/2010/main" val="251930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1981200" y="2280921"/>
          <a:ext cx="8229600" cy="335788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spcAft>
                          <a:spcPts val="0"/>
                        </a:spcAft>
                      </a:pPr>
                      <a:r>
                        <a:rPr lang="en-US" sz="1400" b="1" dirty="0" smtClean="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smtClean="0">
                          <a:latin typeface="Arial"/>
                          <a:ea typeface="Calibri"/>
                          <a:cs typeface="Arial"/>
                        </a:rPr>
                        <a:t>Description</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0"/>
                  </a:ext>
                </a:extLst>
              </a:tr>
              <a:tr h="370840">
                <a:tc>
                  <a:txBody>
                    <a:bodyPr/>
                    <a:lstStyle/>
                    <a:p>
                      <a:pPr>
                        <a:spcAft>
                          <a:spcPts val="400"/>
                        </a:spcAft>
                      </a:pPr>
                      <a:r>
                        <a:rPr lang="en-US" sz="1400" dirty="0" smtClean="0">
                          <a:latin typeface="Arial"/>
                          <a:ea typeface="Calibri"/>
                          <a:cs typeface="Arial"/>
                        </a:rPr>
                        <a:t>Human </a:t>
                      </a:r>
                      <a:r>
                        <a:rPr lang="en-US" sz="1400" dirty="0">
                          <a:latin typeface="Arial"/>
                          <a:ea typeface="Calibri"/>
                          <a:cs typeface="Arial"/>
                        </a:rPr>
                        <a:t>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1"/>
                  </a:ext>
                </a:extLst>
              </a:tr>
              <a:tr h="370840">
                <a:tc>
                  <a:txBody>
                    <a:bodyPr/>
                    <a:lstStyle/>
                    <a:p>
                      <a:pPr>
                        <a:spcAft>
                          <a:spcPts val="400"/>
                        </a:spcAft>
                      </a:pPr>
                      <a:r>
                        <a:rPr lang="en-US" sz="1400">
                          <a:latin typeface="Arial"/>
                          <a:ea typeface="Calibri"/>
                          <a:cs typeface="Arial"/>
                        </a:rPr>
                        <a:t>System fault</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2"/>
                  </a:ext>
                </a:extLst>
              </a:tr>
              <a:tr h="370840">
                <a:tc>
                  <a:txBody>
                    <a:bodyPr/>
                    <a:lstStyle/>
                    <a:p>
                      <a:pPr>
                        <a:spcAft>
                          <a:spcPts val="400"/>
                        </a:spcAft>
                      </a:pPr>
                      <a:r>
                        <a:rPr lang="en-US" sz="1400">
                          <a:latin typeface="Arial"/>
                          <a:ea typeface="Calibri"/>
                          <a:cs typeface="Arial"/>
                        </a:rPr>
                        <a:t>System error</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3"/>
                  </a:ext>
                </a:extLst>
              </a:tr>
              <a:tr h="370840">
                <a:tc>
                  <a:txBody>
                    <a:bodyPr/>
                    <a:lstStyle/>
                    <a:p>
                      <a:pPr>
                        <a:spcAft>
                          <a:spcPts val="400"/>
                        </a:spcAft>
                      </a:pPr>
                      <a:r>
                        <a:rPr lang="en-US" sz="1400">
                          <a:latin typeface="Arial"/>
                          <a:ea typeface="Calibri"/>
                          <a:cs typeface="Arial"/>
                        </a:rPr>
                        <a:t>System failure</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r>
                        <a:rPr lang="en-US" sz="1400" dirty="0" smtClean="0">
                          <a:latin typeface="Arial"/>
                          <a:ea typeface="Calibri"/>
                          <a:cs typeface="Arial"/>
                        </a:rPr>
                        <a:t>.</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a:t>
            </a:fld>
            <a:endParaRPr lang="en-US"/>
          </a:p>
        </p:txBody>
      </p:sp>
    </p:spTree>
    <p:extLst>
      <p:ext uri="{BB962C8B-B14F-4D97-AF65-F5344CB8AC3E}">
        <p14:creationId xmlns:p14="http://schemas.microsoft.com/office/powerpoint/2010/main" val="197251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classes</a:t>
            </a:r>
            <a:endParaRPr lang="en-US" dirty="0"/>
          </a:p>
        </p:txBody>
      </p:sp>
      <p:sp>
        <p:nvSpPr>
          <p:cNvPr id="3" name="Content Placeholder 2"/>
          <p:cNvSpPr>
            <a:spLocks noGrp="1"/>
          </p:cNvSpPr>
          <p:nvPr>
            <p:ph idx="1"/>
          </p:nvPr>
        </p:nvSpPr>
        <p:spPr/>
        <p:txBody>
          <a:bodyPr/>
          <a:lstStyle/>
          <a:p>
            <a:r>
              <a:rPr lang="en-US" dirty="0" smtClean="0"/>
              <a:t>Threats to the confidentiality of the system and its data</a:t>
            </a:r>
          </a:p>
          <a:p>
            <a:pPr lvl="1"/>
            <a:r>
              <a:rPr lang="en-US" dirty="0" smtClean="0"/>
              <a:t>Can disclose information to people or programs that do not have authorization to access that information.</a:t>
            </a:r>
          </a:p>
          <a:p>
            <a:r>
              <a:rPr lang="en-US" dirty="0" smtClean="0"/>
              <a:t>Threats to the integrity of the system and its data</a:t>
            </a:r>
          </a:p>
          <a:p>
            <a:pPr lvl="1"/>
            <a:r>
              <a:rPr lang="en-US" dirty="0" smtClean="0"/>
              <a:t>Can damage or corrupt the software or its data.</a:t>
            </a:r>
          </a:p>
          <a:p>
            <a:r>
              <a:rPr lang="en-US" dirty="0" smtClean="0"/>
              <a:t>Threats to the availability of the system and its data</a:t>
            </a:r>
          </a:p>
          <a:p>
            <a:pPr lvl="1"/>
            <a:r>
              <a:rPr lang="en-US" dirty="0" smtClean="0"/>
              <a:t>Can restrict access to the system and data for authorized users.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20</a:t>
            </a:fld>
            <a:endParaRPr lang="en-US"/>
          </a:p>
        </p:txBody>
      </p:sp>
    </p:spTree>
    <p:extLst>
      <p:ext uri="{BB962C8B-B14F-4D97-AF65-F5344CB8AC3E}">
        <p14:creationId xmlns:p14="http://schemas.microsoft.com/office/powerpoint/2010/main" val="551435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Damage from insecurity</a:t>
            </a:r>
          </a:p>
        </p:txBody>
      </p:sp>
      <p:sp>
        <p:nvSpPr>
          <p:cNvPr id="37891" name="Rectangle 3"/>
          <p:cNvSpPr>
            <a:spLocks noGrp="1" noChangeArrowheads="1"/>
          </p:cNvSpPr>
          <p:nvPr>
            <p:ph idx="1"/>
          </p:nvPr>
        </p:nvSpPr>
        <p:spPr/>
        <p:txBody>
          <a:bodyPr>
            <a:normAutofit lnSpcReduction="10000"/>
          </a:bodyPr>
          <a:lstStyle/>
          <a:p>
            <a:r>
              <a:rPr lang="en-GB" sz="2400"/>
              <a:t>Denial of service</a:t>
            </a:r>
          </a:p>
          <a:p>
            <a:pPr lvl="1"/>
            <a:r>
              <a:rPr lang="en-GB" sz="2000"/>
              <a:t>The system is forced into a state where normal services are unavailable or where service provision is significantly degraded</a:t>
            </a:r>
          </a:p>
          <a:p>
            <a:r>
              <a:rPr lang="en-GB" sz="2400"/>
              <a:t>Corruption of programs or data</a:t>
            </a:r>
          </a:p>
          <a:p>
            <a:pPr lvl="1"/>
            <a:r>
              <a:rPr lang="en-GB" sz="2000"/>
              <a:t>The programs or data in the system may be modified in an unauthorised way</a:t>
            </a:r>
          </a:p>
          <a:p>
            <a:r>
              <a:rPr lang="en-GB" sz="2400"/>
              <a:t>Disclosure of confidential information</a:t>
            </a:r>
          </a:p>
          <a:p>
            <a:pPr lvl="1"/>
            <a:r>
              <a:rPr lang="en-GB" sz="2000"/>
              <a:t>Information that is managed by the system may be exposed to people who are not authorised to read or use that information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2307646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normAutofit fontScale="92500" lnSpcReduction="10000"/>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a:t>
            </a:r>
            <a:r>
              <a:rPr lang="en-GB" sz="2400" dirty="0"/>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22</a:t>
            </a:fld>
            <a:endParaRPr lang="en-US"/>
          </a:p>
        </p:txBody>
      </p:sp>
    </p:spTree>
    <p:extLst>
      <p:ext uri="{BB962C8B-B14F-4D97-AF65-F5344CB8AC3E}">
        <p14:creationId xmlns:p14="http://schemas.microsoft.com/office/powerpoint/2010/main" val="2009508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Key points</a:t>
            </a:r>
          </a:p>
        </p:txBody>
      </p:sp>
      <p:sp>
        <p:nvSpPr>
          <p:cNvPr id="47107" name="Rectangle 3"/>
          <p:cNvSpPr>
            <a:spLocks noGrp="1" noChangeArrowheads="1"/>
          </p:cNvSpPr>
          <p:nvPr>
            <p:ph idx="1"/>
          </p:nvPr>
        </p:nvSpPr>
        <p:spPr/>
        <p:txBody>
          <a:bodyPr/>
          <a:lstStyle/>
          <a:p>
            <a:pPr>
              <a:lnSpc>
                <a:spcPct val="90000"/>
              </a:lnSpc>
            </a:pPr>
            <a:r>
              <a:rPr lang="en-GB" sz="2400" dirty="0"/>
              <a:t>Reliability is related to the probability of an error occurring in operational use. A system with known faults may be </a:t>
            </a:r>
            <a:r>
              <a:rPr lang="en-GB" sz="2400" dirty="0"/>
              <a:t>reliable.</a:t>
            </a:r>
          </a:p>
          <a:p>
            <a:pPr>
              <a:lnSpc>
                <a:spcPct val="90000"/>
              </a:lnSpc>
            </a:pPr>
            <a:r>
              <a:rPr lang="en-GB" sz="2400" dirty="0"/>
              <a:t>Safety is a system attribute that reflects the system’s ability to operate without threatening people or the </a:t>
            </a:r>
            <a:r>
              <a:rPr lang="en-GB" sz="2400" dirty="0"/>
              <a:t>environment.</a:t>
            </a:r>
          </a:p>
          <a:p>
            <a:pPr>
              <a:lnSpc>
                <a:spcPct val="90000"/>
              </a:lnSpc>
            </a:pPr>
            <a:r>
              <a:rPr lang="en-GB" sz="2400" dirty="0"/>
              <a:t>Security is a system attribute that reflects the system’s ability to protect itself from external </a:t>
            </a:r>
            <a:r>
              <a:rPr lang="en-GB" sz="2400" dirty="0"/>
              <a:t>attack.</a:t>
            </a:r>
          </a:p>
          <a:p>
            <a:pPr>
              <a:lnSpc>
                <a:spcPct val="90000"/>
              </a:lnSpc>
            </a:pPr>
            <a:r>
              <a:rPr lang="en-GB" dirty="0" smtClean="0"/>
              <a:t>Dependability is compromised if a system is insecure as the code or data may be corrupted.</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Tree>
    <p:extLst>
      <p:ext uri="{BB962C8B-B14F-4D97-AF65-F5344CB8AC3E}">
        <p14:creationId xmlns:p14="http://schemas.microsoft.com/office/powerpoint/2010/main" val="372303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normAutofit fontScale="92500" lnSpcReduction="20000"/>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a:t> erroneous system </a:t>
            </a:r>
            <a:r>
              <a:rPr lang="en-GB" sz="2000" dirty="0"/>
              <a:t>state</a:t>
            </a:r>
            <a:r>
              <a:rPr lang="en-GB" sz="2000" dirty="0"/>
              <a:t> resulting from the fault may </a:t>
            </a:r>
            <a:r>
              <a:rPr lang="en-GB" sz="2000" dirty="0"/>
              <a:t>be transient and ‘corrected’ before an error </a:t>
            </a:r>
            <a:r>
              <a:rPr lang="en-GB" sz="2000" dirty="0"/>
              <a:t>arises.</a:t>
            </a:r>
          </a:p>
          <a:p>
            <a:pPr lvl="1">
              <a:lnSpc>
                <a:spcPct val="90000"/>
              </a:lnSpc>
            </a:pPr>
            <a:r>
              <a:rPr lang="en-GB" dirty="0" smtClean="0"/>
              <a:t>The faulty code may never be executed.</a:t>
            </a:r>
            <a:endParaRPr lang="en-GB" sz="2000" dirty="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Tree>
    <p:extLst>
      <p:ext uri="{BB962C8B-B14F-4D97-AF65-F5344CB8AC3E}">
        <p14:creationId xmlns:p14="http://schemas.microsoft.com/office/powerpoint/2010/main" val="226640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8446" r="-18446"/>
              <a:stretch>
                <a:fillRect/>
              </a:stretch>
            </p:blipFill>
          </mc:Choice>
          <mc:Fallback>
            <p:blipFill>
              <a:blip r:embed="rId3"/>
              <a:srcRect l="-18446" r="-18446"/>
              <a:stretch>
                <a:fillRect/>
              </a:stretch>
            </p:blipFill>
          </mc:Fallback>
        </mc:AlternateContent>
        <p:spPr>
          <a:xfrm>
            <a:off x="2850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4</a:t>
            </a:fld>
            <a:endParaRPr lang="en-US"/>
          </a:p>
        </p:txBody>
      </p:sp>
    </p:spTree>
    <p:extLst>
      <p:ext uri="{BB962C8B-B14F-4D97-AF65-F5344CB8AC3E}">
        <p14:creationId xmlns:p14="http://schemas.microsoft.com/office/powerpoint/2010/main" val="178764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pic>
        <p:nvPicPr>
          <p:cNvPr id="4" name="Content Placeholder 3" descr="11.5 UsagePatter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1853" r="-21853"/>
              <a:stretch>
                <a:fillRect/>
              </a:stretch>
            </p:blipFill>
          </mc:Choice>
          <mc:Fallback>
            <p:blipFill>
              <a:blip r:embed="rId3"/>
              <a:srcRect l="-21853" r="-21853"/>
              <a:stretch>
                <a:fillRect/>
              </a:stretch>
            </p:blipFill>
          </mc:Fallback>
        </mc:AlternateContent>
        <p:spPr>
          <a:xfrm>
            <a:off x="2839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Tree>
    <p:extLst>
      <p:ext uri="{BB962C8B-B14F-4D97-AF65-F5344CB8AC3E}">
        <p14:creationId xmlns:p14="http://schemas.microsoft.com/office/powerpoint/2010/main" val="32922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normAutofit fontScale="92500"/>
          </a:bodyPr>
          <a:lstStyle/>
          <a:p>
            <a:r>
              <a:rPr lang="en-GB" sz="2400" dirty="0"/>
              <a:t>Removing X% of the faults in a system will not necessarily improve the reliability by X%.  A study at IBM showed that removing 60% of product defects resulted in a 3% improvement in </a:t>
            </a:r>
            <a:r>
              <a:rPr lang="en-GB" sz="2400" dirty="0"/>
              <a:t>reliability.</a:t>
            </a:r>
          </a:p>
          <a:p>
            <a:r>
              <a:rPr lang="en-GB" sz="2400" dirty="0"/>
              <a:t>Program defects may be in rarely executed sections of the code so may never be encountered by users. Removing these does not affect the perceived </a:t>
            </a:r>
            <a:r>
              <a:rPr lang="en-GB" sz="2400" dirty="0"/>
              <a:t>reliability.</a:t>
            </a:r>
          </a:p>
          <a:p>
            <a:r>
              <a:rPr lang="en-GB" dirty="0" smtClean="0"/>
              <a:t>Users adapt their behaviour to avoid system features that may fail for them.</a:t>
            </a:r>
            <a:endParaRPr lang="en-GB" sz="2400" dirty="0"/>
          </a:p>
          <a:p>
            <a:r>
              <a:rPr lang="en-GB" sz="2400" dirty="0"/>
              <a:t>A program with known faults may therefore still be</a:t>
            </a:r>
            <a:r>
              <a:rPr lang="en-GB" sz="2400" dirty="0"/>
              <a:t> perceived as </a:t>
            </a:r>
            <a:r>
              <a:rPr lang="en-GB" sz="2400" dirty="0"/>
              <a:t>reliable by its </a:t>
            </a:r>
            <a:r>
              <a:rPr lang="en-GB" sz="2400" dirty="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a:t>
            </a:fld>
            <a:endParaRPr lang="en-US"/>
          </a:p>
        </p:txBody>
      </p:sp>
    </p:spTree>
    <p:extLst>
      <p:ext uri="{BB962C8B-B14F-4D97-AF65-F5344CB8AC3E}">
        <p14:creationId xmlns:p14="http://schemas.microsoft.com/office/powerpoint/2010/main" val="23172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normAutofit lnSpcReduction="10000"/>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a:t>faults.</a:t>
            </a:r>
          </a:p>
          <a:p>
            <a:pPr>
              <a:lnSpc>
                <a:spcPct val="90000"/>
              </a:lnSpc>
            </a:pPr>
            <a:r>
              <a:rPr lang="en-GB" sz="2400" dirty="0"/>
              <a:t>Fault detection and removal</a:t>
            </a:r>
          </a:p>
          <a:p>
            <a:pPr lvl="1">
              <a:lnSpc>
                <a:spcPct val="90000"/>
              </a:lnSpc>
            </a:pPr>
            <a:r>
              <a:rPr lang="en-GB" sz="2000" dirty="0"/>
              <a:t>Verification and validation techniques that increase the probability of detecting and correcting errors before the system goes into service are </a:t>
            </a:r>
            <a:r>
              <a:rPr lang="en-GB" sz="2000" dirty="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Tree>
    <p:extLst>
      <p:ext uri="{BB962C8B-B14F-4D97-AF65-F5344CB8AC3E}">
        <p14:creationId xmlns:p14="http://schemas.microsoft.com/office/powerpoint/2010/main" val="105884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a:t>
            </a:r>
            <a:r>
              <a:rPr lang="en-GB" sz="2400" dirty="0"/>
              <a:t>environment.</a:t>
            </a:r>
          </a:p>
          <a:p>
            <a:r>
              <a:rPr lang="en-GB" sz="2400" dirty="0"/>
              <a:t>It is</a:t>
            </a:r>
            <a:r>
              <a:rPr lang="en-GB" sz="2400" dirty="0"/>
              <a:t> important </a:t>
            </a:r>
            <a:r>
              <a:rPr lang="en-GB" sz="2400" dirty="0"/>
              <a:t>to consider software safety as</a:t>
            </a:r>
            <a:r>
              <a:rPr lang="en-GB" sz="2400" dirty="0"/>
              <a:t> most </a:t>
            </a:r>
            <a:r>
              <a:rPr lang="en-GB" sz="2400" dirty="0"/>
              <a:t>devices</a:t>
            </a:r>
            <a:r>
              <a:rPr lang="en-GB" sz="2400" dirty="0"/>
              <a:t> whose failure is critical now incorporate </a:t>
            </a:r>
            <a:r>
              <a:rPr lang="en-GB" sz="2400" dirty="0"/>
              <a:t>software-based control </a:t>
            </a:r>
            <a:r>
              <a:rPr lang="en-GB" sz="2400" dirty="0"/>
              <a:t>systems. </a:t>
            </a:r>
            <a:endParaRPr lang="en-GB" sz="2400" dirty="0"/>
          </a:p>
          <a:p>
            <a:r>
              <a:rPr lang="en-GB" sz="2400" dirty="0"/>
              <a:t>Safety requirements are</a:t>
            </a:r>
            <a:r>
              <a:rPr lang="en-GB" sz="2400" dirty="0"/>
              <a:t> often exclusive </a:t>
            </a:r>
            <a:r>
              <a:rPr lang="en-GB" sz="2400" dirty="0"/>
              <a:t>requirements i.e. they exclude undesirable situations rather than specify required system </a:t>
            </a:r>
            <a:r>
              <a:rPr lang="en-GB" sz="2400" dirty="0"/>
              <a:t>services. These generate functional safety requirements.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Tree>
    <p:extLst>
      <p:ext uri="{BB962C8B-B14F-4D97-AF65-F5344CB8AC3E}">
        <p14:creationId xmlns:p14="http://schemas.microsoft.com/office/powerpoint/2010/main" val="234262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vert="horz" lIns="90487" tIns="44450" rIns="90487" bIns="44450" rtlCol="0" anchor="ctr">
            <a:normAutofit/>
          </a:bodyPr>
          <a:lstStyle/>
          <a:p>
            <a:r>
              <a:rPr lang="en-GB"/>
              <a:t>Safety criticality</a:t>
            </a:r>
          </a:p>
        </p:txBody>
      </p:sp>
      <p:sp>
        <p:nvSpPr>
          <p:cNvPr id="16386" name="Rectangle 2"/>
          <p:cNvSpPr>
            <a:spLocks noGrp="1" noChangeArrowheads="1"/>
          </p:cNvSpPr>
          <p:nvPr>
            <p:ph idx="1"/>
          </p:nvPr>
        </p:nvSpPr>
        <p:spPr>
          <a:noFill/>
          <a:ln/>
        </p:spPr>
        <p:txBody>
          <a:bodyPr vert="horz" lIns="90487" tIns="44450" rIns="90487" bIns="44450" rtlCol="0">
            <a:normAutofit/>
          </a:bodyPr>
          <a:lstStyle/>
          <a:p>
            <a:r>
              <a:rPr lang="en-GB" sz="2400" dirty="0"/>
              <a:t>Primary safety-critical systems</a:t>
            </a:r>
          </a:p>
          <a:p>
            <a:pPr lvl="1"/>
            <a:r>
              <a:rPr lang="en-GB" sz="2000" dirty="0"/>
              <a:t>Embedded software systems whose failure can cause the associated hardware to fail and directly threaten </a:t>
            </a:r>
            <a:r>
              <a:rPr lang="en-GB" sz="2000" dirty="0"/>
              <a:t>people. </a:t>
            </a:r>
            <a:r>
              <a:rPr lang="en-GB" sz="1800" dirty="0"/>
              <a:t>Example </a:t>
            </a:r>
            <a:r>
              <a:rPr lang="en-GB" dirty="0" smtClean="0"/>
              <a:t>is the insulin pump control system.</a:t>
            </a:r>
            <a:endParaRPr lang="en-GB" sz="1800" dirty="0"/>
          </a:p>
          <a:p>
            <a:r>
              <a:rPr lang="en-GB" sz="2400" dirty="0"/>
              <a:t>Secondary safety-critical systems</a:t>
            </a:r>
          </a:p>
          <a:p>
            <a:pPr lvl="1"/>
            <a:r>
              <a:rPr lang="en-GB" sz="2000" dirty="0"/>
              <a:t>Systems whose failure results in faults in other</a:t>
            </a:r>
            <a:r>
              <a:rPr lang="en-GB" sz="2000" dirty="0"/>
              <a:t> (socio-</a:t>
            </a:r>
            <a:r>
              <a:rPr lang="en-GB" sz="2000" dirty="0" err="1"/>
              <a:t>technical)systems</a:t>
            </a:r>
            <a:r>
              <a:rPr lang="en-GB" sz="2000" dirty="0"/>
              <a:t>, </a:t>
            </a:r>
            <a:r>
              <a:rPr lang="en-GB" sz="2000" dirty="0"/>
              <a:t>which can</a:t>
            </a:r>
            <a:r>
              <a:rPr lang="en-GB" sz="2000" dirty="0"/>
              <a:t> then have safety consequences. For example, the MHC-PMS is safety-critical as failure may lead to inappropriate treatment being prescribed.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3787468726"/>
      </p:ext>
    </p:extLst>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TotalTime>
  <Words>2072</Words>
  <Application>Microsoft Office PowerPoint</Application>
  <PresentationFormat>Widescreen</PresentationFormat>
  <Paragraphs>176</Paragraphs>
  <Slides>23</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Times New Roman</vt:lpstr>
      <vt:lpstr>Organic</vt:lpstr>
      <vt:lpstr>Security and Dependability</vt:lpstr>
      <vt:lpstr>Reliability terminology </vt:lpstr>
      <vt:lpstr>Faults and failures</vt:lpstr>
      <vt:lpstr>A system as an input/output mapping </vt:lpstr>
      <vt:lpstr>Software usage patterns </vt:lpstr>
      <vt:lpstr>Reliability in use</vt:lpstr>
      <vt:lpstr>Reliability achievement</vt:lpstr>
      <vt:lpstr>Safety</vt:lpstr>
      <vt:lpstr>Safety criticality</vt:lpstr>
      <vt:lpstr>Safety and reliability</vt:lpstr>
      <vt:lpstr>Unsafe reliable systems</vt:lpstr>
      <vt:lpstr>Safety terminology </vt:lpstr>
      <vt:lpstr>Safety achievement</vt:lpstr>
      <vt:lpstr>Normal accidents</vt:lpstr>
      <vt:lpstr>Software safety benefits</vt:lpstr>
      <vt:lpstr>Security</vt:lpstr>
      <vt:lpstr>Fundamental security</vt:lpstr>
      <vt:lpstr>Security terminology </vt:lpstr>
      <vt:lpstr>Examples of security terminology (MHC-PMS) </vt:lpstr>
      <vt:lpstr>Threat classes</vt:lpstr>
      <vt:lpstr>Damage from insecurity</vt:lpstr>
      <vt:lpstr>Security assurance</vt:lpstr>
      <vt:lpstr>Key points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Dependability</dc:title>
  <dc:creator>Adamu Usman</dc:creator>
  <cp:lastModifiedBy>Adamu Usman</cp:lastModifiedBy>
  <cp:revision>2</cp:revision>
  <dcterms:created xsi:type="dcterms:W3CDTF">2020-07-04T17:08:30Z</dcterms:created>
  <dcterms:modified xsi:type="dcterms:W3CDTF">2020-07-04T17:19:30Z</dcterms:modified>
</cp:coreProperties>
</file>