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4D844-DC9E-4FD4-AB7D-EDFA49E4B9D5}" type="datetimeFigureOut">
              <a:rPr lang="en-GB" smtClean="0"/>
              <a:t>27/05/2020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C67AD-E47D-421F-9CEE-989821E96A8B}" type="slidenum">
              <a:rPr lang="en-GB" smtClean="0"/>
              <a:t>‹#›</a:t>
            </a:fld>
            <a:endParaRPr lang="en-GB"/>
          </a:p>
        </p:txBody>
      </p:sp>
    </p:spTree>
    <p:extLst>
      <p:ext uri="{BB962C8B-B14F-4D97-AF65-F5344CB8AC3E}">
        <p14:creationId xmlns:p14="http://schemas.microsoft.com/office/powerpoint/2010/main" val="156753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116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5576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6046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82214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C4DBAAD-27E1-478B-A38F-92A33993951C}" type="datetime1">
              <a:rPr lang="en-GB" smtClean="0"/>
              <a:t>27/05/2020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77E810F-881B-4E63-BE01-CB7CE6739CF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89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A1A4FD-CFE7-4C9A-AD1C-12873A1948AE}"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32612133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1A4FD-CFE7-4C9A-AD1C-12873A1948AE}"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2697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1A4FD-CFE7-4C9A-AD1C-12873A1948AE}"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8525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1A4FD-CFE7-4C9A-AD1C-12873A1948AE}"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14382276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1A4FD-CFE7-4C9A-AD1C-12873A1948AE}"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7296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1A4FD-CFE7-4C9A-AD1C-12873A1948AE}"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45469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78A634-A8EC-4985-B087-32CEB3CFC41A}"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51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CFF32-831F-4B75-AC96-897FBF921374}"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328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D1DFC-2133-4443-88C8-B3BE15DE1AC3}"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68795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15671-4218-4FA3-97E0-08DCE5DAFFDB}"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7E810F-881B-4E63-BE01-CB7CE6739CF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66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6CEBA7-B250-45AC-B461-658E24240C57}"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141966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3932A-1AD9-48F8-9CEB-6ABC7621D703}" type="datetime1">
              <a:rPr lang="en-GB" smtClean="0"/>
              <a:t>27/05/2020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7E810F-881B-4E63-BE01-CB7CE6739CF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92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F61EEB-9F18-4484-96D0-2DA3000A2508}" type="datetime1">
              <a:rPr lang="en-GB" smtClean="0"/>
              <a:t>27/05/2020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7E810F-881B-4E63-BE01-CB7CE6739CF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29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F4226-DB83-47D7-BCB8-B5A0050E9B05}" type="datetime1">
              <a:rPr lang="en-GB" smtClean="0"/>
              <a:t>27/05/2020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108828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9DFC8B-EE1F-4EB4-8C7C-326088778612}"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7E810F-881B-4E63-BE01-CB7CE6739CF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4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3F1C5-872A-4307-A005-22D393B8E2A1}"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7E810F-881B-4E63-BE01-CB7CE6739CF4}" type="slidenum">
              <a:rPr lang="en-GB" smtClean="0"/>
              <a:t>‹#›</a:t>
            </a:fld>
            <a:endParaRPr lang="en-GB"/>
          </a:p>
        </p:txBody>
      </p:sp>
    </p:spTree>
    <p:extLst>
      <p:ext uri="{BB962C8B-B14F-4D97-AF65-F5344CB8AC3E}">
        <p14:creationId xmlns:p14="http://schemas.microsoft.com/office/powerpoint/2010/main" val="372164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A1A4FD-CFE7-4C9A-AD1C-12873A1948AE}" type="datetime1">
              <a:rPr lang="en-GB" smtClean="0"/>
              <a:t>27/05/2020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7E810F-881B-4E63-BE01-CB7CE6739CF4}" type="slidenum">
              <a:rPr lang="en-GB" smtClean="0"/>
              <a:t>‹#›</a:t>
            </a:fld>
            <a:endParaRPr lang="en-GB"/>
          </a:p>
        </p:txBody>
      </p:sp>
    </p:spTree>
    <p:extLst>
      <p:ext uri="{BB962C8B-B14F-4D97-AF65-F5344CB8AC3E}">
        <p14:creationId xmlns:p14="http://schemas.microsoft.com/office/powerpoint/2010/main" val="1889961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Evolution</a:t>
            </a:r>
            <a:endParaRPr lang="en-US" dirty="0"/>
          </a:p>
        </p:txBody>
      </p:sp>
      <p:sp>
        <p:nvSpPr>
          <p:cNvPr id="3" name="Subtitle 2"/>
          <p:cNvSpPr>
            <a:spLocks noGrp="1"/>
          </p:cNvSpPr>
          <p:nvPr>
            <p:ph type="subTitle" idx="1"/>
          </p:nvPr>
        </p:nvSpPr>
        <p:spPr/>
        <p:txBody>
          <a:bodyPr/>
          <a:lstStyle/>
          <a:p>
            <a:r>
              <a:rPr lang="en-US" dirty="0" smtClean="0"/>
              <a:t>WK 6</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Tree>
    <p:extLst>
      <p:ext uri="{BB962C8B-B14F-4D97-AF65-F5344CB8AC3E}">
        <p14:creationId xmlns:p14="http://schemas.microsoft.com/office/powerpoint/2010/main" val="14407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normAutofit lnSpcReduction="10000"/>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a:t>
            </a:fld>
            <a:endParaRPr lang="en-US"/>
          </a:p>
        </p:txBody>
      </p:sp>
    </p:spTree>
    <p:extLst>
      <p:ext uri="{BB962C8B-B14F-4D97-AF65-F5344CB8AC3E}">
        <p14:creationId xmlns:p14="http://schemas.microsoft.com/office/powerpoint/2010/main" val="385207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normAutofit lnSpcReduction="10000"/>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11</a:t>
            </a:fld>
            <a:endParaRPr lang="en-US"/>
          </a:p>
        </p:txBody>
      </p:sp>
    </p:spTree>
    <p:extLst>
      <p:ext uri="{BB962C8B-B14F-4D97-AF65-F5344CB8AC3E}">
        <p14:creationId xmlns:p14="http://schemas.microsoft.com/office/powerpoint/2010/main" val="42894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vert="horz" lIns="90840" tIns="44623" rIns="90840" bIns="44623" rtlCol="0" anchor="ctr">
            <a:normAutofit/>
          </a:bodyPr>
          <a:lstStyle/>
          <a:p>
            <a:r>
              <a:rPr lang="en-GB"/>
              <a:t>Process metrics</a:t>
            </a:r>
          </a:p>
        </p:txBody>
      </p:sp>
      <p:sp>
        <p:nvSpPr>
          <p:cNvPr id="50179" name="Rectangle 3"/>
          <p:cNvSpPr>
            <a:spLocks noGrp="1" noChangeArrowheads="1"/>
          </p:cNvSpPr>
          <p:nvPr>
            <p:ph idx="1"/>
          </p:nvPr>
        </p:nvSpPr>
        <p:spPr>
          <a:noFill/>
          <a:ln/>
        </p:spPr>
        <p:txBody>
          <a:bodyPr vert="horz" lIns="90840" tIns="44623" rIns="90840" bIns="44623" rtlCol="0">
            <a:normAutofit/>
          </a:bodyPr>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Tree>
    <p:extLst>
      <p:ext uri="{BB962C8B-B14F-4D97-AF65-F5344CB8AC3E}">
        <p14:creationId xmlns:p14="http://schemas.microsoft.com/office/powerpoint/2010/main" val="13274441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idx="1"/>
          </p:nvPr>
        </p:nvSpPr>
        <p:spPr/>
        <p:txBody>
          <a:bodyPr>
            <a:normAutofit fontScale="92500"/>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Tree>
    <p:extLst>
      <p:ext uri="{BB962C8B-B14F-4D97-AF65-F5344CB8AC3E}">
        <p14:creationId xmlns:p14="http://schemas.microsoft.com/office/powerpoint/2010/main" val="303848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Tree>
    <p:extLst>
      <p:ext uri="{BB962C8B-B14F-4D97-AF65-F5344CB8AC3E}">
        <p14:creationId xmlns:p14="http://schemas.microsoft.com/office/powerpoint/2010/main" val="392834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p:blipFill>
          <a:blip r:embed="rId2"/>
          <a:stretch>
            <a:fillRect/>
          </a:stretch>
        </p:blipFill>
        <p:spPr>
          <a:xfrm>
            <a:off x="3562667" y="3105289"/>
            <a:ext cx="5066666" cy="2222222"/>
          </a:xfrm>
        </p:spPr>
      </p:pic>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Tree>
    <p:extLst>
      <p:ext uri="{BB962C8B-B14F-4D97-AF65-F5344CB8AC3E}">
        <p14:creationId xmlns:p14="http://schemas.microsoft.com/office/powerpoint/2010/main" val="151847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normAutofit fontScale="70000" lnSpcReduction="20000"/>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Tree>
    <p:extLst>
      <p:ext uri="{BB962C8B-B14F-4D97-AF65-F5344CB8AC3E}">
        <p14:creationId xmlns:p14="http://schemas.microsoft.com/office/powerpoint/2010/main" val="208337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2667644" y="1851924"/>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17</a:t>
            </a:fld>
            <a:endParaRPr lang="en-US"/>
          </a:p>
        </p:txBody>
      </p:sp>
    </p:spTree>
    <p:extLst>
      <p:ext uri="{BB962C8B-B14F-4D97-AF65-F5344CB8AC3E}">
        <p14:creationId xmlns:p14="http://schemas.microsoft.com/office/powerpoint/2010/main" val="166997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Tree>
    <p:extLst>
      <p:ext uri="{BB962C8B-B14F-4D97-AF65-F5344CB8AC3E}">
        <p14:creationId xmlns:p14="http://schemas.microsoft.com/office/powerpoint/2010/main" val="63580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normAutofit lnSpcReduction="10000"/>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19</a:t>
            </a:fld>
            <a:endParaRPr lang="en-US"/>
          </a:p>
        </p:txBody>
      </p:sp>
    </p:spTree>
    <p:extLst>
      <p:ext uri="{BB962C8B-B14F-4D97-AF65-F5344CB8AC3E}">
        <p14:creationId xmlns:p14="http://schemas.microsoft.com/office/powerpoint/2010/main" val="22573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ctr">
            <a:normAutofit/>
          </a:bodyPr>
          <a:lstStyle/>
          <a:p>
            <a:r>
              <a:rPr lang="en-GB"/>
              <a:t>Software maintenance</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Tree>
    <p:extLst>
      <p:ext uri="{BB962C8B-B14F-4D97-AF65-F5344CB8AC3E}">
        <p14:creationId xmlns:p14="http://schemas.microsoft.com/office/powerpoint/2010/main" val="40814777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20</a:t>
            </a:fld>
            <a:endParaRPr lang="en-US"/>
          </a:p>
        </p:txBody>
      </p:sp>
    </p:spTree>
    <p:extLst>
      <p:ext uri="{BB962C8B-B14F-4D97-AF65-F5344CB8AC3E}">
        <p14:creationId xmlns:p14="http://schemas.microsoft.com/office/powerpoint/2010/main" val="208760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21</a:t>
            </a:fld>
            <a:endParaRPr lang="en-US"/>
          </a:p>
        </p:txBody>
      </p:sp>
    </p:spTree>
    <p:extLst>
      <p:ext uri="{BB962C8B-B14F-4D97-AF65-F5344CB8AC3E}">
        <p14:creationId xmlns:p14="http://schemas.microsoft.com/office/powerpoint/2010/main" val="1037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Tree>
    <p:extLst>
      <p:ext uri="{BB962C8B-B14F-4D97-AF65-F5344CB8AC3E}">
        <p14:creationId xmlns:p14="http://schemas.microsoft.com/office/powerpoint/2010/main" val="92057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normAutofit fontScale="92500"/>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23</a:t>
            </a:fld>
            <a:endParaRPr lang="en-US"/>
          </a:p>
        </p:txBody>
      </p:sp>
    </p:spTree>
    <p:extLst>
      <p:ext uri="{BB962C8B-B14F-4D97-AF65-F5344CB8AC3E}">
        <p14:creationId xmlns:p14="http://schemas.microsoft.com/office/powerpoint/2010/main" val="1277972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2438829" y="2470245"/>
            <a:ext cx="6931080" cy="3778155"/>
          </a:xfrm>
        </p:spPr>
      </p:pic>
      <p:sp>
        <p:nvSpPr>
          <p:cNvPr id="7" name="Slide Number Placeholder 6"/>
          <p:cNvSpPr>
            <a:spLocks noGrp="1"/>
          </p:cNvSpPr>
          <p:nvPr>
            <p:ph type="sldNum" sz="quarter" idx="12"/>
          </p:nvPr>
        </p:nvSpPr>
        <p:spPr/>
        <p:txBody>
          <a:bodyPr/>
          <a:lstStyle/>
          <a:p>
            <a:fld id="{C8735F24-F0A4-DB4E-AAD6-0E2C6B4C4636}" type="slidenum">
              <a:rPr lang="en-US" smtClean="0"/>
              <a:pPr/>
              <a:t>24</a:t>
            </a:fld>
            <a:endParaRPr lang="en-US"/>
          </a:p>
        </p:txBody>
      </p:sp>
    </p:spTree>
    <p:extLst>
      <p:ext uri="{BB962C8B-B14F-4D97-AF65-F5344CB8AC3E}">
        <p14:creationId xmlns:p14="http://schemas.microsoft.com/office/powerpoint/2010/main" val="581158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normAutofit fontScale="92500" lnSpcReduction="20000"/>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Tree>
    <p:extLst>
      <p:ext uri="{BB962C8B-B14F-4D97-AF65-F5344CB8AC3E}">
        <p14:creationId xmlns:p14="http://schemas.microsoft.com/office/powerpoint/2010/main" val="1728700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Tree>
    <p:extLst>
      <p:ext uri="{BB962C8B-B14F-4D97-AF65-F5344CB8AC3E}">
        <p14:creationId xmlns:p14="http://schemas.microsoft.com/office/powerpoint/2010/main" val="326386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41952"/>
          </a:xfrm>
        </p:spPr>
        <p:txBody>
          <a:bodyPr>
            <a:normAutofit fontScale="90000"/>
          </a:bodyPr>
          <a:lstStyle/>
          <a:p>
            <a:r>
              <a:rPr lang="en-US" dirty="0" smtClean="0"/>
              <a:t>Issues in business value assessment</a:t>
            </a:r>
            <a:endParaRPr lang="en-US" dirty="0"/>
          </a:p>
        </p:txBody>
      </p:sp>
      <p:sp>
        <p:nvSpPr>
          <p:cNvPr id="3" name="Content Placeholder 2"/>
          <p:cNvSpPr>
            <a:spLocks noGrp="1"/>
          </p:cNvSpPr>
          <p:nvPr>
            <p:ph idx="1"/>
          </p:nvPr>
        </p:nvSpPr>
        <p:spPr>
          <a:xfrm>
            <a:off x="1981200" y="2101755"/>
            <a:ext cx="8229600" cy="3956859"/>
          </a:xfrm>
        </p:spPr>
        <p:txBody>
          <a:bodyPr>
            <a:normAutofit fontScale="85000" lnSpcReduction="10000"/>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Tree>
    <p:extLst>
      <p:ext uri="{BB962C8B-B14F-4D97-AF65-F5344CB8AC3E}">
        <p14:creationId xmlns:p14="http://schemas.microsoft.com/office/powerpoint/2010/main" val="277831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Tree>
    <p:extLst>
      <p:ext uri="{BB962C8B-B14F-4D97-AF65-F5344CB8AC3E}">
        <p14:creationId xmlns:p14="http://schemas.microsoft.com/office/powerpoint/2010/main" val="859963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normAutofit lnSpcReduction="10000"/>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Tree>
    <p:extLst>
      <p:ext uri="{BB962C8B-B14F-4D97-AF65-F5344CB8AC3E}">
        <p14:creationId xmlns:p14="http://schemas.microsoft.com/office/powerpoint/2010/main" val="123561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ctr">
            <a:normAutofit/>
          </a:bodyPr>
          <a:lstStyle/>
          <a:p>
            <a:r>
              <a:rPr lang="en-GB"/>
              <a:t>Types of maintenance</a:t>
            </a:r>
          </a:p>
        </p:txBody>
      </p:sp>
      <p:sp>
        <p:nvSpPr>
          <p:cNvPr id="12290" name="Rectangle 2"/>
          <p:cNvSpPr>
            <a:spLocks noGrp="1" noChangeArrowheads="1"/>
          </p:cNvSpPr>
          <p:nvPr>
            <p:ph idx="1"/>
          </p:nvPr>
        </p:nvSpPr>
        <p:spPr>
          <a:noFill/>
          <a:ln/>
        </p:spPr>
        <p:txBody>
          <a:bodyPr vert="horz" lIns="90840" tIns="44623" rIns="90840" bIns="44623" rtlCol="0">
            <a:normAutofit/>
          </a:bodyPr>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Tree>
    <p:extLst>
      <p:ext uri="{BB962C8B-B14F-4D97-AF65-F5344CB8AC3E}">
        <p14:creationId xmlns:p14="http://schemas.microsoft.com/office/powerpoint/2010/main" val="114264014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82895"/>
          </a:xfrm>
        </p:spPr>
        <p:txBody>
          <a:bodyPr>
            <a:normAutofit fontScale="90000"/>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1769315"/>
              </p:ext>
            </p:extLst>
          </p:nvPr>
        </p:nvGraphicFramePr>
        <p:xfrm>
          <a:off x="1981200" y="2429301"/>
          <a:ext cx="8229600" cy="3384646"/>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92256">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809427">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564108">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054747">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564108">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30</a:t>
            </a:fld>
            <a:endParaRPr lang="en-US"/>
          </a:p>
        </p:txBody>
      </p:sp>
    </p:spTree>
    <p:extLst>
      <p:ext uri="{BB962C8B-B14F-4D97-AF65-F5344CB8AC3E}">
        <p14:creationId xmlns:p14="http://schemas.microsoft.com/office/powerpoint/2010/main" val="39145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78680"/>
          </a:xfrm>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23319"/>
              </p:ext>
            </p:extLst>
          </p:nvPr>
        </p:nvGraphicFramePr>
        <p:xfrm>
          <a:off x="1981200" y="2483893"/>
          <a:ext cx="8229600" cy="3070746"/>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6036">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815818">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063074">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815818">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Tree>
    <p:extLst>
      <p:ext uri="{BB962C8B-B14F-4D97-AF65-F5344CB8AC3E}">
        <p14:creationId xmlns:p14="http://schemas.microsoft.com/office/powerpoint/2010/main" val="304823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0500"/>
            <a:ext cx="8229600" cy="1214652"/>
          </a:xfrm>
        </p:spPr>
        <p:txBody>
          <a:bodyPr>
            <a:normAutofit fontScale="90000"/>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1981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32</a:t>
            </a:fld>
            <a:endParaRPr lang="en-US"/>
          </a:p>
        </p:txBody>
      </p:sp>
    </p:spTree>
    <p:extLst>
      <p:ext uri="{BB962C8B-B14F-4D97-AF65-F5344CB8AC3E}">
        <p14:creationId xmlns:p14="http://schemas.microsoft.com/office/powerpoint/2010/main" val="1956437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1981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Tree>
    <p:extLst>
      <p:ext uri="{BB962C8B-B14F-4D97-AF65-F5344CB8AC3E}">
        <p14:creationId xmlns:p14="http://schemas.microsoft.com/office/powerpoint/2010/main" val="374479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Tree>
    <p:extLst>
      <p:ext uri="{BB962C8B-B14F-4D97-AF65-F5344CB8AC3E}">
        <p14:creationId xmlns:p14="http://schemas.microsoft.com/office/powerpoint/2010/main" val="475598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92500"/>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Tree>
    <p:extLst>
      <p:ext uri="{BB962C8B-B14F-4D97-AF65-F5344CB8AC3E}">
        <p14:creationId xmlns:p14="http://schemas.microsoft.com/office/powerpoint/2010/main" val="350719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2782052" y="2688608"/>
            <a:ext cx="6029691" cy="3280392"/>
          </a:xfrm>
        </p:spPr>
      </p:pic>
      <p:sp>
        <p:nvSpPr>
          <p:cNvPr id="7" name="Slide Number Placeholder 6"/>
          <p:cNvSpPr>
            <a:spLocks noGrp="1"/>
          </p:cNvSpPr>
          <p:nvPr>
            <p:ph type="sldNum" sz="quarter" idx="12"/>
          </p:nvPr>
        </p:nvSpPr>
        <p:spPr/>
        <p:txBody>
          <a:bodyPr/>
          <a:lstStyle/>
          <a:p>
            <a:fld id="{C8735F24-F0A4-DB4E-AAD6-0E2C6B4C4636}" type="slidenum">
              <a:rPr lang="en-US" smtClean="0"/>
              <a:pPr/>
              <a:t>4</a:t>
            </a:fld>
            <a:endParaRPr lang="en-US"/>
          </a:p>
        </p:txBody>
      </p:sp>
    </p:spTree>
    <p:extLst>
      <p:ext uri="{BB962C8B-B14F-4D97-AF65-F5344CB8AC3E}">
        <p14:creationId xmlns:p14="http://schemas.microsoft.com/office/powerpoint/2010/main" val="197338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vert="horz" lIns="90840" tIns="44623" rIns="90840" bIns="44623" rtlCol="0" anchor="ctr">
            <a:normAutofit/>
          </a:bodyPr>
          <a:lstStyle/>
          <a:p>
            <a:r>
              <a:rPr lang="en-GB"/>
              <a:t>Maintenance costs</a:t>
            </a:r>
          </a:p>
        </p:txBody>
      </p:sp>
      <p:sp>
        <p:nvSpPr>
          <p:cNvPr id="30722" name="Rectangle 2"/>
          <p:cNvSpPr>
            <a:spLocks noGrp="1" noChangeArrowheads="1"/>
          </p:cNvSpPr>
          <p:nvPr>
            <p:ph idx="1"/>
          </p:nvPr>
        </p:nvSpPr>
        <p:spPr>
          <a:noFill/>
          <a:ln/>
        </p:spPr>
        <p:txBody>
          <a:bodyPr vert="horz" lIns="90840" tIns="44623" rIns="90840" bIns="44623" rtlCol="0">
            <a:normAutofit fontScale="92500" lnSpcReduction="10000"/>
          </a:bodyPr>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a:t>
            </a:fld>
            <a:endParaRPr lang="en-US"/>
          </a:p>
        </p:txBody>
      </p:sp>
    </p:spTree>
    <p:extLst>
      <p:ext uri="{BB962C8B-B14F-4D97-AF65-F5344CB8AC3E}">
        <p14:creationId xmlns:p14="http://schemas.microsoft.com/office/powerpoint/2010/main" val="20973823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2816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Tree>
    <p:extLst>
      <p:ext uri="{BB962C8B-B14F-4D97-AF65-F5344CB8AC3E}">
        <p14:creationId xmlns:p14="http://schemas.microsoft.com/office/powerpoint/2010/main" val="16911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1295402" y="682388"/>
            <a:ext cx="9601196" cy="750627"/>
          </a:xfrm>
          <a:noFill/>
          <a:ln/>
        </p:spPr>
        <p:txBody>
          <a:bodyPr vert="horz" lIns="90840" tIns="44623" rIns="90840" bIns="44623" rtlCol="0" anchor="ctr">
            <a:normAutofit fontScale="90000"/>
          </a:bodyPr>
          <a:lstStyle/>
          <a:p>
            <a:r>
              <a:rPr lang="en-GB" dirty="0"/>
              <a:t>Maintenance cost factors</a:t>
            </a:r>
          </a:p>
        </p:txBody>
      </p:sp>
      <p:sp>
        <p:nvSpPr>
          <p:cNvPr id="35842" name="Rectangle 2"/>
          <p:cNvSpPr>
            <a:spLocks noGrp="1" noChangeArrowheads="1"/>
          </p:cNvSpPr>
          <p:nvPr>
            <p:ph idx="1"/>
          </p:nvPr>
        </p:nvSpPr>
        <p:spPr>
          <a:xfrm>
            <a:off x="2058989" y="2470244"/>
            <a:ext cx="8112125" cy="3419381"/>
          </a:xfrm>
          <a:noFill/>
          <a:ln/>
        </p:spPr>
        <p:txBody>
          <a:bodyPr vert="horz" lIns="90840" tIns="44623" rIns="90840" bIns="44623" rtlCol="0">
            <a:normAutofit fontScale="85000" lnSpcReduction="20000"/>
          </a:bodyPr>
          <a:lstStyle/>
          <a:p>
            <a:pPr>
              <a:lnSpc>
                <a:spcPct val="90000"/>
              </a:lnSpc>
            </a:pPr>
            <a:r>
              <a:rPr lang="en-GB" sz="2400" dirty="0"/>
              <a:t>Team stability</a:t>
            </a:r>
          </a:p>
          <a:p>
            <a:pPr lvl="1">
              <a:lnSpc>
                <a:spcPct val="90000"/>
              </a:lnSpc>
            </a:pPr>
            <a:r>
              <a:rPr lang="en-GB" sz="2000" dirty="0"/>
              <a:t>Maintenance costs are reduced if the same staff are involved with them for some time.</a:t>
            </a:r>
          </a:p>
          <a:p>
            <a:pPr>
              <a:lnSpc>
                <a:spcPct val="90000"/>
              </a:lnSpc>
            </a:pPr>
            <a:r>
              <a:rPr lang="en-GB" sz="2400" dirty="0"/>
              <a:t>Contractual responsibility</a:t>
            </a:r>
          </a:p>
          <a:p>
            <a:pPr lvl="1">
              <a:lnSpc>
                <a:spcPct val="90000"/>
              </a:lnSpc>
            </a:pPr>
            <a:r>
              <a:rPr lang="en-GB" sz="2000" dirty="0"/>
              <a:t>The developers of a system may have no contractual responsibility for maintenance so there is no incentive to design for future change.</a:t>
            </a:r>
          </a:p>
          <a:p>
            <a:pPr>
              <a:lnSpc>
                <a:spcPct val="90000"/>
              </a:lnSpc>
            </a:pPr>
            <a:r>
              <a:rPr lang="en-GB" sz="2400" dirty="0"/>
              <a:t>Staff skills</a:t>
            </a:r>
          </a:p>
          <a:p>
            <a:pPr lvl="1">
              <a:lnSpc>
                <a:spcPct val="90000"/>
              </a:lnSpc>
            </a:pPr>
            <a:r>
              <a:rPr lang="en-GB" sz="2000" dirty="0"/>
              <a:t>Maintenance staff are often inexperienced and have limited domain knowledge.</a:t>
            </a:r>
          </a:p>
          <a:p>
            <a:pPr>
              <a:lnSpc>
                <a:spcPct val="90000"/>
              </a:lnSpc>
            </a:pPr>
            <a:r>
              <a:rPr lang="en-GB" sz="2400" dirty="0"/>
              <a:t>Program age and structure</a:t>
            </a:r>
          </a:p>
          <a:p>
            <a:pPr lvl="1">
              <a:lnSpc>
                <a:spcPct val="90000"/>
              </a:lnSpc>
            </a:pPr>
            <a:r>
              <a:rPr lang="en-GB" sz="2000" dirty="0"/>
              <a:t>As programs age, their structure is degraded and they become harder to understand and change.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Tree>
    <p:extLst>
      <p:ext uri="{BB962C8B-B14F-4D97-AF65-F5344CB8AC3E}">
        <p14:creationId xmlns:p14="http://schemas.microsoft.com/office/powerpoint/2010/main" val="27622544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Tree>
    <p:extLst>
      <p:ext uri="{BB962C8B-B14F-4D97-AF65-F5344CB8AC3E}">
        <p14:creationId xmlns:p14="http://schemas.microsoft.com/office/powerpoint/2010/main" val="249958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p:blipFill>
          <a:blip r:embed="rId2"/>
          <a:stretch>
            <a:fillRect/>
          </a:stretch>
        </p:blipFill>
        <p:spPr>
          <a:xfrm>
            <a:off x="3543619" y="2952908"/>
            <a:ext cx="5104762" cy="2526984"/>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Tree>
    <p:extLst>
      <p:ext uri="{BB962C8B-B14F-4D97-AF65-F5344CB8AC3E}">
        <p14:creationId xmlns:p14="http://schemas.microsoft.com/office/powerpoint/2010/main" val="2820682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TotalTime>
  <Words>2039</Words>
  <Application>Microsoft Office PowerPoint</Application>
  <PresentationFormat>Widescreen</PresentationFormat>
  <Paragraphs>241</Paragraphs>
  <Slides>35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Garamond</vt:lpstr>
      <vt:lpstr>Times New Roman</vt:lpstr>
      <vt:lpstr>Organic</vt:lpstr>
      <vt:lpstr>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dc:title>
  <dc:creator>Adamu Usman</dc:creator>
  <cp:lastModifiedBy>Adamu Usman</cp:lastModifiedBy>
  <cp:revision>1</cp:revision>
  <dcterms:created xsi:type="dcterms:W3CDTF">2020-05-27T16:45:59Z</dcterms:created>
  <dcterms:modified xsi:type="dcterms:W3CDTF">2020-05-27T16:49:15Z</dcterms:modified>
</cp:coreProperties>
</file>