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varScale="1">
        <p:scale>
          <a:sx n="58" d="100"/>
          <a:sy n="58"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37F02-7736-4801-A7FD-48C17F18B630}" type="datetimeFigureOut">
              <a:rPr lang="en-GB" smtClean="0"/>
              <a:t>04/07/2020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7CB6D-1774-4027-B5BF-CAD635D2B613}" type="slidenum">
              <a:rPr lang="en-GB" smtClean="0"/>
              <a:t>‹#›</a:t>
            </a:fld>
            <a:endParaRPr lang="en-GB"/>
          </a:p>
        </p:txBody>
      </p:sp>
    </p:spTree>
    <p:extLst>
      <p:ext uri="{BB962C8B-B14F-4D97-AF65-F5344CB8AC3E}">
        <p14:creationId xmlns:p14="http://schemas.microsoft.com/office/powerpoint/2010/main" val="298355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xfrm>
            <a:off x="1114425" y="781050"/>
            <a:ext cx="4603750" cy="2590800"/>
          </a:xfrm>
          <a:ln cap="flat"/>
        </p:spPr>
      </p:sp>
    </p:spTree>
    <p:extLst>
      <p:ext uri="{BB962C8B-B14F-4D97-AF65-F5344CB8AC3E}">
        <p14:creationId xmlns:p14="http://schemas.microsoft.com/office/powerpoint/2010/main" val="50837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77560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63482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A3D7041-7AAD-4745-B63C-D5CDA0487268}" type="datetime1">
              <a:rPr lang="en-GB" smtClean="0"/>
              <a:t>04/07/2020</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39962B10-2FE2-428A-A041-98B63A996827}"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063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3E52B3-D53A-4603-B92C-827DE4FA97B5}"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962B10-2FE2-428A-A041-98B63A996827}" type="slidenum">
              <a:rPr lang="en-GB" smtClean="0"/>
              <a:t>‹#›</a:t>
            </a:fld>
            <a:endParaRPr lang="en-GB"/>
          </a:p>
        </p:txBody>
      </p:sp>
    </p:spTree>
    <p:extLst>
      <p:ext uri="{BB962C8B-B14F-4D97-AF65-F5344CB8AC3E}">
        <p14:creationId xmlns:p14="http://schemas.microsoft.com/office/powerpoint/2010/main" val="2653266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E52B3-D53A-4603-B92C-827DE4FA97B5}"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62B10-2FE2-428A-A041-98B63A996827}"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20349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E52B3-D53A-4603-B92C-827DE4FA97B5}"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62B10-2FE2-428A-A041-98B63A996827}"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43533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E52B3-D53A-4603-B92C-827DE4FA97B5}"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62B10-2FE2-428A-A041-98B63A996827}" type="slidenum">
              <a:rPr lang="en-GB" smtClean="0"/>
              <a:t>‹#›</a:t>
            </a:fld>
            <a:endParaRPr lang="en-GB"/>
          </a:p>
        </p:txBody>
      </p:sp>
    </p:spTree>
    <p:extLst>
      <p:ext uri="{BB962C8B-B14F-4D97-AF65-F5344CB8AC3E}">
        <p14:creationId xmlns:p14="http://schemas.microsoft.com/office/powerpoint/2010/main" val="11023633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E52B3-D53A-4603-B92C-827DE4FA97B5}"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62B10-2FE2-428A-A041-98B63A996827}"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14172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E52B3-D53A-4603-B92C-827DE4FA97B5}"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62B10-2FE2-428A-A041-98B63A996827}"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701976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35283-F632-42AB-98BE-F53BB08814FA}"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62B10-2FE2-428A-A041-98B63A99682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411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9219A8-143F-403F-8409-819258CD0C6F}"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62B10-2FE2-428A-A041-98B63A996827}"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19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0403EC-F47F-4A5B-BB8A-F93FBDD56381}"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62B10-2FE2-428A-A041-98B63A996827}" type="slidenum">
              <a:rPr lang="en-GB" smtClean="0"/>
              <a:t>‹#›</a:t>
            </a:fld>
            <a:endParaRPr lang="en-GB"/>
          </a:p>
        </p:txBody>
      </p:sp>
    </p:spTree>
    <p:extLst>
      <p:ext uri="{BB962C8B-B14F-4D97-AF65-F5344CB8AC3E}">
        <p14:creationId xmlns:p14="http://schemas.microsoft.com/office/powerpoint/2010/main" val="305766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92A22D-E46A-4C0B-9F4D-FB3C88E0B3FA}"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62B10-2FE2-428A-A041-98B63A996827}"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26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4E89BB-09AC-4C46-9247-266789E934D0}"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962B10-2FE2-428A-A041-98B63A996827}" type="slidenum">
              <a:rPr lang="en-GB" smtClean="0"/>
              <a:t>‹#›</a:t>
            </a:fld>
            <a:endParaRPr lang="en-GB"/>
          </a:p>
        </p:txBody>
      </p:sp>
    </p:spTree>
    <p:extLst>
      <p:ext uri="{BB962C8B-B14F-4D97-AF65-F5344CB8AC3E}">
        <p14:creationId xmlns:p14="http://schemas.microsoft.com/office/powerpoint/2010/main" val="237230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9FBD9-6E25-40ED-B213-F4B5B63E8373}" type="datetime1">
              <a:rPr lang="en-GB" smtClean="0"/>
              <a:t>04/07/2020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962B10-2FE2-428A-A041-98B63A996827}"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20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176CCF-BA1B-451B-AA62-163E9AD8D84C}" type="datetime1">
              <a:rPr lang="en-GB" smtClean="0"/>
              <a:t>04/07/2020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962B10-2FE2-428A-A041-98B63A99682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918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8C614-3244-4DEF-AE7B-1B94F2A2E441}" type="datetime1">
              <a:rPr lang="en-GB" smtClean="0"/>
              <a:t>04/07/2020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962B10-2FE2-428A-A041-98B63A996827}" type="slidenum">
              <a:rPr lang="en-GB" smtClean="0"/>
              <a:t>‹#›</a:t>
            </a:fld>
            <a:endParaRPr lang="en-GB"/>
          </a:p>
        </p:txBody>
      </p:sp>
    </p:spTree>
    <p:extLst>
      <p:ext uri="{BB962C8B-B14F-4D97-AF65-F5344CB8AC3E}">
        <p14:creationId xmlns:p14="http://schemas.microsoft.com/office/powerpoint/2010/main" val="382351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A5B35F-A307-40B5-A94A-E96AEC8C124B}"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962B10-2FE2-428A-A041-98B63A996827}"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81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5B0989E-AB93-4C38-B1FF-B80F43354A04}"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962B10-2FE2-428A-A041-98B63A996827}" type="slidenum">
              <a:rPr lang="en-GB" smtClean="0"/>
              <a:t>‹#›</a:t>
            </a:fld>
            <a:endParaRPr lang="en-GB"/>
          </a:p>
        </p:txBody>
      </p:sp>
    </p:spTree>
    <p:extLst>
      <p:ext uri="{BB962C8B-B14F-4D97-AF65-F5344CB8AC3E}">
        <p14:creationId xmlns:p14="http://schemas.microsoft.com/office/powerpoint/2010/main" val="72797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3E52B3-D53A-4603-B92C-827DE4FA97B5}" type="datetime1">
              <a:rPr lang="en-GB" smtClean="0"/>
              <a:t>04/07/2020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962B10-2FE2-428A-A041-98B63A996827}" type="slidenum">
              <a:rPr lang="en-GB" smtClean="0"/>
              <a:t>‹#›</a:t>
            </a:fld>
            <a:endParaRPr lang="en-GB"/>
          </a:p>
        </p:txBody>
      </p:sp>
    </p:spTree>
    <p:extLst>
      <p:ext uri="{BB962C8B-B14F-4D97-AF65-F5344CB8AC3E}">
        <p14:creationId xmlns:p14="http://schemas.microsoft.com/office/powerpoint/2010/main" val="1225475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Sociotechnical </a:t>
            </a:r>
            <a:r>
              <a:rPr lang="en-US" dirty="0" smtClean="0"/>
              <a:t>Systems</a:t>
            </a:r>
            <a:endParaRPr lang="en-US" dirty="0"/>
          </a:p>
        </p:txBody>
      </p:sp>
      <p:sp>
        <p:nvSpPr>
          <p:cNvPr id="3" name="Subtitle 2"/>
          <p:cNvSpPr>
            <a:spLocks noGrp="1"/>
          </p:cNvSpPr>
          <p:nvPr>
            <p:ph type="subTitle" idx="1"/>
          </p:nvPr>
        </p:nvSpPr>
        <p:spPr/>
        <p:txBody>
          <a:bodyPr/>
          <a:lstStyle/>
          <a:p>
            <a:r>
              <a:rPr lang="en-US" dirty="0" smtClean="0"/>
              <a:t>WK 8</a:t>
            </a:r>
            <a:endParaRPr lang="en-US" dirty="0"/>
          </a:p>
        </p:txBody>
      </p:sp>
    </p:spTree>
    <p:extLst>
      <p:ext uri="{BB962C8B-B14F-4D97-AF65-F5344CB8AC3E}">
        <p14:creationId xmlns:p14="http://schemas.microsoft.com/office/powerpoint/2010/main" val="369926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t>
            </a:r>
            <a:r>
              <a:rPr lang="en-US" dirty="0"/>
              <a:t>development</a:t>
            </a:r>
            <a:r>
              <a:rPr lang="en-GB" dirty="0" smtClean="0"/>
              <a:t> </a:t>
            </a:r>
            <a:endParaRPr lang="en-US" dirty="0"/>
          </a:p>
        </p:txBody>
      </p:sp>
      <p:pic>
        <p:nvPicPr>
          <p:cNvPr id="4" name="Content Placeholder 3" descr="10.7 SystemsDev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7354" b="-27354"/>
              <a:stretch>
                <a:fillRect/>
              </a:stretch>
            </p:blipFill>
          </mc:Choice>
          <mc:Fallback>
            <p:blipFill>
              <a:blip r:embed="rId3"/>
              <a:srcRect t="-27354" b="-27354"/>
              <a:stretch>
                <a:fillRect/>
              </a:stretch>
            </p:blipFill>
          </mc:Fallback>
        </mc:AlternateContent>
        <p:spPr>
          <a:xfrm>
            <a:off x="2553237" y="1977785"/>
            <a:ext cx="6972690" cy="3834711"/>
          </a:xfrm>
        </p:spPr>
      </p:pic>
      <p:sp>
        <p:nvSpPr>
          <p:cNvPr id="5" name="Slide Number Placeholder 4"/>
          <p:cNvSpPr>
            <a:spLocks noGrp="1"/>
          </p:cNvSpPr>
          <p:nvPr>
            <p:ph type="sldNum" sz="quarter" idx="12"/>
          </p:nvPr>
        </p:nvSpPr>
        <p:spPr/>
        <p:txBody>
          <a:bodyPr/>
          <a:lstStyle/>
          <a:p>
            <a:fld id="{A86F8904-DFC0-E240-BFF8-1216C9CAE37B}" type="slidenum">
              <a:rPr lang="en-US" smtClean="0"/>
              <a:pPr/>
              <a:t>10</a:t>
            </a:fld>
            <a:endParaRPr lang="en-US"/>
          </a:p>
        </p:txBody>
      </p:sp>
    </p:spTree>
    <p:extLst>
      <p:ext uri="{BB962C8B-B14F-4D97-AF65-F5344CB8AC3E}">
        <p14:creationId xmlns:p14="http://schemas.microsoft.com/office/powerpoint/2010/main" val="217604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GB"/>
              <a:t>System requirements definition</a:t>
            </a:r>
          </a:p>
        </p:txBody>
      </p:sp>
      <p:sp>
        <p:nvSpPr>
          <p:cNvPr id="24579" name="Rectangle 3"/>
          <p:cNvSpPr>
            <a:spLocks noGrp="1" noChangeArrowheads="1"/>
          </p:cNvSpPr>
          <p:nvPr>
            <p:ph idx="1"/>
          </p:nvPr>
        </p:nvSpPr>
        <p:spPr>
          <a:noFill/>
          <a:ln/>
        </p:spPr>
        <p:txBody>
          <a:bodyPr/>
          <a:lstStyle/>
          <a:p>
            <a:r>
              <a:rPr lang="en-GB"/>
              <a:t>Three types of requirement defined at this stage</a:t>
            </a:r>
          </a:p>
          <a:p>
            <a:pPr lvl="1"/>
            <a:r>
              <a:rPr lang="en-GB"/>
              <a:t>Abstract functional requirements. System functions are defined in an abstract way;</a:t>
            </a:r>
          </a:p>
          <a:p>
            <a:pPr lvl="1"/>
            <a:r>
              <a:rPr lang="en-GB"/>
              <a:t>System properties. Non-functional requirements for the system in general are defined;</a:t>
            </a:r>
          </a:p>
          <a:p>
            <a:pPr lvl="1"/>
            <a:r>
              <a:rPr lang="en-GB"/>
              <a:t>Undesirable characteristics. Unacceptable system behaviour is specified.</a:t>
            </a:r>
          </a:p>
          <a:p>
            <a:r>
              <a:rPr lang="en-GB"/>
              <a:t>Should also define overall organisational objectives for the system.</a:t>
            </a:r>
          </a:p>
        </p:txBody>
      </p:sp>
      <p:sp>
        <p:nvSpPr>
          <p:cNvPr id="2" name="Slide Number Placeholder 1"/>
          <p:cNvSpPr>
            <a:spLocks noGrp="1"/>
          </p:cNvSpPr>
          <p:nvPr>
            <p:ph type="sldNum" sz="quarter" idx="12"/>
          </p:nvPr>
        </p:nvSpPr>
        <p:spPr/>
        <p:txBody>
          <a:bodyPr/>
          <a:lstStyle/>
          <a:p>
            <a:fld id="{39962B10-2FE2-428A-A041-98B63A996827}" type="slidenum">
              <a:rPr lang="en-GB" smtClean="0"/>
              <a:t>11</a:t>
            </a:fld>
            <a:endParaRPr lang="en-GB"/>
          </a:p>
        </p:txBody>
      </p:sp>
    </p:spTree>
    <p:extLst>
      <p:ext uri="{BB962C8B-B14F-4D97-AF65-F5344CB8AC3E}">
        <p14:creationId xmlns:p14="http://schemas.microsoft.com/office/powerpoint/2010/main" val="36897132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GB"/>
              <a:t>The system design process</a:t>
            </a:r>
          </a:p>
        </p:txBody>
      </p:sp>
      <p:sp>
        <p:nvSpPr>
          <p:cNvPr id="29699" name="Rectangle 3"/>
          <p:cNvSpPr>
            <a:spLocks noGrp="1" noChangeArrowheads="1"/>
          </p:cNvSpPr>
          <p:nvPr>
            <p:ph idx="1"/>
          </p:nvPr>
        </p:nvSpPr>
        <p:spPr>
          <a:noFill/>
          <a:ln/>
        </p:spPr>
        <p:txBody>
          <a:bodyPr>
            <a:normAutofit fontScale="85000" lnSpcReduction="20000"/>
          </a:bodyPr>
          <a:lstStyle/>
          <a:p>
            <a:r>
              <a:rPr lang="en-GB" sz="2400"/>
              <a:t>Partition requirements</a:t>
            </a:r>
          </a:p>
          <a:p>
            <a:pPr lvl="1"/>
            <a:r>
              <a:rPr lang="en-GB" sz="2000"/>
              <a:t>Organise requirements into related groups.  </a:t>
            </a:r>
          </a:p>
          <a:p>
            <a:r>
              <a:rPr lang="en-GB" sz="2400"/>
              <a:t>Identify sub-systems</a:t>
            </a:r>
          </a:p>
          <a:p>
            <a:pPr lvl="1"/>
            <a:r>
              <a:rPr lang="en-GB" sz="2000"/>
              <a:t>Identify a set of sub-systems which collectively can meet the system requirements.</a:t>
            </a:r>
          </a:p>
          <a:p>
            <a:r>
              <a:rPr lang="en-GB" sz="2400"/>
              <a:t>Assign requirements to sub-systems</a:t>
            </a:r>
          </a:p>
          <a:p>
            <a:pPr lvl="1"/>
            <a:r>
              <a:rPr lang="en-GB" sz="2000"/>
              <a:t>Causes particular problems when COTS are integrated.</a:t>
            </a:r>
          </a:p>
          <a:p>
            <a:r>
              <a:rPr lang="en-GB" sz="2400"/>
              <a:t>Specify sub-system functionality.</a:t>
            </a:r>
          </a:p>
          <a:p>
            <a:r>
              <a:rPr lang="en-GB" sz="2400"/>
              <a:t>Define sub-system interfaces</a:t>
            </a:r>
          </a:p>
          <a:p>
            <a:pPr lvl="1"/>
            <a:r>
              <a:rPr lang="en-GB" sz="2000"/>
              <a:t>Critical activity for parallel sub-system development.</a:t>
            </a:r>
          </a:p>
        </p:txBody>
      </p:sp>
      <p:sp>
        <p:nvSpPr>
          <p:cNvPr id="2" name="Slide Number Placeholder 1"/>
          <p:cNvSpPr>
            <a:spLocks noGrp="1"/>
          </p:cNvSpPr>
          <p:nvPr>
            <p:ph type="sldNum" sz="quarter" idx="12"/>
          </p:nvPr>
        </p:nvSpPr>
        <p:spPr/>
        <p:txBody>
          <a:bodyPr/>
          <a:lstStyle/>
          <a:p>
            <a:fld id="{39962B10-2FE2-428A-A041-98B63A996827}" type="slidenum">
              <a:rPr lang="en-GB" smtClean="0"/>
              <a:t>12</a:t>
            </a:fld>
            <a:endParaRPr lang="en-GB"/>
          </a:p>
        </p:txBody>
      </p:sp>
    </p:spTree>
    <p:extLst>
      <p:ext uri="{BB962C8B-B14F-4D97-AF65-F5344CB8AC3E}">
        <p14:creationId xmlns:p14="http://schemas.microsoft.com/office/powerpoint/2010/main" val="5685769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Requirements and design</a:t>
            </a:r>
          </a:p>
        </p:txBody>
      </p:sp>
      <p:sp>
        <p:nvSpPr>
          <p:cNvPr id="96259" name="Rectangle 3"/>
          <p:cNvSpPr>
            <a:spLocks noGrp="1" noChangeArrowheads="1"/>
          </p:cNvSpPr>
          <p:nvPr>
            <p:ph idx="1"/>
          </p:nvPr>
        </p:nvSpPr>
        <p:spPr/>
        <p:txBody>
          <a:bodyPr/>
          <a:lstStyle/>
          <a:p>
            <a:pPr>
              <a:lnSpc>
                <a:spcPct val="90000"/>
              </a:lnSpc>
            </a:pPr>
            <a:r>
              <a:rPr lang="en-US"/>
              <a:t>Requirements engineering and system design are inextricably linked.</a:t>
            </a:r>
          </a:p>
          <a:p>
            <a:pPr>
              <a:lnSpc>
                <a:spcPct val="90000"/>
              </a:lnSpc>
            </a:pPr>
            <a:r>
              <a:rPr lang="en-US"/>
              <a:t>Constraints posed by the system’s environment and other systems limit design choices so the actual design to be used may be a requirement.</a:t>
            </a:r>
          </a:p>
          <a:p>
            <a:pPr>
              <a:lnSpc>
                <a:spcPct val="90000"/>
              </a:lnSpc>
            </a:pPr>
            <a:r>
              <a:rPr lang="en-US"/>
              <a:t>Initial design may be necessary to structure the requirements.</a:t>
            </a:r>
          </a:p>
          <a:p>
            <a:pPr>
              <a:lnSpc>
                <a:spcPct val="90000"/>
              </a:lnSpc>
            </a:pPr>
            <a:r>
              <a:rPr lang="en-US"/>
              <a:t>As you do design, you learn more about the requirements.</a:t>
            </a:r>
          </a:p>
        </p:txBody>
      </p:sp>
      <p:sp>
        <p:nvSpPr>
          <p:cNvPr id="2" name="Slide Number Placeholder 1"/>
          <p:cNvSpPr>
            <a:spLocks noGrp="1"/>
          </p:cNvSpPr>
          <p:nvPr>
            <p:ph type="sldNum" sz="quarter" idx="12"/>
          </p:nvPr>
        </p:nvSpPr>
        <p:spPr/>
        <p:txBody>
          <a:bodyPr/>
          <a:lstStyle/>
          <a:p>
            <a:fld id="{39962B10-2FE2-428A-A041-98B63A996827}" type="slidenum">
              <a:rPr lang="en-GB" smtClean="0"/>
              <a:t>13</a:t>
            </a:fld>
            <a:endParaRPr lang="en-GB"/>
          </a:p>
        </p:txBody>
      </p:sp>
    </p:spTree>
    <p:extLst>
      <p:ext uri="{BB962C8B-B14F-4D97-AF65-F5344CB8AC3E}">
        <p14:creationId xmlns:p14="http://schemas.microsoft.com/office/powerpoint/2010/main" val="3014937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a:t>and design spiral</a:t>
            </a:r>
            <a:r>
              <a:rPr lang="en-GB" dirty="0" smtClean="0"/>
              <a:t> </a:t>
            </a:r>
            <a:endParaRPr lang="en-US" dirty="0"/>
          </a:p>
        </p:txBody>
      </p:sp>
      <p:pic>
        <p:nvPicPr>
          <p:cNvPr id="4" name="Content Placeholder 3" descr="10.8 ReqAndDesignSpiral.eps"/>
          <p:cNvPicPr>
            <a:picLocks noGrp="1" noChangeAspect="1"/>
          </p:cNvPicPr>
          <p:nvPr>
            <p:ph idx="1"/>
          </p:nvPr>
        </p:nvPicPr>
        <p:blipFill>
          <a:blip r:embed="rId2"/>
          <a:stretch>
            <a:fillRect/>
          </a:stretch>
        </p:blipFill>
        <p:spPr>
          <a:xfrm>
            <a:off x="4013460" y="2724337"/>
            <a:ext cx="4165079" cy="2984127"/>
          </a:xfrm>
        </p:spPr>
      </p:pic>
      <p:sp>
        <p:nvSpPr>
          <p:cNvPr id="5" name="Slide Number Placeholder 4"/>
          <p:cNvSpPr>
            <a:spLocks noGrp="1"/>
          </p:cNvSpPr>
          <p:nvPr>
            <p:ph type="sldNum" sz="quarter" idx="12"/>
          </p:nvPr>
        </p:nvSpPr>
        <p:spPr/>
        <p:txBody>
          <a:bodyPr/>
          <a:lstStyle/>
          <a:p>
            <a:fld id="{A86F8904-DFC0-E240-BFF8-1216C9CAE37B}" type="slidenum">
              <a:rPr lang="en-US" smtClean="0"/>
              <a:pPr/>
              <a:t>14</a:t>
            </a:fld>
            <a:endParaRPr lang="en-US"/>
          </a:p>
        </p:txBody>
      </p:sp>
    </p:spTree>
    <p:extLst>
      <p:ext uri="{BB962C8B-B14F-4D97-AF65-F5344CB8AC3E}">
        <p14:creationId xmlns:p14="http://schemas.microsoft.com/office/powerpoint/2010/main" val="3042297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GB"/>
              <a:t>Sub-system development</a:t>
            </a:r>
          </a:p>
        </p:txBody>
      </p:sp>
      <p:sp>
        <p:nvSpPr>
          <p:cNvPr id="32771" name="Rectangle 3"/>
          <p:cNvSpPr>
            <a:spLocks noGrp="1" noChangeArrowheads="1"/>
          </p:cNvSpPr>
          <p:nvPr>
            <p:ph idx="1"/>
          </p:nvPr>
        </p:nvSpPr>
        <p:spPr>
          <a:noFill/>
          <a:ln/>
        </p:spPr>
        <p:txBody>
          <a:bodyPr/>
          <a:lstStyle/>
          <a:p>
            <a:r>
              <a:rPr lang="en-GB" sz="2400" dirty="0"/>
              <a:t>Typically parallel projects developing the</a:t>
            </a:r>
            <a:r>
              <a:rPr lang="en-GB" sz="2400" dirty="0"/>
              <a:t> hardware</a:t>
            </a:r>
            <a:r>
              <a:rPr lang="en-GB" sz="2400" dirty="0"/>
              <a:t>, software and communications.</a:t>
            </a:r>
          </a:p>
          <a:p>
            <a:r>
              <a:rPr lang="en-GB" sz="2400" dirty="0"/>
              <a:t>May involve some COTS  (Commercial Off-the-Shelf) systems procurement.</a:t>
            </a:r>
          </a:p>
          <a:p>
            <a:r>
              <a:rPr lang="en-GB" sz="2400" dirty="0"/>
              <a:t>Lack of communication across implementation</a:t>
            </a:r>
            <a:r>
              <a:rPr lang="en-GB" sz="2400" dirty="0"/>
              <a:t> teams can cause problems.</a:t>
            </a:r>
          </a:p>
          <a:p>
            <a:r>
              <a:rPr lang="en-GB" sz="2400" dirty="0"/>
              <a:t>There may </a:t>
            </a:r>
            <a:r>
              <a:rPr lang="en-GB" dirty="0" smtClean="0"/>
              <a:t>be a b</a:t>
            </a:r>
            <a:r>
              <a:rPr lang="en-GB" sz="2400" dirty="0"/>
              <a:t>ureaucratic </a:t>
            </a:r>
            <a:r>
              <a:rPr lang="en-GB" sz="2400" dirty="0"/>
              <a:t>and slow mechanism for </a:t>
            </a:r>
            <a:br>
              <a:rPr lang="en-GB" sz="2400" dirty="0"/>
            </a:br>
            <a:r>
              <a:rPr lang="en-GB" sz="2400" dirty="0"/>
              <a:t>proposing system </a:t>
            </a:r>
            <a:r>
              <a:rPr lang="en-GB" sz="2400" dirty="0"/>
              <a:t>changes, which </a:t>
            </a:r>
            <a:r>
              <a:rPr lang="en-GB" sz="2400" dirty="0"/>
              <a:t>means that the development schedule may be extended because of the need for rework.</a:t>
            </a:r>
          </a:p>
        </p:txBody>
      </p:sp>
      <p:sp>
        <p:nvSpPr>
          <p:cNvPr id="2" name="Slide Number Placeholder 1"/>
          <p:cNvSpPr>
            <a:spLocks noGrp="1"/>
          </p:cNvSpPr>
          <p:nvPr>
            <p:ph type="sldNum" sz="quarter" idx="12"/>
          </p:nvPr>
        </p:nvSpPr>
        <p:spPr/>
        <p:txBody>
          <a:bodyPr/>
          <a:lstStyle/>
          <a:p>
            <a:fld id="{39962B10-2FE2-428A-A041-98B63A996827}" type="slidenum">
              <a:rPr lang="en-GB" smtClean="0"/>
              <a:t>15</a:t>
            </a:fld>
            <a:endParaRPr lang="en-GB"/>
          </a:p>
        </p:txBody>
      </p:sp>
    </p:spTree>
    <p:extLst>
      <p:ext uri="{BB962C8B-B14F-4D97-AF65-F5344CB8AC3E}">
        <p14:creationId xmlns:p14="http://schemas.microsoft.com/office/powerpoint/2010/main" val="141089506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a:lstStyle/>
          <a:p>
            <a:r>
              <a:rPr lang="en-GB"/>
              <a:t>System integration</a:t>
            </a:r>
          </a:p>
        </p:txBody>
      </p:sp>
      <p:sp>
        <p:nvSpPr>
          <p:cNvPr id="34818" name="Rectangle 2"/>
          <p:cNvSpPr>
            <a:spLocks noGrp="1" noChangeArrowheads="1"/>
          </p:cNvSpPr>
          <p:nvPr>
            <p:ph idx="1"/>
          </p:nvPr>
        </p:nvSpPr>
        <p:spPr>
          <a:noFill/>
          <a:ln/>
        </p:spPr>
        <p:txBody>
          <a:bodyPr>
            <a:normAutofit fontScale="92500" lnSpcReduction="10000"/>
          </a:bodyPr>
          <a:lstStyle/>
          <a:p>
            <a:r>
              <a:rPr lang="en-GB" dirty="0"/>
              <a:t>The process of putting hardware, software and </a:t>
            </a:r>
            <a:br>
              <a:rPr lang="en-GB" dirty="0"/>
            </a:br>
            <a:r>
              <a:rPr lang="en-GB" dirty="0"/>
              <a:t>people together to make a system.</a:t>
            </a:r>
          </a:p>
          <a:p>
            <a:r>
              <a:rPr lang="en-GB" dirty="0"/>
              <a:t>Should</a:t>
            </a:r>
            <a:r>
              <a:rPr lang="en-GB" dirty="0" smtClean="0"/>
              <a:t> ideally be </a:t>
            </a:r>
            <a:r>
              <a:rPr lang="en-GB" dirty="0"/>
              <a:t>tackled incrementally so that sub-systems are integrated one at a time</a:t>
            </a:r>
            <a:r>
              <a:rPr lang="en-GB" dirty="0" smtClean="0"/>
              <a:t>.</a:t>
            </a:r>
          </a:p>
          <a:p>
            <a:r>
              <a:rPr lang="en-GB" dirty="0" smtClean="0"/>
              <a:t>The system is tested as it is integrated.</a:t>
            </a:r>
          </a:p>
          <a:p>
            <a:r>
              <a:rPr lang="en-GB" dirty="0"/>
              <a:t>Interface problems between sub-systems are usually found at this stage.</a:t>
            </a:r>
          </a:p>
          <a:p>
            <a:r>
              <a:rPr lang="en-GB" dirty="0"/>
              <a:t>May be problems with uncoordinated deliveries </a:t>
            </a:r>
            <a:br>
              <a:rPr lang="en-GB" dirty="0"/>
            </a:br>
            <a:r>
              <a:rPr lang="en-GB" dirty="0"/>
              <a:t>of system components.</a:t>
            </a:r>
          </a:p>
        </p:txBody>
      </p:sp>
      <p:sp>
        <p:nvSpPr>
          <p:cNvPr id="2" name="Slide Number Placeholder 1"/>
          <p:cNvSpPr>
            <a:spLocks noGrp="1"/>
          </p:cNvSpPr>
          <p:nvPr>
            <p:ph type="sldNum" sz="quarter" idx="12"/>
          </p:nvPr>
        </p:nvSpPr>
        <p:spPr/>
        <p:txBody>
          <a:bodyPr/>
          <a:lstStyle/>
          <a:p>
            <a:fld id="{39962B10-2FE2-428A-A041-98B63A996827}" type="slidenum">
              <a:rPr lang="en-GB" smtClean="0"/>
              <a:t>16</a:t>
            </a:fld>
            <a:endParaRPr lang="en-GB"/>
          </a:p>
        </p:txBody>
      </p:sp>
    </p:spTree>
    <p:extLst>
      <p:ext uri="{BB962C8B-B14F-4D97-AF65-F5344CB8AC3E}">
        <p14:creationId xmlns:p14="http://schemas.microsoft.com/office/powerpoint/2010/main" val="240897128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noFill/>
          <a:ln/>
        </p:spPr>
        <p:txBody>
          <a:bodyPr/>
          <a:lstStyle/>
          <a:p>
            <a:r>
              <a:rPr lang="en-GB" dirty="0"/>
              <a:t>System</a:t>
            </a:r>
            <a:r>
              <a:rPr lang="en-GB" dirty="0" smtClean="0"/>
              <a:t> delivery and deployment</a:t>
            </a:r>
            <a:endParaRPr lang="en-GB" dirty="0"/>
          </a:p>
        </p:txBody>
      </p:sp>
      <p:sp>
        <p:nvSpPr>
          <p:cNvPr id="36866" name="Rectangle 2"/>
          <p:cNvSpPr>
            <a:spLocks noGrp="1" noChangeArrowheads="1"/>
          </p:cNvSpPr>
          <p:nvPr>
            <p:ph idx="1"/>
          </p:nvPr>
        </p:nvSpPr>
        <p:spPr>
          <a:noFill/>
          <a:ln/>
        </p:spPr>
        <p:txBody>
          <a:bodyPr/>
          <a:lstStyle/>
          <a:p>
            <a:pPr>
              <a:lnSpc>
                <a:spcPct val="90000"/>
              </a:lnSpc>
            </a:pPr>
            <a:r>
              <a:rPr lang="en-GB" dirty="0"/>
              <a:t>After completion, the system has to be installed in the customer’s environment</a:t>
            </a:r>
          </a:p>
          <a:p>
            <a:pPr lvl="1">
              <a:lnSpc>
                <a:spcPct val="90000"/>
              </a:lnSpc>
            </a:pPr>
            <a:r>
              <a:rPr lang="en-GB" dirty="0"/>
              <a:t>Environmental assumptions may be incorrect;</a:t>
            </a:r>
          </a:p>
          <a:p>
            <a:pPr lvl="1">
              <a:lnSpc>
                <a:spcPct val="90000"/>
              </a:lnSpc>
            </a:pPr>
            <a:r>
              <a:rPr lang="en-GB" dirty="0"/>
              <a:t>May be human resistance to the introduction of</a:t>
            </a:r>
            <a:r>
              <a:rPr lang="en-GB" dirty="0" smtClean="0"/>
              <a:t> a </a:t>
            </a:r>
            <a:r>
              <a:rPr lang="en-GB" dirty="0"/>
              <a:t>new system;</a:t>
            </a:r>
          </a:p>
          <a:p>
            <a:pPr lvl="1">
              <a:lnSpc>
                <a:spcPct val="90000"/>
              </a:lnSpc>
            </a:pPr>
            <a:r>
              <a:rPr lang="en-GB" dirty="0"/>
              <a:t>System may have to coexist with alternative</a:t>
            </a:r>
            <a:r>
              <a:rPr lang="en-GB" dirty="0" smtClean="0"/>
              <a:t> systems </a:t>
            </a:r>
            <a:r>
              <a:rPr lang="en-GB" dirty="0"/>
              <a:t>for some time;</a:t>
            </a:r>
          </a:p>
          <a:p>
            <a:pPr lvl="1">
              <a:lnSpc>
                <a:spcPct val="90000"/>
              </a:lnSpc>
            </a:pPr>
            <a:r>
              <a:rPr lang="en-GB" dirty="0"/>
              <a:t>May be physical installation problems (e.g.</a:t>
            </a:r>
            <a:r>
              <a:rPr lang="en-GB" dirty="0" smtClean="0"/>
              <a:t> cabling </a:t>
            </a:r>
            <a:r>
              <a:rPr lang="en-GB" dirty="0"/>
              <a:t>problems)</a:t>
            </a:r>
            <a:r>
              <a:rPr lang="en-GB" dirty="0" smtClean="0"/>
              <a:t>;</a:t>
            </a:r>
          </a:p>
          <a:p>
            <a:pPr lvl="1">
              <a:lnSpc>
                <a:spcPct val="90000"/>
              </a:lnSpc>
            </a:pPr>
            <a:r>
              <a:rPr lang="en-GB" dirty="0" smtClean="0"/>
              <a:t>Data cleanup may be required;</a:t>
            </a:r>
          </a:p>
          <a:p>
            <a:pPr lvl="1">
              <a:lnSpc>
                <a:spcPct val="90000"/>
              </a:lnSpc>
            </a:pPr>
            <a:r>
              <a:rPr lang="en-GB" dirty="0"/>
              <a:t>Operator training has to be identified.</a:t>
            </a:r>
          </a:p>
        </p:txBody>
      </p:sp>
      <p:sp>
        <p:nvSpPr>
          <p:cNvPr id="2" name="Slide Number Placeholder 1"/>
          <p:cNvSpPr>
            <a:spLocks noGrp="1"/>
          </p:cNvSpPr>
          <p:nvPr>
            <p:ph type="sldNum" sz="quarter" idx="12"/>
          </p:nvPr>
        </p:nvSpPr>
        <p:spPr/>
        <p:txBody>
          <a:bodyPr/>
          <a:lstStyle/>
          <a:p>
            <a:fld id="{39962B10-2FE2-428A-A041-98B63A996827}" type="slidenum">
              <a:rPr lang="en-GB" smtClean="0"/>
              <a:t>17</a:t>
            </a:fld>
            <a:endParaRPr lang="en-GB"/>
          </a:p>
        </p:txBody>
      </p:sp>
    </p:spTree>
    <p:extLst>
      <p:ext uri="{BB962C8B-B14F-4D97-AF65-F5344CB8AC3E}">
        <p14:creationId xmlns:p14="http://schemas.microsoft.com/office/powerpoint/2010/main" val="197016659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and dependability</a:t>
            </a:r>
            <a:endParaRPr lang="en-US" dirty="0"/>
          </a:p>
        </p:txBody>
      </p:sp>
      <p:sp>
        <p:nvSpPr>
          <p:cNvPr id="3" name="Content Placeholder 2"/>
          <p:cNvSpPr>
            <a:spLocks noGrp="1"/>
          </p:cNvSpPr>
          <p:nvPr>
            <p:ph idx="1"/>
          </p:nvPr>
        </p:nvSpPr>
        <p:spPr/>
        <p:txBody>
          <a:bodyPr/>
          <a:lstStyle/>
          <a:p>
            <a:r>
              <a:rPr lang="en-US" dirty="0" smtClean="0"/>
              <a:t>Decisions are made on dependability and security requirements and trade-offs made between costs, schedule, performance and dependability.</a:t>
            </a:r>
          </a:p>
          <a:p>
            <a:r>
              <a:rPr lang="en-US" dirty="0" smtClean="0"/>
              <a:t>Human errors may lead to the introduction of faults into the system.</a:t>
            </a:r>
          </a:p>
          <a:p>
            <a:r>
              <a:rPr lang="en-US" dirty="0" smtClean="0"/>
              <a:t>Testing and validation processes may be limited because of limited budgets.</a:t>
            </a:r>
          </a:p>
          <a:p>
            <a:r>
              <a:rPr lang="en-US" dirty="0" smtClean="0"/>
              <a:t>Problems in deployment mean there may be a mismatch between the system and its operational environment.</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Tree>
    <p:extLst>
      <p:ext uri="{BB962C8B-B14F-4D97-AF65-F5344CB8AC3E}">
        <p14:creationId xmlns:p14="http://schemas.microsoft.com/office/powerpoint/2010/main" val="3945268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operation</a:t>
            </a:r>
            <a:endParaRPr lang="en-US" dirty="0"/>
          </a:p>
        </p:txBody>
      </p:sp>
      <p:sp>
        <p:nvSpPr>
          <p:cNvPr id="3" name="Content Placeholder 2"/>
          <p:cNvSpPr>
            <a:spLocks noGrp="1"/>
          </p:cNvSpPr>
          <p:nvPr>
            <p:ph idx="1"/>
          </p:nvPr>
        </p:nvSpPr>
        <p:spPr/>
        <p:txBody>
          <a:bodyPr/>
          <a:lstStyle/>
          <a:p>
            <a:r>
              <a:rPr lang="en-US" dirty="0" smtClean="0"/>
              <a:t>Operational processes are the processes involved in using the system for its defined purpose.</a:t>
            </a:r>
          </a:p>
          <a:p>
            <a:r>
              <a:rPr lang="en-US" dirty="0" smtClean="0"/>
              <a:t>For new systems, these processes may have to be designed and tested and operators trained in the use of the system.</a:t>
            </a:r>
          </a:p>
          <a:p>
            <a:r>
              <a:rPr lang="en-US" dirty="0" smtClean="0"/>
              <a:t>Operational processes should be flexible to allow operators to cope with problems and periods of fluctuating workload.</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19</a:t>
            </a:fld>
            <a:endParaRPr lang="en-US"/>
          </a:p>
        </p:txBody>
      </p:sp>
    </p:spTree>
    <p:extLst>
      <p:ext uri="{BB962C8B-B14F-4D97-AF65-F5344CB8AC3E}">
        <p14:creationId xmlns:p14="http://schemas.microsoft.com/office/powerpoint/2010/main" val="4212488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procurement</a:t>
            </a:r>
            <a:endParaRPr lang="en-US" dirty="0"/>
          </a:p>
        </p:txBody>
      </p:sp>
      <p:sp>
        <p:nvSpPr>
          <p:cNvPr id="3" name="Content Placeholder 2"/>
          <p:cNvSpPr>
            <a:spLocks noGrp="1"/>
          </p:cNvSpPr>
          <p:nvPr>
            <p:ph idx="1"/>
          </p:nvPr>
        </p:nvSpPr>
        <p:spPr/>
        <p:txBody>
          <a:bodyPr/>
          <a:lstStyle/>
          <a:p>
            <a:r>
              <a:rPr lang="en-US" dirty="0" smtClean="0"/>
              <a:t>Acquiring a system (or systems) to meet some identified organizational need.</a:t>
            </a:r>
          </a:p>
          <a:p>
            <a:r>
              <a:rPr lang="en-US" dirty="0" smtClean="0"/>
              <a:t>Before procurement, decisions are made on:</a:t>
            </a:r>
          </a:p>
          <a:p>
            <a:pPr lvl="1"/>
            <a:r>
              <a:rPr lang="en-US" dirty="0" smtClean="0"/>
              <a:t>Scope of the system</a:t>
            </a:r>
          </a:p>
          <a:p>
            <a:pPr lvl="1"/>
            <a:r>
              <a:rPr lang="en-US" dirty="0" smtClean="0"/>
              <a:t>System budgets and timescales</a:t>
            </a:r>
          </a:p>
          <a:p>
            <a:pPr lvl="1"/>
            <a:r>
              <a:rPr lang="en-US" dirty="0" smtClean="0"/>
              <a:t>High-level system requirements</a:t>
            </a:r>
          </a:p>
          <a:p>
            <a:r>
              <a:rPr lang="en-US" dirty="0" smtClean="0"/>
              <a:t>Based on this information, decisions are made on whether to procure a system, the type of system and the potential system suppliers.</a:t>
            </a:r>
          </a:p>
        </p:txBody>
      </p:sp>
      <p:sp>
        <p:nvSpPr>
          <p:cNvPr id="5" name="Slide Number Placeholder 4"/>
          <p:cNvSpPr>
            <a:spLocks noGrp="1"/>
          </p:cNvSpPr>
          <p:nvPr>
            <p:ph type="sldNum" sz="quarter" idx="12"/>
          </p:nvPr>
        </p:nvSpPr>
        <p:spPr/>
        <p:txBody>
          <a:bodyPr/>
          <a:lstStyle/>
          <a:p>
            <a:fld id="{A86F8904-DFC0-E240-BFF8-1216C9CAE37B}" type="slidenum">
              <a:rPr lang="en-US" smtClean="0"/>
              <a:pPr/>
              <a:t>2</a:t>
            </a:fld>
            <a:endParaRPr lang="en-US"/>
          </a:p>
        </p:txBody>
      </p:sp>
    </p:spTree>
    <p:extLst>
      <p:ext uri="{BB962C8B-B14F-4D97-AF65-F5344CB8AC3E}">
        <p14:creationId xmlns:p14="http://schemas.microsoft.com/office/powerpoint/2010/main" val="2368949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Human errors occur in operational processes that influence the overall dependability of the system.</a:t>
            </a:r>
          </a:p>
          <a:p>
            <a:r>
              <a:rPr lang="en-US" dirty="0" smtClean="0"/>
              <a:t>Viewing human errors:</a:t>
            </a:r>
          </a:p>
          <a:p>
            <a:pPr lvl="1"/>
            <a:r>
              <a:rPr lang="en-US" dirty="0" smtClean="0"/>
              <a:t>The person approach makes errors the responsibility of the individual and places the blame for error on the operator concerned. Actions to reduce error include threats of punishment, better training, more stringent procedures, etc.</a:t>
            </a:r>
          </a:p>
          <a:p>
            <a:pPr lvl="1"/>
            <a:r>
              <a:rPr lang="en-US" dirty="0" smtClean="0"/>
              <a:t>The systems approach assumes that people are fallible and will make mistakes. The system is designed to detect these mistakes before they lead to system failure. When a failure occurs, the aim is not to blame an individual but to understand why the system defenses did not trap the error.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Tree>
    <p:extLst>
      <p:ext uri="{BB962C8B-B14F-4D97-AF65-F5344CB8AC3E}">
        <p14:creationId xmlns:p14="http://schemas.microsoft.com/office/powerpoint/2010/main" val="3031737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defenses</a:t>
            </a:r>
            <a:endParaRPr lang="en-US" dirty="0"/>
          </a:p>
        </p:txBody>
      </p:sp>
      <p:sp>
        <p:nvSpPr>
          <p:cNvPr id="3" name="Content Placeholder 2"/>
          <p:cNvSpPr>
            <a:spLocks noGrp="1"/>
          </p:cNvSpPr>
          <p:nvPr>
            <p:ph idx="1"/>
          </p:nvPr>
        </p:nvSpPr>
        <p:spPr/>
        <p:txBody>
          <a:bodyPr/>
          <a:lstStyle/>
          <a:p>
            <a:r>
              <a:rPr lang="en-US" dirty="0" smtClean="0"/>
              <a:t>To improve security and dependability, designers should think about the checks for human error that should be included in a system.</a:t>
            </a:r>
          </a:p>
          <a:p>
            <a:r>
              <a:rPr lang="en-US" dirty="0" smtClean="0"/>
              <a:t>As I discuss in later lectures, there should be multiple (redundant) barriers which should be different (diverse)</a:t>
            </a:r>
          </a:p>
          <a:p>
            <a:r>
              <a:rPr lang="en-US" dirty="0" smtClean="0"/>
              <a:t>No single barrier can be perfect. </a:t>
            </a:r>
          </a:p>
          <a:p>
            <a:pPr lvl="1"/>
            <a:r>
              <a:rPr lang="en-US" dirty="0" smtClean="0"/>
              <a:t>There will be latent conditions in the system that may lead to failure.</a:t>
            </a:r>
          </a:p>
          <a:p>
            <a:r>
              <a:rPr lang="en-US" dirty="0" smtClean="0"/>
              <a:t>However, with multiple barriers, all have to fail for a system failure to occur.</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Tree>
    <p:extLst>
      <p:ext uri="{BB962C8B-B14F-4D97-AF65-F5344CB8AC3E}">
        <p14:creationId xmlns:p14="http://schemas.microsoft.com/office/powerpoint/2010/main" val="62921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Reason’s </a:t>
            </a:r>
            <a:r>
              <a:rPr lang="en-US" dirty="0"/>
              <a:t>Swiss cheese model of system failure </a:t>
            </a:r>
          </a:p>
        </p:txBody>
      </p:sp>
      <p:pic>
        <p:nvPicPr>
          <p:cNvPr id="4" name="Content Placeholder 3" descr="10.9 SwissChees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8991" b="-18991"/>
              <a:stretch>
                <a:fillRect/>
              </a:stretch>
            </p:blipFill>
          </mc:Choice>
          <mc:Fallback>
            <p:blipFill>
              <a:blip r:embed="rId3"/>
              <a:srcRect t="-18991" b="-18991"/>
              <a:stretch>
                <a:fillRect/>
              </a:stretch>
            </p:blipFill>
          </mc:Fallback>
        </mc:AlternateContent>
        <p:spPr>
          <a:xfrm>
            <a:off x="2679084" y="2195181"/>
            <a:ext cx="6601728" cy="3630696"/>
          </a:xfrm>
        </p:spPr>
      </p:pic>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Tree>
    <p:extLst>
      <p:ext uri="{BB962C8B-B14F-4D97-AF65-F5344CB8AC3E}">
        <p14:creationId xmlns:p14="http://schemas.microsoft.com/office/powerpoint/2010/main" val="2329011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Defenses in an ATC system</a:t>
            </a:r>
            <a:endParaRPr lang="en-US" dirty="0"/>
          </a:p>
        </p:txBody>
      </p:sp>
      <p:sp>
        <p:nvSpPr>
          <p:cNvPr id="3" name="Content Placeholder 2"/>
          <p:cNvSpPr>
            <a:spLocks noGrp="1"/>
          </p:cNvSpPr>
          <p:nvPr>
            <p:ph idx="1"/>
          </p:nvPr>
        </p:nvSpPr>
        <p:spPr/>
        <p:txBody>
          <a:bodyPr/>
          <a:lstStyle/>
          <a:p>
            <a:r>
              <a:rPr lang="en-US" dirty="0" smtClean="0"/>
              <a:t>Conflict alert system</a:t>
            </a:r>
          </a:p>
          <a:p>
            <a:pPr lvl="1"/>
            <a:r>
              <a:rPr lang="en-US" dirty="0" smtClean="0"/>
              <a:t>Raises an audible alarm when aircraft are on conflicting paths</a:t>
            </a:r>
          </a:p>
          <a:p>
            <a:r>
              <a:rPr lang="en-US" dirty="0" smtClean="0"/>
              <a:t>Recording of instructions</a:t>
            </a:r>
          </a:p>
          <a:p>
            <a:pPr lvl="1"/>
            <a:r>
              <a:rPr lang="en-US" dirty="0" smtClean="0"/>
              <a:t>Allows instructions issues to be reviewed and checked.</a:t>
            </a:r>
          </a:p>
          <a:p>
            <a:r>
              <a:rPr lang="en-US" dirty="0" smtClean="0"/>
              <a:t>Sharing of information</a:t>
            </a:r>
          </a:p>
          <a:p>
            <a:pPr lvl="1"/>
            <a:r>
              <a:rPr lang="en-US" dirty="0" smtClean="0"/>
              <a:t>The team of controllers cross-check each other’s work.</a:t>
            </a:r>
          </a:p>
        </p:txBody>
      </p:sp>
      <p:sp>
        <p:nvSpPr>
          <p:cNvPr id="5" name="Slide Number Placeholder 4"/>
          <p:cNvSpPr>
            <a:spLocks noGrp="1"/>
          </p:cNvSpPr>
          <p:nvPr>
            <p:ph type="sldNum" sz="quarter" idx="12"/>
          </p:nvPr>
        </p:nvSpPr>
        <p:spPr/>
        <p:txBody>
          <a:bodyPr/>
          <a:lstStyle/>
          <a:p>
            <a:fld id="{A86F8904-DFC0-E240-BFF8-1216C9CAE37B}" type="slidenum">
              <a:rPr lang="en-US" smtClean="0"/>
              <a:pPr/>
              <a:t>23</a:t>
            </a:fld>
            <a:endParaRPr lang="en-US"/>
          </a:p>
        </p:txBody>
      </p:sp>
    </p:spTree>
    <p:extLst>
      <p:ext uri="{BB962C8B-B14F-4D97-AF65-F5344CB8AC3E}">
        <p14:creationId xmlns:p14="http://schemas.microsoft.com/office/powerpoint/2010/main" val="2049258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GB"/>
              <a:t>System evolution</a:t>
            </a:r>
          </a:p>
        </p:txBody>
      </p:sp>
      <p:sp>
        <p:nvSpPr>
          <p:cNvPr id="40963" name="Rectangle 3"/>
          <p:cNvSpPr>
            <a:spLocks noGrp="1" noChangeArrowheads="1"/>
          </p:cNvSpPr>
          <p:nvPr>
            <p:ph idx="1"/>
          </p:nvPr>
        </p:nvSpPr>
        <p:spPr>
          <a:noFill/>
          <a:ln/>
        </p:spPr>
        <p:txBody>
          <a:bodyPr>
            <a:normAutofit fontScale="92500" lnSpcReduction="10000"/>
          </a:bodyPr>
          <a:lstStyle/>
          <a:p>
            <a:r>
              <a:rPr lang="en-GB" sz="2400" dirty="0"/>
              <a:t>Large systems have a long lifetime. They must evolve to meet changing requirements.</a:t>
            </a:r>
          </a:p>
          <a:p>
            <a:r>
              <a:rPr lang="en-GB" sz="2400" dirty="0"/>
              <a:t>Evolution is inherently costly</a:t>
            </a:r>
          </a:p>
          <a:p>
            <a:pPr lvl="1"/>
            <a:r>
              <a:rPr lang="en-GB" sz="2000" dirty="0"/>
              <a:t>Changes must be analysed from a technical and business perspective;</a:t>
            </a:r>
          </a:p>
          <a:p>
            <a:pPr lvl="1"/>
            <a:r>
              <a:rPr lang="en-GB" sz="2000" dirty="0"/>
              <a:t>Sub-systems interact so unanticipated problems can arise;</a:t>
            </a:r>
          </a:p>
          <a:p>
            <a:pPr lvl="1"/>
            <a:r>
              <a:rPr lang="en-GB" sz="2000" dirty="0"/>
              <a:t>There is rarely a rationale for original design decisions;</a:t>
            </a:r>
          </a:p>
          <a:p>
            <a:pPr lvl="1"/>
            <a:r>
              <a:rPr lang="en-GB" sz="2000" dirty="0"/>
              <a:t>System structure is corrupted as changes are made to it.</a:t>
            </a:r>
          </a:p>
          <a:p>
            <a:r>
              <a:rPr lang="en-GB" sz="2400" dirty="0"/>
              <a:t>Existing systems which must be maintained are </a:t>
            </a:r>
            <a:r>
              <a:rPr lang="en-GB" sz="2400" dirty="0"/>
              <a:t>sometimes called legacy systems.</a:t>
            </a:r>
            <a:endParaRPr lang="en-GB" sz="2400" dirty="0"/>
          </a:p>
        </p:txBody>
      </p:sp>
      <p:sp>
        <p:nvSpPr>
          <p:cNvPr id="2" name="Slide Number Placeholder 1"/>
          <p:cNvSpPr>
            <a:spLocks noGrp="1"/>
          </p:cNvSpPr>
          <p:nvPr>
            <p:ph type="sldNum" sz="quarter" idx="12"/>
          </p:nvPr>
        </p:nvSpPr>
        <p:spPr/>
        <p:txBody>
          <a:bodyPr/>
          <a:lstStyle/>
          <a:p>
            <a:fld id="{39962B10-2FE2-428A-A041-98B63A996827}" type="slidenum">
              <a:rPr lang="en-GB" smtClean="0"/>
              <a:t>24</a:t>
            </a:fld>
            <a:endParaRPr lang="en-GB"/>
          </a:p>
        </p:txBody>
      </p:sp>
    </p:spTree>
    <p:extLst>
      <p:ext uri="{BB962C8B-B14F-4D97-AF65-F5344CB8AC3E}">
        <p14:creationId xmlns:p14="http://schemas.microsoft.com/office/powerpoint/2010/main" val="198781815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dependability</a:t>
            </a:r>
            <a:endParaRPr lang="en-US" dirty="0"/>
          </a:p>
        </p:txBody>
      </p:sp>
      <p:sp>
        <p:nvSpPr>
          <p:cNvPr id="3" name="Content Placeholder 2"/>
          <p:cNvSpPr>
            <a:spLocks noGrp="1"/>
          </p:cNvSpPr>
          <p:nvPr>
            <p:ph idx="1"/>
          </p:nvPr>
        </p:nvSpPr>
        <p:spPr/>
        <p:txBody>
          <a:bodyPr/>
          <a:lstStyle/>
          <a:p>
            <a:r>
              <a:rPr lang="en-US" dirty="0" smtClean="0"/>
              <a:t>Changes to a system are often a source of problems and vulnerabilities.</a:t>
            </a:r>
          </a:p>
          <a:p>
            <a:r>
              <a:rPr lang="en-US" dirty="0" smtClean="0"/>
              <a:t>Changes may be made without knowledge of previous design decisions made for security and dependability reasons. </a:t>
            </a:r>
          </a:p>
          <a:p>
            <a:pPr lvl="1"/>
            <a:r>
              <a:rPr lang="en-US" dirty="0" smtClean="0"/>
              <a:t>Built-in safeguards may stop working.</a:t>
            </a:r>
          </a:p>
          <a:p>
            <a:r>
              <a:rPr lang="en-US" dirty="0" smtClean="0"/>
              <a:t>New faults may be introduced or latent faults exposed by changes. </a:t>
            </a:r>
          </a:p>
          <a:p>
            <a:pPr lvl="1"/>
            <a:r>
              <a:rPr lang="en-US" dirty="0" smtClean="0"/>
              <a:t>These may not be discovered because complete system retesting is too expensive.</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25</a:t>
            </a:fld>
            <a:endParaRPr lang="en-US"/>
          </a:p>
        </p:txBody>
      </p:sp>
    </p:spTree>
    <p:extLst>
      <p:ext uri="{BB962C8B-B14F-4D97-AF65-F5344CB8AC3E}">
        <p14:creationId xmlns:p14="http://schemas.microsoft.com/office/powerpoint/2010/main" val="1693248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1981200" y="2111433"/>
            <a:ext cx="8466566" cy="4014731"/>
          </a:xfrm>
        </p:spPr>
        <p:txBody>
          <a:bodyPr>
            <a:normAutofit/>
          </a:bodyPr>
          <a:lstStyle/>
          <a:p>
            <a:r>
              <a:rPr lang="en-GB" dirty="0" smtClean="0"/>
              <a:t>System procurement covers all of the activities involved in deciding what system to buy and who should supply that system. </a:t>
            </a:r>
          </a:p>
          <a:p>
            <a:r>
              <a:rPr lang="en-GB" dirty="0" smtClean="0"/>
              <a:t>System development includes requirements specification, design, construction, integration and testing. </a:t>
            </a:r>
          </a:p>
          <a:p>
            <a:r>
              <a:rPr lang="en-GB" dirty="0" smtClean="0"/>
              <a:t>When a system is put into use, the operational processes and the system itself have to change to reflect changing business requirements. </a:t>
            </a:r>
          </a:p>
          <a:p>
            <a:r>
              <a:rPr lang="en-GB" dirty="0" smtClean="0"/>
              <a:t>Human errors are inevitable and systems should include barriers to detect these errors before they lead to system failure. </a:t>
            </a:r>
          </a:p>
          <a:p>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26</a:t>
            </a:fld>
            <a:endParaRPr lang="en-US"/>
          </a:p>
        </p:txBody>
      </p:sp>
    </p:spTree>
    <p:extLst>
      <p:ext uri="{BB962C8B-B14F-4D97-AF65-F5344CB8AC3E}">
        <p14:creationId xmlns:p14="http://schemas.microsoft.com/office/powerpoint/2010/main" val="495867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drivers</a:t>
            </a:r>
            <a:endParaRPr lang="en-US" dirty="0"/>
          </a:p>
        </p:txBody>
      </p:sp>
      <p:sp>
        <p:nvSpPr>
          <p:cNvPr id="3" name="Content Placeholder 2"/>
          <p:cNvSpPr>
            <a:spLocks noGrp="1"/>
          </p:cNvSpPr>
          <p:nvPr>
            <p:ph idx="1"/>
          </p:nvPr>
        </p:nvSpPr>
        <p:spPr/>
        <p:txBody>
          <a:bodyPr/>
          <a:lstStyle/>
          <a:p>
            <a:r>
              <a:rPr lang="en-US" dirty="0" smtClean="0"/>
              <a:t>The state of other organizational systems</a:t>
            </a:r>
          </a:p>
          <a:p>
            <a:r>
              <a:rPr lang="en-US" dirty="0" smtClean="0"/>
              <a:t>The need to comply with external regulations</a:t>
            </a:r>
          </a:p>
          <a:p>
            <a:r>
              <a:rPr lang="en-US" dirty="0" smtClean="0"/>
              <a:t>External competition</a:t>
            </a:r>
          </a:p>
          <a:p>
            <a:r>
              <a:rPr lang="en-US" dirty="0" smtClean="0"/>
              <a:t>Business re-organization</a:t>
            </a:r>
          </a:p>
          <a:p>
            <a:r>
              <a:rPr lang="en-US" dirty="0" smtClean="0"/>
              <a:t>Available budget</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a:t>
            </a:fld>
            <a:endParaRPr lang="en-US"/>
          </a:p>
        </p:txBody>
      </p:sp>
    </p:spTree>
    <p:extLst>
      <p:ext uri="{BB962C8B-B14F-4D97-AF65-F5344CB8AC3E}">
        <p14:creationId xmlns:p14="http://schemas.microsoft.com/office/powerpoint/2010/main" val="156215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GB" dirty="0" smtClean="0"/>
              <a:t>Procurement and development</a:t>
            </a:r>
            <a:endParaRPr lang="en-GB" dirty="0"/>
          </a:p>
        </p:txBody>
      </p:sp>
      <p:sp>
        <p:nvSpPr>
          <p:cNvPr id="70659" name="Rectangle 3"/>
          <p:cNvSpPr>
            <a:spLocks noGrp="1" noChangeArrowheads="1"/>
          </p:cNvSpPr>
          <p:nvPr>
            <p:ph idx="1"/>
          </p:nvPr>
        </p:nvSpPr>
        <p:spPr>
          <a:noFill/>
          <a:ln/>
        </p:spPr>
        <p:txBody>
          <a:bodyPr/>
          <a:lstStyle/>
          <a:p>
            <a:pPr>
              <a:lnSpc>
                <a:spcPct val="90000"/>
              </a:lnSpc>
            </a:pPr>
            <a:r>
              <a:rPr lang="en-GB" sz="2400" dirty="0"/>
              <a:t>Some </a:t>
            </a:r>
            <a:r>
              <a:rPr lang="en-GB" sz="2400" dirty="0"/>
              <a:t>system specification and architectural design is usually necessary before procurement</a:t>
            </a:r>
          </a:p>
          <a:p>
            <a:pPr lvl="1">
              <a:lnSpc>
                <a:spcPct val="90000"/>
              </a:lnSpc>
            </a:pPr>
            <a:r>
              <a:rPr lang="en-GB" sz="2000" dirty="0"/>
              <a:t>You need a specification to let a contract for system development</a:t>
            </a:r>
          </a:p>
          <a:p>
            <a:pPr lvl="1">
              <a:lnSpc>
                <a:spcPct val="90000"/>
              </a:lnSpc>
            </a:pPr>
            <a:r>
              <a:rPr lang="en-GB" sz="2000" dirty="0"/>
              <a:t>The specification may allow you to buy a commercial off-the-shelf (COTS) system. Almost always cheaper than developing a system from scratch</a:t>
            </a:r>
          </a:p>
          <a:p>
            <a:pPr>
              <a:lnSpc>
                <a:spcPct val="90000"/>
              </a:lnSpc>
            </a:pPr>
            <a:r>
              <a:rPr lang="en-US" sz="2400" dirty="0"/>
              <a:t>Large complex systems usually consist of a mix of off the shelf and specially designed components. The procurement processes for these different types of component are usually different.</a:t>
            </a:r>
            <a:endParaRPr lang="en-GB" sz="2400" dirty="0"/>
          </a:p>
        </p:txBody>
      </p:sp>
      <p:sp>
        <p:nvSpPr>
          <p:cNvPr id="2" name="Slide Number Placeholder 1"/>
          <p:cNvSpPr>
            <a:spLocks noGrp="1"/>
          </p:cNvSpPr>
          <p:nvPr>
            <p:ph type="sldNum" sz="quarter" idx="12"/>
          </p:nvPr>
        </p:nvSpPr>
        <p:spPr/>
        <p:txBody>
          <a:bodyPr/>
          <a:lstStyle/>
          <a:p>
            <a:fld id="{39962B10-2FE2-428A-A041-98B63A996827}" type="slidenum">
              <a:rPr lang="en-GB" smtClean="0"/>
              <a:t>4</a:t>
            </a:fld>
            <a:endParaRPr lang="en-GB"/>
          </a:p>
        </p:txBody>
      </p:sp>
    </p:spTree>
    <p:extLst>
      <p:ext uri="{BB962C8B-B14F-4D97-AF65-F5344CB8AC3E}">
        <p14:creationId xmlns:p14="http://schemas.microsoft.com/office/powerpoint/2010/main" val="23981926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procurement </a:t>
            </a:r>
            <a:r>
              <a:rPr lang="en-US" dirty="0" smtClean="0"/>
              <a:t>processes</a:t>
            </a:r>
            <a:endParaRPr lang="en-US" dirty="0"/>
          </a:p>
        </p:txBody>
      </p:sp>
      <p:pic>
        <p:nvPicPr>
          <p:cNvPr id="4" name="Content Placeholder 3" descr="10.6 ProcurementProcess.eps"/>
          <p:cNvPicPr>
            <a:picLocks noGrp="1" noChangeAspect="1"/>
          </p:cNvPicPr>
          <p:nvPr>
            <p:ph idx="1"/>
          </p:nvPr>
        </p:nvPicPr>
        <p:blipFill>
          <a:blip r:embed="rId2"/>
          <a:stretch>
            <a:fillRect/>
          </a:stretch>
        </p:blipFill>
        <p:spPr>
          <a:xfrm>
            <a:off x="3143619" y="3403702"/>
            <a:ext cx="5904762" cy="1625397"/>
          </a:xfrm>
        </p:spPr>
      </p:pic>
      <p:sp>
        <p:nvSpPr>
          <p:cNvPr id="5" name="Slide Number Placeholder 4"/>
          <p:cNvSpPr>
            <a:spLocks noGrp="1"/>
          </p:cNvSpPr>
          <p:nvPr>
            <p:ph type="sldNum" sz="quarter" idx="12"/>
          </p:nvPr>
        </p:nvSpPr>
        <p:spPr/>
        <p:txBody>
          <a:bodyPr/>
          <a:lstStyle/>
          <a:p>
            <a:fld id="{A86F8904-DFC0-E240-BFF8-1216C9CAE37B}" type="slidenum">
              <a:rPr lang="en-US" smtClean="0"/>
              <a:pPr/>
              <a:t>5</a:t>
            </a:fld>
            <a:endParaRPr lang="en-US"/>
          </a:p>
        </p:txBody>
      </p:sp>
    </p:spTree>
    <p:extLst>
      <p:ext uri="{BB962C8B-B14F-4D97-AF65-F5344CB8AC3E}">
        <p14:creationId xmlns:p14="http://schemas.microsoft.com/office/powerpoint/2010/main" val="1975881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Procurement issues</a:t>
            </a:r>
          </a:p>
        </p:txBody>
      </p:sp>
      <p:sp>
        <p:nvSpPr>
          <p:cNvPr id="80899" name="Rectangle 3"/>
          <p:cNvSpPr>
            <a:spLocks noGrp="1" noChangeArrowheads="1"/>
          </p:cNvSpPr>
          <p:nvPr>
            <p:ph idx="1"/>
          </p:nvPr>
        </p:nvSpPr>
        <p:spPr/>
        <p:txBody>
          <a:bodyPr/>
          <a:lstStyle/>
          <a:p>
            <a:r>
              <a:rPr lang="en-GB"/>
              <a:t>Requirements may have to be modified to match the capabilities of off-the-shelf components.</a:t>
            </a:r>
          </a:p>
          <a:p>
            <a:r>
              <a:rPr lang="en-GB"/>
              <a:t>The requirements specification may be part of the contract for the development of the system.</a:t>
            </a:r>
          </a:p>
          <a:p>
            <a:r>
              <a:rPr lang="en-GB"/>
              <a:t>There is usually a contract negotiation period to agree changes after the contractor to build a system has been selected.</a:t>
            </a:r>
          </a:p>
        </p:txBody>
      </p:sp>
      <p:sp>
        <p:nvSpPr>
          <p:cNvPr id="2" name="Slide Number Placeholder 1"/>
          <p:cNvSpPr>
            <a:spLocks noGrp="1"/>
          </p:cNvSpPr>
          <p:nvPr>
            <p:ph type="sldNum" sz="quarter" idx="12"/>
          </p:nvPr>
        </p:nvSpPr>
        <p:spPr/>
        <p:txBody>
          <a:bodyPr/>
          <a:lstStyle/>
          <a:p>
            <a:fld id="{39962B10-2FE2-428A-A041-98B63A996827}" type="slidenum">
              <a:rPr lang="en-GB" smtClean="0"/>
              <a:t>6</a:t>
            </a:fld>
            <a:endParaRPr lang="en-GB"/>
          </a:p>
        </p:txBody>
      </p:sp>
    </p:spTree>
    <p:extLst>
      <p:ext uri="{BB962C8B-B14F-4D97-AF65-F5344CB8AC3E}">
        <p14:creationId xmlns:p14="http://schemas.microsoft.com/office/powerpoint/2010/main" val="886485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GB"/>
              <a:t>Contractors and sub-contractors</a:t>
            </a:r>
          </a:p>
        </p:txBody>
      </p:sp>
      <p:sp>
        <p:nvSpPr>
          <p:cNvPr id="71683" name="Rectangle 3"/>
          <p:cNvSpPr>
            <a:spLocks noGrp="1" noChangeArrowheads="1"/>
          </p:cNvSpPr>
          <p:nvPr>
            <p:ph idx="1"/>
          </p:nvPr>
        </p:nvSpPr>
        <p:spPr>
          <a:noFill/>
          <a:ln/>
        </p:spPr>
        <p:txBody>
          <a:bodyPr/>
          <a:lstStyle/>
          <a:p>
            <a:r>
              <a:rPr lang="en-GB"/>
              <a:t>The procurement of large hardware/software systems is usually based around some principal contractor.</a:t>
            </a:r>
          </a:p>
          <a:p>
            <a:r>
              <a:rPr lang="en-GB"/>
              <a:t>Sub-contracts are issued to other suppliers to supply parts of the system.</a:t>
            </a:r>
          </a:p>
          <a:p>
            <a:r>
              <a:rPr lang="en-GB"/>
              <a:t>Customer liases with the principal contractor and does not deal directly with sub-contractors.</a:t>
            </a:r>
          </a:p>
        </p:txBody>
      </p:sp>
      <p:sp>
        <p:nvSpPr>
          <p:cNvPr id="2" name="Slide Number Placeholder 1"/>
          <p:cNvSpPr>
            <a:spLocks noGrp="1"/>
          </p:cNvSpPr>
          <p:nvPr>
            <p:ph type="sldNum" sz="quarter" idx="12"/>
          </p:nvPr>
        </p:nvSpPr>
        <p:spPr/>
        <p:txBody>
          <a:bodyPr/>
          <a:lstStyle/>
          <a:p>
            <a:fld id="{39962B10-2FE2-428A-A041-98B63A996827}" type="slidenum">
              <a:rPr lang="en-GB" smtClean="0"/>
              <a:t>7</a:t>
            </a:fld>
            <a:endParaRPr lang="en-GB"/>
          </a:p>
        </p:txBody>
      </p:sp>
    </p:spTree>
    <p:extLst>
      <p:ext uri="{BB962C8B-B14F-4D97-AF65-F5344CB8AC3E}">
        <p14:creationId xmlns:p14="http://schemas.microsoft.com/office/powerpoint/2010/main" val="36222806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and dependability</a:t>
            </a:r>
            <a:endParaRPr lang="en-US" dirty="0"/>
          </a:p>
        </p:txBody>
      </p:sp>
      <p:sp>
        <p:nvSpPr>
          <p:cNvPr id="3" name="Content Placeholder 2"/>
          <p:cNvSpPr>
            <a:spLocks noGrp="1"/>
          </p:cNvSpPr>
          <p:nvPr>
            <p:ph idx="1"/>
          </p:nvPr>
        </p:nvSpPr>
        <p:spPr/>
        <p:txBody>
          <a:bodyPr/>
          <a:lstStyle/>
          <a:p>
            <a:r>
              <a:rPr lang="en-US" dirty="0" smtClean="0"/>
              <a:t>Procurement decisions have profound effects on system dependability as these decisions limit the scope of dependability requirements.</a:t>
            </a:r>
          </a:p>
          <a:p>
            <a:r>
              <a:rPr lang="en-US" dirty="0" smtClean="0"/>
              <a:t>For an off-the-shelf system, the procurer has very limited influence on the security and dependability requirements of the system.</a:t>
            </a:r>
          </a:p>
          <a:p>
            <a:r>
              <a:rPr lang="en-US" dirty="0" smtClean="0"/>
              <a:t>For a custom system, considerable effort has to be expended in defining security and dependability requirements.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8</a:t>
            </a:fld>
            <a:endParaRPr lang="en-US"/>
          </a:p>
        </p:txBody>
      </p:sp>
    </p:spTree>
    <p:extLst>
      <p:ext uri="{BB962C8B-B14F-4D97-AF65-F5344CB8AC3E}">
        <p14:creationId xmlns:p14="http://schemas.microsoft.com/office/powerpoint/2010/main" val="1825380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dirty="0" smtClean="0"/>
              <a:t>System development</a:t>
            </a:r>
            <a:endParaRPr lang="en-GB" dirty="0"/>
          </a:p>
        </p:txBody>
      </p:sp>
      <p:sp>
        <p:nvSpPr>
          <p:cNvPr id="21507" name="Rectangle 3"/>
          <p:cNvSpPr>
            <a:spLocks noGrp="1" noChangeArrowheads="1"/>
          </p:cNvSpPr>
          <p:nvPr>
            <p:ph idx="1"/>
          </p:nvPr>
        </p:nvSpPr>
        <p:spPr>
          <a:noFill/>
          <a:ln/>
        </p:spPr>
        <p:txBody>
          <a:bodyPr>
            <a:normAutofit fontScale="92500"/>
          </a:bodyPr>
          <a:lstStyle/>
          <a:p>
            <a:r>
              <a:rPr lang="en-GB" sz="2400" dirty="0"/>
              <a:t>Usually follows a</a:t>
            </a:r>
            <a:r>
              <a:rPr lang="en-GB" sz="2400" dirty="0"/>
              <a:t> plan-driven approach because </a:t>
            </a:r>
            <a:r>
              <a:rPr lang="en-GB" sz="2400" dirty="0"/>
              <a:t>of the need for parallel development of different parts of the system</a:t>
            </a:r>
          </a:p>
          <a:p>
            <a:pPr lvl="1"/>
            <a:r>
              <a:rPr lang="en-GB" sz="2000" dirty="0"/>
              <a:t>Little scope for iteration between phases because hardware changes are very expensive. Software may have to compensate for hardware problems.</a:t>
            </a:r>
          </a:p>
          <a:p>
            <a:r>
              <a:rPr lang="en-GB" sz="2400" dirty="0"/>
              <a:t>Inevitably involves engineers from different disciplines who must work together</a:t>
            </a:r>
          </a:p>
          <a:p>
            <a:pPr lvl="1"/>
            <a:r>
              <a:rPr lang="en-GB" sz="2000" dirty="0"/>
              <a:t>Much scope for misunderstanding here.</a:t>
            </a:r>
            <a:r>
              <a:rPr lang="en-GB" sz="2000" dirty="0"/>
              <a:t> </a:t>
            </a:r>
          </a:p>
          <a:p>
            <a:pPr lvl="1"/>
            <a:r>
              <a:rPr lang="en-GB" dirty="0" smtClean="0"/>
              <a:t>As explained, d</a:t>
            </a:r>
            <a:r>
              <a:rPr lang="en-GB" sz="2000" dirty="0"/>
              <a:t>ifferent </a:t>
            </a:r>
            <a:r>
              <a:rPr lang="en-GB" sz="2000" dirty="0"/>
              <a:t>disciplines use a different vocabulary and much negotiation is required. Engineers may have personal agendas to fulfil.</a:t>
            </a:r>
          </a:p>
        </p:txBody>
      </p:sp>
      <p:sp>
        <p:nvSpPr>
          <p:cNvPr id="2" name="Slide Number Placeholder 1"/>
          <p:cNvSpPr>
            <a:spLocks noGrp="1"/>
          </p:cNvSpPr>
          <p:nvPr>
            <p:ph type="sldNum" sz="quarter" idx="12"/>
          </p:nvPr>
        </p:nvSpPr>
        <p:spPr/>
        <p:txBody>
          <a:bodyPr/>
          <a:lstStyle/>
          <a:p>
            <a:fld id="{39962B10-2FE2-428A-A041-98B63A996827}" type="slidenum">
              <a:rPr lang="en-GB" smtClean="0"/>
              <a:t>9</a:t>
            </a:fld>
            <a:endParaRPr lang="en-GB"/>
          </a:p>
        </p:txBody>
      </p:sp>
    </p:spTree>
    <p:extLst>
      <p:ext uri="{BB962C8B-B14F-4D97-AF65-F5344CB8AC3E}">
        <p14:creationId xmlns:p14="http://schemas.microsoft.com/office/powerpoint/2010/main" val="1918807439"/>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1316</Words>
  <Application>Microsoft Office PowerPoint</Application>
  <PresentationFormat>Widescreen</PresentationFormat>
  <Paragraphs>153</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Garamond</vt:lpstr>
      <vt:lpstr>Organic</vt:lpstr>
      <vt:lpstr>Sociotechnical Systems</vt:lpstr>
      <vt:lpstr>System procurement</vt:lpstr>
      <vt:lpstr>Decision drivers</vt:lpstr>
      <vt:lpstr>Procurement and development</vt:lpstr>
      <vt:lpstr>System procurement processes</vt:lpstr>
      <vt:lpstr>Procurement issues</vt:lpstr>
      <vt:lpstr>Contractors and sub-contractors</vt:lpstr>
      <vt:lpstr>Procurement and dependability</vt:lpstr>
      <vt:lpstr>System development</vt:lpstr>
      <vt:lpstr>Systems development </vt:lpstr>
      <vt:lpstr>System requirements definition</vt:lpstr>
      <vt:lpstr>The system design process</vt:lpstr>
      <vt:lpstr>Requirements and design</vt:lpstr>
      <vt:lpstr>Requirements and design spiral </vt:lpstr>
      <vt:lpstr>Sub-system development</vt:lpstr>
      <vt:lpstr>System integration</vt:lpstr>
      <vt:lpstr>System delivery and deployment</vt:lpstr>
      <vt:lpstr>Development and dependability</vt:lpstr>
      <vt:lpstr>System operation</vt:lpstr>
      <vt:lpstr>Human error</vt:lpstr>
      <vt:lpstr>System defenses</vt:lpstr>
      <vt:lpstr>Reason’s Swiss cheese model of system failure </vt:lpstr>
      <vt:lpstr>Defenses in an ATC system</vt:lpstr>
      <vt:lpstr>System evolution</vt:lpstr>
      <vt:lpstr>Evolution and dependability</vt:lpstr>
      <vt:lpstr>Key points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Sociotechnical Systems</dc:title>
  <dc:creator>Adamu Usman</dc:creator>
  <cp:lastModifiedBy>Adamu Usman</cp:lastModifiedBy>
  <cp:revision>1</cp:revision>
  <dcterms:created xsi:type="dcterms:W3CDTF">2020-07-04T16:58:10Z</dcterms:created>
  <dcterms:modified xsi:type="dcterms:W3CDTF">2020-07-04T16:58:47Z</dcterms:modified>
</cp:coreProperties>
</file>