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3" autoAdjust="0"/>
    <p:restoredTop sz="94660"/>
  </p:normalViewPr>
  <p:slideViewPr>
    <p:cSldViewPr snapToGrid="0">
      <p:cViewPr varScale="1">
        <p:scale>
          <a:sx n="58" d="100"/>
          <a:sy n="58" d="100"/>
        </p:scale>
        <p:origin x="73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B056FF-AB41-4F6A-99EA-BAEBFBBD570C}" type="datetimeFigureOut">
              <a:rPr lang="en-GB" smtClean="0"/>
              <a:t>04/07/2020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E7A890-E04C-47F3-9474-74B620688A9E}" type="slidenum">
              <a:rPr lang="en-GB" smtClean="0"/>
              <a:t>‹#›</a:t>
            </a:fld>
            <a:endParaRPr lang="en-GB"/>
          </a:p>
        </p:txBody>
      </p:sp>
    </p:spTree>
    <p:extLst>
      <p:ext uri="{BB962C8B-B14F-4D97-AF65-F5344CB8AC3E}">
        <p14:creationId xmlns:p14="http://schemas.microsoft.com/office/powerpoint/2010/main" val="99481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Rot="1" noChangeAspect="1" noChangeArrowheads="1" noTextEdit="1"/>
          </p:cNvSpPr>
          <p:nvPr>
            <p:ph type="sldImg"/>
          </p:nvPr>
        </p:nvSpPr>
        <p:spPr>
          <a:ln/>
        </p:spPr>
      </p:sp>
      <p:sp>
        <p:nvSpPr>
          <p:cNvPr id="67587"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40070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40622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p:cNvSpPr>
            <a:spLocks noGrp="1" noRot="1" noChangeAspect="1" noChangeArrowheads="1" noTextEdit="1"/>
          </p:cNvSpPr>
          <p:nvPr>
            <p:ph type="sldImg"/>
          </p:nvPr>
        </p:nvSpPr>
        <p:spPr>
          <a:ln/>
        </p:spPr>
      </p:sp>
      <p:sp>
        <p:nvSpPr>
          <p:cNvPr id="66563"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90366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Grp="1" noRot="1" noChangeAspect="1" noChangeArrowheads="1" noTextEdit="1"/>
          </p:cNvSpPr>
          <p:nvPr>
            <p:ph type="sldImg"/>
          </p:nvPr>
        </p:nvSpPr>
        <p:spPr>
          <a:ln/>
        </p:spPr>
      </p:sp>
      <p:sp>
        <p:nvSpPr>
          <p:cNvPr id="6451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57846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26"/>
          <p:cNvSpPr>
            <a:spLocks noGrp="1" noRot="1" noChangeAspect="1" noChangeArrowheads="1" noTextEdit="1"/>
          </p:cNvSpPr>
          <p:nvPr>
            <p:ph type="sldImg"/>
          </p:nvPr>
        </p:nvSpPr>
        <p:spPr>
          <a:ln/>
        </p:spPr>
      </p:sp>
      <p:sp>
        <p:nvSpPr>
          <p:cNvPr id="78851"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85912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72886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6"/>
          <p:cNvSpPr>
            <a:spLocks noGrp="1" noRot="1" noChangeAspect="1" noChangeArrowheads="1" noTextEdit="1"/>
          </p:cNvSpPr>
          <p:nvPr>
            <p:ph type="sldImg"/>
          </p:nvPr>
        </p:nvSpPr>
        <p:spPr>
          <a:ln/>
        </p:spPr>
      </p:sp>
      <p:sp>
        <p:nvSpPr>
          <p:cNvPr id="62467"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57719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26"/>
          <p:cNvSpPr>
            <a:spLocks noGrp="1" noRot="1" noChangeAspect="1" noChangeArrowheads="1" noTextEdit="1"/>
          </p:cNvSpPr>
          <p:nvPr>
            <p:ph type="sldImg"/>
          </p:nvPr>
        </p:nvSpPr>
        <p:spPr>
          <a:ln/>
        </p:spPr>
      </p:sp>
      <p:sp>
        <p:nvSpPr>
          <p:cNvPr id="61443"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14835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26"/>
          <p:cNvSpPr>
            <a:spLocks noGrp="1" noRot="1" noChangeAspect="1" noChangeArrowheads="1" noTextEdit="1"/>
          </p:cNvSpPr>
          <p:nvPr>
            <p:ph type="sldImg"/>
          </p:nvPr>
        </p:nvSpPr>
        <p:spPr>
          <a:ln/>
        </p:spPr>
      </p:sp>
      <p:sp>
        <p:nvSpPr>
          <p:cNvPr id="60419"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58590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a:ln/>
        </p:spPr>
      </p:sp>
      <p:sp>
        <p:nvSpPr>
          <p:cNvPr id="57347"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151194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7E45868-3821-47B0-9407-E0794E740E05}" type="datetime1">
              <a:rPr lang="en-GB" smtClean="0"/>
              <a:t>04/07/2020</a:t>
            </a:fld>
            <a:endParaRPr lang="en-GB"/>
          </a:p>
        </p:txBody>
      </p:sp>
      <p:sp>
        <p:nvSpPr>
          <p:cNvPr id="5" name="Footer Placeholder 4"/>
          <p:cNvSpPr>
            <a:spLocks noGrp="1"/>
          </p:cNvSpPr>
          <p:nvPr>
            <p:ph type="ftr" sz="quarter" idx="11"/>
          </p:nvPr>
        </p:nvSpPr>
        <p:spPr>
          <a:xfrm>
            <a:off x="2692397" y="5037663"/>
            <a:ext cx="5214635" cy="279400"/>
          </a:xfrm>
        </p:spPr>
        <p:txBody>
          <a:bodyPr/>
          <a:lstStyle/>
          <a:p>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B185BCD7-6332-488D-BC2A-B0BC01897CEE}"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4941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0FCB1E2-ECE9-49B1-9D95-E5C413C948C0}" type="datetime1">
              <a:rPr lang="en-GB" smtClean="0"/>
              <a:t>04/07/2020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85BCD7-6332-488D-BC2A-B0BC01897CEE}" type="slidenum">
              <a:rPr lang="en-GB" smtClean="0"/>
              <a:t>‹#›</a:t>
            </a:fld>
            <a:endParaRPr lang="en-GB"/>
          </a:p>
        </p:txBody>
      </p:sp>
    </p:spTree>
    <p:extLst>
      <p:ext uri="{BB962C8B-B14F-4D97-AF65-F5344CB8AC3E}">
        <p14:creationId xmlns:p14="http://schemas.microsoft.com/office/powerpoint/2010/main" val="282588329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FCB1E2-ECE9-49B1-9D95-E5C413C948C0}" type="datetime1">
              <a:rPr lang="en-GB" smtClean="0"/>
              <a:t>04/07/2020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85BCD7-6332-488D-BC2A-B0BC01897CEE}"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23053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FCB1E2-ECE9-49B1-9D95-E5C413C948C0}" type="datetime1">
              <a:rPr lang="en-GB" smtClean="0"/>
              <a:t>04/07/2020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85BCD7-6332-488D-BC2A-B0BC01897CEE}"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007555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FCB1E2-ECE9-49B1-9D95-E5C413C948C0}" type="datetime1">
              <a:rPr lang="en-GB" smtClean="0"/>
              <a:t>04/07/2020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85BCD7-6332-488D-BC2A-B0BC01897CEE}" type="slidenum">
              <a:rPr lang="en-GB" smtClean="0"/>
              <a:t>‹#›</a:t>
            </a:fld>
            <a:endParaRPr lang="en-GB"/>
          </a:p>
        </p:txBody>
      </p:sp>
    </p:spTree>
    <p:extLst>
      <p:ext uri="{BB962C8B-B14F-4D97-AF65-F5344CB8AC3E}">
        <p14:creationId xmlns:p14="http://schemas.microsoft.com/office/powerpoint/2010/main" val="9711040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FCB1E2-ECE9-49B1-9D95-E5C413C948C0}" type="datetime1">
              <a:rPr lang="en-GB" smtClean="0"/>
              <a:t>04/07/2020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85BCD7-6332-488D-BC2A-B0BC01897CEE}"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751712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FCB1E2-ECE9-49B1-9D95-E5C413C948C0}" type="datetime1">
              <a:rPr lang="en-GB" smtClean="0"/>
              <a:t>04/07/2020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85BCD7-6332-488D-BC2A-B0BC01897CEE}"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149040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AC6E61-AD85-4D77-9444-669436D6DA53}" type="datetime1">
              <a:rPr lang="en-GB" smtClean="0"/>
              <a:t>04/07/2020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85BCD7-6332-488D-BC2A-B0BC01897CEE}"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4469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048ACF-A77A-463A-AE8E-7E65845E8EC1}" type="datetime1">
              <a:rPr lang="en-GB" smtClean="0"/>
              <a:t>04/07/2020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85BCD7-6332-488D-BC2A-B0BC01897CEE}"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9015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7A3575-A78B-451F-8508-29401C3DFA55}" type="datetime1">
              <a:rPr lang="en-GB" smtClean="0"/>
              <a:t>04/07/2020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85BCD7-6332-488D-BC2A-B0BC01897CEE}" type="slidenum">
              <a:rPr lang="en-GB" smtClean="0"/>
              <a:t>‹#›</a:t>
            </a:fld>
            <a:endParaRPr lang="en-GB"/>
          </a:p>
        </p:txBody>
      </p:sp>
    </p:spTree>
    <p:extLst>
      <p:ext uri="{BB962C8B-B14F-4D97-AF65-F5344CB8AC3E}">
        <p14:creationId xmlns:p14="http://schemas.microsoft.com/office/powerpoint/2010/main" val="416767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2DE006-ED13-440F-B89A-C1DE47719FDF}" type="datetime1">
              <a:rPr lang="en-GB" smtClean="0"/>
              <a:t>04/07/2020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85BCD7-6332-488D-BC2A-B0BC01897CEE}"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228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E7408C-0F89-4E49-91D9-97ED84506998}" type="datetime1">
              <a:rPr lang="en-GB" smtClean="0"/>
              <a:t>04/07/2020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85BCD7-6332-488D-BC2A-B0BC01897CEE}" type="slidenum">
              <a:rPr lang="en-GB" smtClean="0"/>
              <a:t>‹#›</a:t>
            </a:fld>
            <a:endParaRPr lang="en-GB"/>
          </a:p>
        </p:txBody>
      </p:sp>
    </p:spTree>
    <p:extLst>
      <p:ext uri="{BB962C8B-B14F-4D97-AF65-F5344CB8AC3E}">
        <p14:creationId xmlns:p14="http://schemas.microsoft.com/office/powerpoint/2010/main" val="1269908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0F50243-4446-4A4A-A589-C91A17FFB48C}" type="datetime1">
              <a:rPr lang="en-GB" smtClean="0"/>
              <a:t>04/07/2020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185BCD7-6332-488D-BC2A-B0BC01897CEE}"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2654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B39A301-E766-4BFC-8279-04F813D77287}" type="datetime1">
              <a:rPr lang="en-GB" smtClean="0"/>
              <a:t>04/07/2020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185BCD7-6332-488D-BC2A-B0BC01897CEE}"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5938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63F2A-9D1F-428C-8C34-A3E2EDEF7E89}" type="datetime1">
              <a:rPr lang="en-GB" smtClean="0"/>
              <a:t>04/07/2020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185BCD7-6332-488D-BC2A-B0BC01897CEE}" type="slidenum">
              <a:rPr lang="en-GB" smtClean="0"/>
              <a:t>‹#›</a:t>
            </a:fld>
            <a:endParaRPr lang="en-GB"/>
          </a:p>
        </p:txBody>
      </p:sp>
    </p:spTree>
    <p:extLst>
      <p:ext uri="{BB962C8B-B14F-4D97-AF65-F5344CB8AC3E}">
        <p14:creationId xmlns:p14="http://schemas.microsoft.com/office/powerpoint/2010/main" val="2062417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E661D1D-BD9F-4A9C-945C-20ED408E4EDC}" type="datetime1">
              <a:rPr lang="en-GB" smtClean="0"/>
              <a:t>04/07/2020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85BCD7-6332-488D-BC2A-B0BC01897CEE}"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2687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D58AF68-C765-4F69-A012-F59345D64D22}" type="datetime1">
              <a:rPr lang="en-GB" smtClean="0"/>
              <a:t>04/07/2020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85BCD7-6332-488D-BC2A-B0BC01897CEE}" type="slidenum">
              <a:rPr lang="en-GB" smtClean="0"/>
              <a:t>‹#›</a:t>
            </a:fld>
            <a:endParaRPr lang="en-GB"/>
          </a:p>
        </p:txBody>
      </p:sp>
    </p:spTree>
    <p:extLst>
      <p:ext uri="{BB962C8B-B14F-4D97-AF65-F5344CB8AC3E}">
        <p14:creationId xmlns:p14="http://schemas.microsoft.com/office/powerpoint/2010/main" val="1220657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0FCB1E2-ECE9-49B1-9D95-E5C413C948C0}" type="datetime1">
              <a:rPr lang="en-GB" smtClean="0"/>
              <a:t>04/07/2020</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5BCD7-6332-488D-BC2A-B0BC01897CEE}" type="slidenum">
              <a:rPr lang="en-GB" smtClean="0"/>
              <a:t>‹#›</a:t>
            </a:fld>
            <a:endParaRPr lang="en-GB"/>
          </a:p>
        </p:txBody>
      </p:sp>
    </p:spTree>
    <p:extLst>
      <p:ext uri="{BB962C8B-B14F-4D97-AF65-F5344CB8AC3E}">
        <p14:creationId xmlns:p14="http://schemas.microsoft.com/office/powerpoint/2010/main" val="27271254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pPr marL="1119188" lvl="1" indent="-455613" algn="ctr"/>
            <a:r>
              <a:rPr lang="en-GB" sz="3600" dirty="0" smtClean="0">
                <a:latin typeface="Arial"/>
                <a:cs typeface="Arial"/>
              </a:rPr>
              <a:t>Security </a:t>
            </a:r>
            <a:r>
              <a:rPr lang="en-GB" sz="3600" dirty="0" smtClean="0">
                <a:latin typeface="Arial"/>
                <a:cs typeface="Arial"/>
              </a:rPr>
              <a:t>and Dependability</a:t>
            </a:r>
            <a:endParaRPr lang="en-GB" sz="3600" dirty="0">
              <a:latin typeface="Arial"/>
              <a:cs typeface="Arial"/>
            </a:endParaRPr>
          </a:p>
        </p:txBody>
      </p:sp>
      <p:sp>
        <p:nvSpPr>
          <p:cNvPr id="8195" name="Rectangle 3"/>
          <p:cNvSpPr>
            <a:spLocks noGrp="1" noChangeArrowheads="1"/>
          </p:cNvSpPr>
          <p:nvPr>
            <p:ph type="subTitle" idx="1"/>
          </p:nvPr>
        </p:nvSpPr>
        <p:spPr/>
        <p:txBody>
          <a:bodyPr>
            <a:normAutofit/>
          </a:bodyPr>
          <a:lstStyle/>
          <a:p>
            <a:pPr marL="0" lvl="1"/>
            <a:r>
              <a:rPr lang="en-GB" sz="2400" dirty="0" smtClean="0"/>
              <a:t>WK 9</a:t>
            </a:r>
            <a:endParaRPr lang="en-GB" sz="2400" dirty="0"/>
          </a:p>
        </p:txBody>
      </p:sp>
    </p:spTree>
    <p:extLst>
      <p:ext uri="{BB962C8B-B14F-4D97-AF65-F5344CB8AC3E}">
        <p14:creationId xmlns:p14="http://schemas.microsoft.com/office/powerpoint/2010/main" val="336849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anchor="ctr"/>
          <a:lstStyle/>
          <a:p>
            <a:r>
              <a:rPr lang="en-GB"/>
              <a:t>Maintainability</a:t>
            </a:r>
          </a:p>
        </p:txBody>
      </p:sp>
      <p:sp>
        <p:nvSpPr>
          <p:cNvPr id="28675" name="Rectangle 3"/>
          <p:cNvSpPr>
            <a:spLocks noGrp="1" noChangeArrowheads="1"/>
          </p:cNvSpPr>
          <p:nvPr>
            <p:ph idx="1"/>
          </p:nvPr>
        </p:nvSpPr>
        <p:spPr/>
        <p:txBody>
          <a:bodyPr/>
          <a:lstStyle/>
          <a:p>
            <a:pPr>
              <a:lnSpc>
                <a:spcPct val="90000"/>
              </a:lnSpc>
            </a:pPr>
            <a:r>
              <a:rPr lang="en-GB" sz="2400" dirty="0"/>
              <a:t>A system attribute that is concerned with the ease of repairing the system after a failure has been discovered or changing the system to include new </a:t>
            </a:r>
            <a:r>
              <a:rPr lang="en-GB" sz="2400" dirty="0"/>
              <a:t>features.</a:t>
            </a:r>
          </a:p>
          <a:p>
            <a:pPr>
              <a:lnSpc>
                <a:spcPct val="90000"/>
              </a:lnSpc>
            </a:pPr>
            <a:r>
              <a:rPr lang="en-GB" dirty="0" err="1" smtClean="0"/>
              <a:t>Repairability</a:t>
            </a:r>
            <a:r>
              <a:rPr lang="en-GB" dirty="0" smtClean="0"/>
              <a:t> – short-term perspective to get the system back into service; Maintainability – long-term perspective.</a:t>
            </a:r>
            <a:endParaRPr lang="en-GB" sz="2400" dirty="0"/>
          </a:p>
          <a:p>
            <a:pPr>
              <a:lnSpc>
                <a:spcPct val="90000"/>
              </a:lnSpc>
            </a:pPr>
            <a:r>
              <a:rPr lang="en-GB" sz="2400" dirty="0"/>
              <a:t>Very important for critical systems as faults are often introduced into a system because of maintenance </a:t>
            </a:r>
            <a:r>
              <a:rPr lang="en-GB" sz="2400" dirty="0"/>
              <a:t>problems. If a system is maintainable, there is a lower probability that these faults will be introduced or undetected.</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10</a:t>
            </a:fld>
            <a:endParaRPr lang="en-US"/>
          </a:p>
        </p:txBody>
      </p:sp>
    </p:spTree>
    <p:extLst>
      <p:ext uri="{BB962C8B-B14F-4D97-AF65-F5344CB8AC3E}">
        <p14:creationId xmlns:p14="http://schemas.microsoft.com/office/powerpoint/2010/main" val="870297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GB" dirty="0" smtClean="0"/>
              <a:t>Survivability</a:t>
            </a:r>
            <a:endParaRPr lang="en-GB" dirty="0"/>
          </a:p>
        </p:txBody>
      </p:sp>
      <p:sp>
        <p:nvSpPr>
          <p:cNvPr id="71683" name="Rectangle 3"/>
          <p:cNvSpPr>
            <a:spLocks noGrp="1" noChangeArrowheads="1"/>
          </p:cNvSpPr>
          <p:nvPr>
            <p:ph idx="1"/>
          </p:nvPr>
        </p:nvSpPr>
        <p:spPr/>
        <p:txBody>
          <a:bodyPr/>
          <a:lstStyle/>
          <a:p>
            <a:r>
              <a:rPr lang="en-GB"/>
              <a:t>The ability of a system to continue to deliver its services to users in the face of deliberate or accidental attack</a:t>
            </a:r>
          </a:p>
          <a:p>
            <a:r>
              <a:rPr lang="en-GB"/>
              <a:t>This is an increasingly important attribute for distributed systems whose security can be compromised</a:t>
            </a:r>
          </a:p>
          <a:p>
            <a:r>
              <a:rPr lang="en-GB"/>
              <a:t>Survivability subsumes the notion of resilience - the ability of a system to continue in operation in spite of component failures </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11</a:t>
            </a:fld>
            <a:endParaRPr lang="en-US"/>
          </a:p>
        </p:txBody>
      </p:sp>
    </p:spTree>
    <p:extLst>
      <p:ext uri="{BB962C8B-B14F-4D97-AF65-F5344CB8AC3E}">
        <p14:creationId xmlns:p14="http://schemas.microsoft.com/office/powerpoint/2010/main" val="2316888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tolerance</a:t>
            </a:r>
            <a:endParaRPr lang="en-US" dirty="0"/>
          </a:p>
        </p:txBody>
      </p:sp>
      <p:sp>
        <p:nvSpPr>
          <p:cNvPr id="3" name="Content Placeholder 2"/>
          <p:cNvSpPr>
            <a:spLocks noGrp="1"/>
          </p:cNvSpPr>
          <p:nvPr>
            <p:ph idx="1"/>
          </p:nvPr>
        </p:nvSpPr>
        <p:spPr/>
        <p:txBody>
          <a:bodyPr/>
          <a:lstStyle/>
          <a:p>
            <a:r>
              <a:rPr lang="en-US" dirty="0" smtClean="0"/>
              <a:t>Part of a more general usability property and reflects the extent to which user errors are avoided, detected or tolerated.</a:t>
            </a:r>
          </a:p>
          <a:p>
            <a:r>
              <a:rPr lang="en-US" dirty="0" smtClean="0"/>
              <a:t>User errors should, as far as possible, be detected and corrected automatically and should not be passed on to the system and cause failures.</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12</a:t>
            </a:fld>
            <a:endParaRPr lang="en-US"/>
          </a:p>
        </p:txBody>
      </p:sp>
    </p:spTree>
    <p:extLst>
      <p:ext uri="{BB962C8B-B14F-4D97-AF65-F5344CB8AC3E}">
        <p14:creationId xmlns:p14="http://schemas.microsoft.com/office/powerpoint/2010/main" val="2985326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Dependability attribute dependencies</a:t>
            </a:r>
            <a:endParaRPr lang="en-US" dirty="0"/>
          </a:p>
        </p:txBody>
      </p:sp>
      <p:sp>
        <p:nvSpPr>
          <p:cNvPr id="3" name="Content Placeholder 2"/>
          <p:cNvSpPr>
            <a:spLocks noGrp="1"/>
          </p:cNvSpPr>
          <p:nvPr>
            <p:ph idx="1"/>
          </p:nvPr>
        </p:nvSpPr>
        <p:spPr/>
        <p:txBody>
          <a:bodyPr/>
          <a:lstStyle/>
          <a:p>
            <a:r>
              <a:rPr lang="en-US" dirty="0" smtClean="0"/>
              <a:t>Safe system operation depends on the system being available and operating reliably.</a:t>
            </a:r>
          </a:p>
          <a:p>
            <a:r>
              <a:rPr lang="en-US" dirty="0" smtClean="0"/>
              <a:t>A system may be unreliable because its data has been corrupted by an external attack.</a:t>
            </a:r>
          </a:p>
          <a:p>
            <a:r>
              <a:rPr lang="en-US" dirty="0" smtClean="0"/>
              <a:t>Denial of service attacks on a system are intended to make it unavailable.</a:t>
            </a:r>
          </a:p>
          <a:p>
            <a:r>
              <a:rPr lang="en-US" dirty="0" smtClean="0"/>
              <a:t>If a system is infected with a virus, you cannot be confident in its reliability or safety.</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13</a:t>
            </a:fld>
            <a:endParaRPr lang="en-US"/>
          </a:p>
        </p:txBody>
      </p:sp>
    </p:spTree>
    <p:extLst>
      <p:ext uri="{BB962C8B-B14F-4D97-AF65-F5344CB8AC3E}">
        <p14:creationId xmlns:p14="http://schemas.microsoft.com/office/powerpoint/2010/main" val="2065155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Dependability achievement</a:t>
            </a:r>
            <a:endParaRPr lang="en-US" dirty="0"/>
          </a:p>
        </p:txBody>
      </p:sp>
      <p:sp>
        <p:nvSpPr>
          <p:cNvPr id="3" name="Content Placeholder 2"/>
          <p:cNvSpPr>
            <a:spLocks noGrp="1"/>
          </p:cNvSpPr>
          <p:nvPr>
            <p:ph idx="1"/>
          </p:nvPr>
        </p:nvSpPr>
        <p:spPr/>
        <p:txBody>
          <a:bodyPr/>
          <a:lstStyle/>
          <a:p>
            <a:r>
              <a:rPr lang="en-US" dirty="0" smtClean="0"/>
              <a:t>Avoid the introduction of accidental errors when developing the system.</a:t>
            </a:r>
          </a:p>
          <a:p>
            <a:r>
              <a:rPr lang="en-US" dirty="0" smtClean="0"/>
              <a:t>Design V &amp; V processes that are effective in discovering residual errors in the system.</a:t>
            </a:r>
          </a:p>
          <a:p>
            <a:r>
              <a:rPr lang="en-US" dirty="0" smtClean="0"/>
              <a:t>Design protection mechanisms that guard against external attacks.</a:t>
            </a:r>
          </a:p>
          <a:p>
            <a:r>
              <a:rPr lang="en-US" dirty="0" smtClean="0"/>
              <a:t>Configure the system correctly for its operating environment.</a:t>
            </a:r>
          </a:p>
          <a:p>
            <a:r>
              <a:rPr lang="en-US" dirty="0" smtClean="0"/>
              <a:t>Include recovery mechanisms to help restore normal system service after a failure.</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14</a:t>
            </a:fld>
            <a:endParaRPr lang="en-US"/>
          </a:p>
        </p:txBody>
      </p:sp>
    </p:spTree>
    <p:extLst>
      <p:ext uri="{BB962C8B-B14F-4D97-AF65-F5344CB8AC3E}">
        <p14:creationId xmlns:p14="http://schemas.microsoft.com/office/powerpoint/2010/main" val="17681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GB"/>
              <a:t>Dependability costs</a:t>
            </a:r>
          </a:p>
        </p:txBody>
      </p:sp>
      <p:sp>
        <p:nvSpPr>
          <p:cNvPr id="72707" name="Rectangle 3"/>
          <p:cNvSpPr>
            <a:spLocks noGrp="1" noChangeArrowheads="1"/>
          </p:cNvSpPr>
          <p:nvPr>
            <p:ph idx="1"/>
          </p:nvPr>
        </p:nvSpPr>
        <p:spPr/>
        <p:txBody>
          <a:bodyPr/>
          <a:lstStyle/>
          <a:p>
            <a:r>
              <a:rPr lang="en-GB" sz="2400" dirty="0"/>
              <a:t>Dependability costs tend to increase exponentially as increasing levels of dependability are </a:t>
            </a:r>
            <a:r>
              <a:rPr lang="en-GB" sz="2400" dirty="0"/>
              <a:t>required.</a:t>
            </a:r>
          </a:p>
          <a:p>
            <a:r>
              <a:rPr lang="en-GB" sz="2400" dirty="0"/>
              <a:t>There are two reasons for this</a:t>
            </a:r>
          </a:p>
          <a:p>
            <a:pPr lvl="1"/>
            <a:r>
              <a:rPr lang="en-GB" sz="2000" dirty="0"/>
              <a:t>The use of more expensive development techniques and hardware that are required to achieve the higher levels of </a:t>
            </a:r>
            <a:r>
              <a:rPr lang="en-GB" sz="2000" dirty="0"/>
              <a:t>dependability.</a:t>
            </a:r>
          </a:p>
          <a:p>
            <a:pPr lvl="1"/>
            <a:r>
              <a:rPr lang="en-GB" sz="2000" dirty="0"/>
              <a:t>The increased testing and system validation that is required to convince the system client</a:t>
            </a:r>
            <a:r>
              <a:rPr lang="en-GB" sz="2000" dirty="0"/>
              <a:t> and regulators that </a:t>
            </a:r>
            <a:r>
              <a:rPr lang="en-GB" sz="2000" dirty="0"/>
              <a:t>the required levels of dependability have been </a:t>
            </a:r>
            <a:r>
              <a:rPr lang="en-GB" sz="2000" dirty="0"/>
              <a:t>achieved.</a:t>
            </a:r>
            <a:endParaRPr lang="en-GB" sz="20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15</a:t>
            </a:fld>
            <a:endParaRPr lang="en-US"/>
          </a:p>
        </p:txBody>
      </p:sp>
    </p:spTree>
    <p:extLst>
      <p:ext uri="{BB962C8B-B14F-4D97-AF65-F5344CB8AC3E}">
        <p14:creationId xmlns:p14="http://schemas.microsoft.com/office/powerpoint/2010/main" val="2502800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a:t>
            </a:r>
            <a:r>
              <a:rPr lang="en-US" dirty="0"/>
              <a:t>/dependability curve</a:t>
            </a:r>
            <a:r>
              <a:rPr lang="en-GB" dirty="0" smtClean="0"/>
              <a:t> </a:t>
            </a:r>
            <a:endParaRPr lang="en-US" dirty="0"/>
          </a:p>
        </p:txBody>
      </p:sp>
      <p:pic>
        <p:nvPicPr>
          <p:cNvPr id="4" name="Content Placeholder 3" descr="11.2 CostDependabilityCurve.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27570" r="-27570"/>
              <a:stretch>
                <a:fillRect/>
              </a:stretch>
            </p:blipFill>
          </mc:Choice>
          <mc:Fallback>
            <p:blipFill>
              <a:blip r:embed="rId3"/>
              <a:srcRect l="-27570" r="-27570"/>
              <a:stretch>
                <a:fillRect/>
              </a:stretch>
            </p:blipFill>
          </mc:Fallback>
        </mc:AlternateContent>
        <p:spPr>
          <a:xfrm>
            <a:off x="2587559" y="1989226"/>
            <a:ext cx="6972690" cy="3834711"/>
          </a:xfrm>
        </p:spPr>
      </p:pic>
      <p:sp>
        <p:nvSpPr>
          <p:cNvPr id="5" name="Slide Number Placeholder 4"/>
          <p:cNvSpPr>
            <a:spLocks noGrp="1"/>
          </p:cNvSpPr>
          <p:nvPr>
            <p:ph type="sldNum" sz="quarter" idx="12"/>
          </p:nvPr>
        </p:nvSpPr>
        <p:spPr/>
        <p:txBody>
          <a:bodyPr/>
          <a:lstStyle/>
          <a:p>
            <a:fld id="{745CE82A-87C3-2841-AAF3-37DF1E34DC62}" type="slidenum">
              <a:rPr lang="en-US" smtClean="0"/>
              <a:pPr/>
              <a:t>16</a:t>
            </a:fld>
            <a:endParaRPr lang="en-US"/>
          </a:p>
        </p:txBody>
      </p:sp>
    </p:spTree>
    <p:extLst>
      <p:ext uri="{BB962C8B-B14F-4D97-AF65-F5344CB8AC3E}">
        <p14:creationId xmlns:p14="http://schemas.microsoft.com/office/powerpoint/2010/main" val="1745384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vert="horz" lIns="90840" tIns="44623" rIns="90840" bIns="44623" rtlCol="0" anchor="ctr">
            <a:normAutofit/>
          </a:bodyPr>
          <a:lstStyle/>
          <a:p>
            <a:r>
              <a:rPr lang="en-GB"/>
              <a:t>Dependability economics</a:t>
            </a:r>
          </a:p>
        </p:txBody>
      </p:sp>
      <p:sp>
        <p:nvSpPr>
          <p:cNvPr id="15363" name="Rectangle 3"/>
          <p:cNvSpPr>
            <a:spLocks noGrp="1" noChangeArrowheads="1"/>
          </p:cNvSpPr>
          <p:nvPr>
            <p:ph idx="1"/>
          </p:nvPr>
        </p:nvSpPr>
        <p:spPr>
          <a:noFill/>
          <a:ln/>
        </p:spPr>
        <p:txBody>
          <a:bodyPr vert="horz" lIns="90840" tIns="44623" rIns="90840" bIns="44623" rtlCol="0">
            <a:normAutofit/>
          </a:bodyPr>
          <a:lstStyle/>
          <a:p>
            <a:pPr>
              <a:lnSpc>
                <a:spcPct val="90000"/>
              </a:lnSpc>
            </a:pPr>
            <a:r>
              <a:rPr lang="en-GB"/>
              <a:t>Because of very high costs of dependability achievement, it may be more cost effective to accept untrustworthy systems and pay for failure costs</a:t>
            </a:r>
          </a:p>
          <a:p>
            <a:pPr>
              <a:lnSpc>
                <a:spcPct val="90000"/>
              </a:lnSpc>
            </a:pPr>
            <a:r>
              <a:rPr lang="en-GB"/>
              <a:t>However, this depends on social and political factors. A reputation for products  that can’t be trusted may lose future business</a:t>
            </a:r>
          </a:p>
          <a:p>
            <a:pPr>
              <a:lnSpc>
                <a:spcPct val="90000"/>
              </a:lnSpc>
            </a:pPr>
            <a:r>
              <a:rPr lang="en-GB"/>
              <a:t>Depends on system type - for business systems in particular, modest levels of dependability may be adequate</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17</a:t>
            </a:fld>
            <a:endParaRPr lang="en-US"/>
          </a:p>
        </p:txBody>
      </p:sp>
    </p:spTree>
    <p:extLst>
      <p:ext uri="{BB962C8B-B14F-4D97-AF65-F5344CB8AC3E}">
        <p14:creationId xmlns:p14="http://schemas.microsoft.com/office/powerpoint/2010/main" val="134674305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a:t>Availability and reliability</a:t>
            </a:r>
          </a:p>
        </p:txBody>
      </p:sp>
      <p:sp>
        <p:nvSpPr>
          <p:cNvPr id="30723" name="Rectangle 3"/>
          <p:cNvSpPr>
            <a:spLocks noGrp="1" noChangeArrowheads="1"/>
          </p:cNvSpPr>
          <p:nvPr>
            <p:ph idx="1"/>
          </p:nvPr>
        </p:nvSpPr>
        <p:spPr/>
        <p:txBody>
          <a:bodyPr>
            <a:normAutofit lnSpcReduction="10000"/>
          </a:bodyPr>
          <a:lstStyle/>
          <a:p>
            <a:pPr>
              <a:lnSpc>
                <a:spcPct val="90000"/>
              </a:lnSpc>
            </a:pPr>
            <a:endParaRPr lang="en-GB" dirty="0" smtClean="0"/>
          </a:p>
          <a:p>
            <a:pPr>
              <a:lnSpc>
                <a:spcPct val="90000"/>
              </a:lnSpc>
            </a:pPr>
            <a:r>
              <a:rPr lang="en-GB" dirty="0" smtClean="0"/>
              <a:t>Reliability</a:t>
            </a:r>
            <a:endParaRPr lang="en-GB" dirty="0"/>
          </a:p>
          <a:p>
            <a:pPr lvl="1">
              <a:lnSpc>
                <a:spcPct val="90000"/>
              </a:lnSpc>
            </a:pPr>
            <a:r>
              <a:rPr lang="en-GB" dirty="0"/>
              <a:t>The probability of failure-free system operation over a specified time in a given environment for a given purpose</a:t>
            </a:r>
          </a:p>
          <a:p>
            <a:pPr>
              <a:lnSpc>
                <a:spcPct val="90000"/>
              </a:lnSpc>
            </a:pPr>
            <a:r>
              <a:rPr lang="en-GB" dirty="0"/>
              <a:t>Availability</a:t>
            </a:r>
          </a:p>
          <a:p>
            <a:pPr lvl="1">
              <a:lnSpc>
                <a:spcPct val="90000"/>
              </a:lnSpc>
            </a:pPr>
            <a:r>
              <a:rPr lang="en-GB" dirty="0"/>
              <a:t>The probability that a system, at a point in time, will be operational and able to deliver the requested services</a:t>
            </a:r>
          </a:p>
          <a:p>
            <a:pPr>
              <a:lnSpc>
                <a:spcPct val="90000"/>
              </a:lnSpc>
            </a:pPr>
            <a:r>
              <a:rPr lang="en-GB" dirty="0"/>
              <a:t>Both of these attributes can be expressed </a:t>
            </a:r>
            <a:r>
              <a:rPr lang="en-GB" dirty="0" smtClean="0"/>
              <a:t>quantitatively e.g. availability of 0.999 means that the system is up and running for 99.9% of the time. </a:t>
            </a: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18</a:t>
            </a:fld>
            <a:endParaRPr lang="en-US"/>
          </a:p>
        </p:txBody>
      </p:sp>
    </p:spTree>
    <p:extLst>
      <p:ext uri="{BB962C8B-B14F-4D97-AF65-F5344CB8AC3E}">
        <p14:creationId xmlns:p14="http://schemas.microsoft.com/office/powerpoint/2010/main" val="3505840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a:t>Availability and reliability</a:t>
            </a:r>
          </a:p>
        </p:txBody>
      </p:sp>
      <p:sp>
        <p:nvSpPr>
          <p:cNvPr id="31747" name="Rectangle 3"/>
          <p:cNvSpPr>
            <a:spLocks noGrp="1" noChangeArrowheads="1"/>
          </p:cNvSpPr>
          <p:nvPr>
            <p:ph idx="1"/>
          </p:nvPr>
        </p:nvSpPr>
        <p:spPr>
          <a:xfrm>
            <a:off x="1981200" y="1600201"/>
            <a:ext cx="8382000" cy="4525963"/>
          </a:xfrm>
        </p:spPr>
        <p:txBody>
          <a:bodyPr>
            <a:normAutofit lnSpcReduction="10000"/>
          </a:bodyPr>
          <a:lstStyle/>
          <a:p>
            <a:pPr>
              <a:lnSpc>
                <a:spcPct val="90000"/>
              </a:lnSpc>
            </a:pPr>
            <a:r>
              <a:rPr lang="en-GB" dirty="0"/>
              <a:t>It is sometimes possible to subsume system availability under system reliability</a:t>
            </a:r>
          </a:p>
          <a:p>
            <a:pPr lvl="1">
              <a:lnSpc>
                <a:spcPct val="90000"/>
              </a:lnSpc>
            </a:pPr>
            <a:r>
              <a:rPr lang="en-GB" dirty="0"/>
              <a:t>Obviously if a system is unavailable it is not delivering the specified system </a:t>
            </a:r>
            <a:r>
              <a:rPr lang="en-GB" dirty="0" smtClean="0"/>
              <a:t>services.</a:t>
            </a:r>
          </a:p>
          <a:p>
            <a:pPr>
              <a:lnSpc>
                <a:spcPct val="90000"/>
              </a:lnSpc>
            </a:pPr>
            <a:r>
              <a:rPr lang="en-GB" dirty="0"/>
              <a:t>However, it is possible to have systems with low reliability that must be available.</a:t>
            </a:r>
            <a:r>
              <a:rPr lang="en-GB" dirty="0" smtClean="0"/>
              <a:t> </a:t>
            </a:r>
          </a:p>
          <a:p>
            <a:pPr lvl="1">
              <a:lnSpc>
                <a:spcPct val="90000"/>
              </a:lnSpc>
            </a:pPr>
            <a:r>
              <a:rPr lang="en-GB" dirty="0" smtClean="0"/>
              <a:t>So </a:t>
            </a:r>
            <a:r>
              <a:rPr lang="en-GB" dirty="0"/>
              <a:t>long as system failures can be repaired quickly and </a:t>
            </a:r>
            <a:r>
              <a:rPr lang="en-GB" dirty="0" smtClean="0"/>
              <a:t>does </a:t>
            </a:r>
            <a:r>
              <a:rPr lang="en-GB" dirty="0"/>
              <a:t>not damage data,</a:t>
            </a:r>
            <a:r>
              <a:rPr lang="en-GB" dirty="0" smtClean="0"/>
              <a:t> some system failures may </a:t>
            </a:r>
            <a:r>
              <a:rPr lang="en-GB" dirty="0"/>
              <a:t>not be a </a:t>
            </a:r>
            <a:r>
              <a:rPr lang="en-GB" dirty="0" smtClean="0"/>
              <a:t>problem.</a:t>
            </a:r>
          </a:p>
          <a:p>
            <a:pPr>
              <a:lnSpc>
                <a:spcPct val="90000"/>
              </a:lnSpc>
            </a:pPr>
            <a:r>
              <a:rPr lang="en-GB" dirty="0" smtClean="0"/>
              <a:t>Availability is therefore best considered as a separate attribute reflecting whether or not the system can deliver its services.</a:t>
            </a:r>
          </a:p>
          <a:p>
            <a:pPr>
              <a:lnSpc>
                <a:spcPct val="90000"/>
              </a:lnSpc>
            </a:pPr>
            <a:r>
              <a:rPr lang="en-GB" dirty="0"/>
              <a:t>Availability takes repair time into </a:t>
            </a:r>
            <a:r>
              <a:rPr lang="en-GB" dirty="0" smtClean="0"/>
              <a:t>account, if the system has to be taken out of service to repair faults. </a:t>
            </a:r>
          </a:p>
          <a:p>
            <a:pPr lvl="1">
              <a:lnSpc>
                <a:spcPct val="90000"/>
              </a:lnSpc>
            </a:pPr>
            <a:endParaRPr lang="en-GB"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19</a:t>
            </a:fld>
            <a:endParaRPr lang="en-US"/>
          </a:p>
        </p:txBody>
      </p:sp>
    </p:spTree>
    <p:extLst>
      <p:ext uri="{BB962C8B-B14F-4D97-AF65-F5344CB8AC3E}">
        <p14:creationId xmlns:p14="http://schemas.microsoft.com/office/powerpoint/2010/main" val="792585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26"/>
          <p:cNvSpPr>
            <a:spLocks noGrp="1" noChangeArrowheads="1"/>
          </p:cNvSpPr>
          <p:nvPr>
            <p:ph type="title"/>
          </p:nvPr>
        </p:nvSpPr>
        <p:spPr/>
        <p:txBody>
          <a:bodyPr/>
          <a:lstStyle/>
          <a:p>
            <a:r>
              <a:rPr lang="en-US" dirty="0"/>
              <a:t>Topics covered</a:t>
            </a:r>
          </a:p>
        </p:txBody>
      </p:sp>
      <p:sp>
        <p:nvSpPr>
          <p:cNvPr id="97283" name="Rectangle 1027"/>
          <p:cNvSpPr>
            <a:spLocks noGrp="1" noChangeArrowheads="1"/>
          </p:cNvSpPr>
          <p:nvPr>
            <p:ph idx="1"/>
          </p:nvPr>
        </p:nvSpPr>
        <p:spPr/>
        <p:txBody>
          <a:bodyPr>
            <a:normAutofit fontScale="92500" lnSpcReduction="10000"/>
          </a:bodyPr>
          <a:lstStyle/>
          <a:p>
            <a:r>
              <a:rPr lang="en-US" sz="2400" dirty="0"/>
              <a:t>Dependability properties</a:t>
            </a:r>
          </a:p>
          <a:p>
            <a:pPr lvl="1"/>
            <a:r>
              <a:rPr lang="en-US" sz="2000" dirty="0"/>
              <a:t>The system attributes that lead to dependability.</a:t>
            </a:r>
          </a:p>
          <a:p>
            <a:r>
              <a:rPr lang="en-US" sz="2400" dirty="0"/>
              <a:t>Availability and </a:t>
            </a:r>
            <a:r>
              <a:rPr lang="en-US" sz="2400" dirty="0"/>
              <a:t>reliability</a:t>
            </a:r>
          </a:p>
          <a:p>
            <a:pPr lvl="1"/>
            <a:r>
              <a:rPr lang="en-US" sz="2000" dirty="0"/>
              <a:t>Systems should be available to deliver service and perform as expected.</a:t>
            </a:r>
          </a:p>
          <a:p>
            <a:r>
              <a:rPr lang="en-US" sz="2400" dirty="0"/>
              <a:t>Safety</a:t>
            </a:r>
          </a:p>
          <a:p>
            <a:pPr lvl="1"/>
            <a:r>
              <a:rPr lang="en-US" sz="2000" dirty="0"/>
              <a:t>Systems should not behave in an unsafe way. </a:t>
            </a:r>
          </a:p>
          <a:p>
            <a:r>
              <a:rPr lang="en-US" sz="2400" dirty="0"/>
              <a:t>Security</a:t>
            </a:r>
          </a:p>
          <a:p>
            <a:pPr lvl="1"/>
            <a:r>
              <a:rPr lang="en-US" sz="2000" dirty="0"/>
              <a:t>Systems should protect themselves and their data from external interference.</a:t>
            </a:r>
            <a:endParaRPr lang="en-US" sz="2000" dirty="0"/>
          </a:p>
        </p:txBody>
      </p:sp>
      <p:sp>
        <p:nvSpPr>
          <p:cNvPr id="2" name="Slide Number Placeholder 1"/>
          <p:cNvSpPr>
            <a:spLocks noGrp="1"/>
          </p:cNvSpPr>
          <p:nvPr>
            <p:ph type="sldNum" sz="quarter" idx="12"/>
          </p:nvPr>
        </p:nvSpPr>
        <p:spPr/>
        <p:txBody>
          <a:bodyPr/>
          <a:lstStyle/>
          <a:p>
            <a:fld id="{B185BCD7-6332-488D-BC2A-B0BC01897CEE}" type="slidenum">
              <a:rPr lang="en-GB" smtClean="0"/>
              <a:t>2</a:t>
            </a:fld>
            <a:endParaRPr lang="en-GB"/>
          </a:p>
        </p:txBody>
      </p:sp>
    </p:spTree>
    <p:extLst>
      <p:ext uri="{BB962C8B-B14F-4D97-AF65-F5344CB8AC3E}">
        <p14:creationId xmlns:p14="http://schemas.microsoft.com/office/powerpoint/2010/main" val="4199520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GB"/>
              <a:t>Perceptions of reliability</a:t>
            </a:r>
          </a:p>
        </p:txBody>
      </p:sp>
      <p:sp>
        <p:nvSpPr>
          <p:cNvPr id="38915" name="Rectangle 3"/>
          <p:cNvSpPr>
            <a:spLocks noGrp="1" noChangeArrowheads="1"/>
          </p:cNvSpPr>
          <p:nvPr>
            <p:ph idx="1"/>
          </p:nvPr>
        </p:nvSpPr>
        <p:spPr/>
        <p:txBody>
          <a:bodyPr>
            <a:normAutofit lnSpcReduction="10000"/>
          </a:bodyPr>
          <a:lstStyle/>
          <a:p>
            <a:pPr>
              <a:lnSpc>
                <a:spcPct val="90000"/>
              </a:lnSpc>
            </a:pPr>
            <a:r>
              <a:rPr lang="en-GB" sz="2400"/>
              <a:t>The formal definition of reliability does not always reflect the user’s perception of a system’s reliability</a:t>
            </a:r>
          </a:p>
          <a:p>
            <a:pPr lvl="1">
              <a:lnSpc>
                <a:spcPct val="90000"/>
              </a:lnSpc>
            </a:pPr>
            <a:r>
              <a:rPr lang="en-GB" sz="2000"/>
              <a:t>The assumptions that are made about the environment where a system will be used may be incorrect</a:t>
            </a:r>
          </a:p>
          <a:p>
            <a:pPr lvl="2">
              <a:lnSpc>
                <a:spcPct val="90000"/>
              </a:lnSpc>
            </a:pPr>
            <a:r>
              <a:rPr lang="en-GB" sz="1800"/>
              <a:t>Usage of a system in an office environment is likely to be quite different from usage of the same system in a university environment</a:t>
            </a:r>
          </a:p>
          <a:p>
            <a:pPr lvl="1">
              <a:lnSpc>
                <a:spcPct val="90000"/>
              </a:lnSpc>
            </a:pPr>
            <a:r>
              <a:rPr lang="en-GB" sz="2000"/>
              <a:t>The consequences of system failures affects the perception of reliability</a:t>
            </a:r>
          </a:p>
          <a:p>
            <a:pPr lvl="2">
              <a:lnSpc>
                <a:spcPct val="90000"/>
              </a:lnSpc>
            </a:pPr>
            <a:r>
              <a:rPr lang="en-GB" sz="1800"/>
              <a:t>Unreliable windscreen wipers in a car may be irrelevant in a dry climate</a:t>
            </a:r>
          </a:p>
          <a:p>
            <a:pPr lvl="2">
              <a:lnSpc>
                <a:spcPct val="90000"/>
              </a:lnSpc>
            </a:pPr>
            <a:r>
              <a:rPr lang="en-GB" sz="1800"/>
              <a:t>Failures that have serious consequences (such as an engine breakdown in a car) are given greater weight by users than failures that are inconvenient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20</a:t>
            </a:fld>
            <a:endParaRPr lang="en-US"/>
          </a:p>
        </p:txBody>
      </p:sp>
    </p:spTree>
    <p:extLst>
      <p:ext uri="{BB962C8B-B14F-4D97-AF65-F5344CB8AC3E}">
        <p14:creationId xmlns:p14="http://schemas.microsoft.com/office/powerpoint/2010/main" val="720504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and specifications</a:t>
            </a:r>
            <a:endParaRPr lang="en-US" dirty="0"/>
          </a:p>
        </p:txBody>
      </p:sp>
      <p:sp>
        <p:nvSpPr>
          <p:cNvPr id="3" name="Content Placeholder 2"/>
          <p:cNvSpPr>
            <a:spLocks noGrp="1"/>
          </p:cNvSpPr>
          <p:nvPr>
            <p:ph idx="1"/>
          </p:nvPr>
        </p:nvSpPr>
        <p:spPr/>
        <p:txBody>
          <a:bodyPr>
            <a:normAutofit lnSpcReduction="10000"/>
          </a:bodyPr>
          <a:lstStyle/>
          <a:p>
            <a:r>
              <a:rPr lang="en-US" dirty="0" smtClean="0"/>
              <a:t>Reliability can only be defined formally with respect to a system specification i.e. a failure is a deviation from a specification.</a:t>
            </a:r>
          </a:p>
          <a:p>
            <a:r>
              <a:rPr lang="en-US" dirty="0" smtClean="0"/>
              <a:t>However, many specifications are incomplete or incorrect – hence, a system that conforms to its specification may ‘fail’ from the perspective of system users.</a:t>
            </a:r>
          </a:p>
          <a:p>
            <a:r>
              <a:rPr lang="en-US" dirty="0" smtClean="0"/>
              <a:t>Furthermore, users don’t read specifications so don’t know how the system is supposed to behave.</a:t>
            </a:r>
          </a:p>
          <a:p>
            <a:r>
              <a:rPr lang="en-US" dirty="0" smtClean="0"/>
              <a:t>Therefore perceived reliability is more important in practice.</a:t>
            </a:r>
          </a:p>
        </p:txBody>
      </p:sp>
      <p:sp>
        <p:nvSpPr>
          <p:cNvPr id="5" name="Slide Number Placeholder 4"/>
          <p:cNvSpPr>
            <a:spLocks noGrp="1"/>
          </p:cNvSpPr>
          <p:nvPr>
            <p:ph type="sldNum" sz="quarter" idx="12"/>
          </p:nvPr>
        </p:nvSpPr>
        <p:spPr/>
        <p:txBody>
          <a:bodyPr/>
          <a:lstStyle/>
          <a:p>
            <a:fld id="{745CE82A-87C3-2841-AAF3-37DF1E34DC62}" type="slidenum">
              <a:rPr lang="en-US" smtClean="0"/>
              <a:pPr/>
              <a:t>21</a:t>
            </a:fld>
            <a:endParaRPr lang="en-US"/>
          </a:p>
        </p:txBody>
      </p:sp>
    </p:spTree>
    <p:extLst>
      <p:ext uri="{BB962C8B-B14F-4D97-AF65-F5344CB8AC3E}">
        <p14:creationId xmlns:p14="http://schemas.microsoft.com/office/powerpoint/2010/main" val="136160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perception</a:t>
            </a:r>
            <a:endParaRPr lang="en-US" dirty="0"/>
          </a:p>
        </p:txBody>
      </p:sp>
      <p:sp>
        <p:nvSpPr>
          <p:cNvPr id="3" name="Content Placeholder 2"/>
          <p:cNvSpPr>
            <a:spLocks noGrp="1"/>
          </p:cNvSpPr>
          <p:nvPr>
            <p:ph idx="1"/>
          </p:nvPr>
        </p:nvSpPr>
        <p:spPr/>
        <p:txBody>
          <a:bodyPr>
            <a:normAutofit lnSpcReduction="10000"/>
          </a:bodyPr>
          <a:lstStyle/>
          <a:p>
            <a:r>
              <a:rPr lang="en-US" dirty="0" smtClean="0"/>
              <a:t>Availability is usually expressed as a percentage of the time that the system is available to deliver services e.g. 99.95%.</a:t>
            </a:r>
          </a:p>
          <a:p>
            <a:r>
              <a:rPr lang="en-US" dirty="0" smtClean="0"/>
              <a:t>However, this does not take into account two factors:</a:t>
            </a:r>
          </a:p>
          <a:p>
            <a:pPr lvl="1"/>
            <a:r>
              <a:rPr lang="en-US" dirty="0" smtClean="0"/>
              <a:t>The number of users affected by the service outage. Loss of service in the middle of the night is less important for many systems than loss of service during peak usage periods.</a:t>
            </a:r>
          </a:p>
          <a:p>
            <a:pPr lvl="1"/>
            <a:r>
              <a:rPr lang="en-US" dirty="0" smtClean="0"/>
              <a:t>The length of the outage. The longer the outage, the more the disruption. Several short outages are less likely to be disruptive than 1 long outage. Long repair times are a particular problem.</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22</a:t>
            </a:fld>
            <a:endParaRPr lang="en-US"/>
          </a:p>
        </p:txBody>
      </p:sp>
    </p:spTree>
    <p:extLst>
      <p:ext uri="{BB962C8B-B14F-4D97-AF65-F5344CB8AC3E}">
        <p14:creationId xmlns:p14="http://schemas.microsoft.com/office/powerpoint/2010/main" val="3077124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vert="horz" lIns="90487" tIns="44450" rIns="90487" bIns="44450" rtlCol="0" anchor="ctr">
            <a:normAutofit/>
          </a:bodyPr>
          <a:lstStyle/>
          <a:p>
            <a:r>
              <a:rPr lang="en-GB"/>
              <a:t>Key points</a:t>
            </a:r>
          </a:p>
        </p:txBody>
      </p:sp>
      <p:sp>
        <p:nvSpPr>
          <p:cNvPr id="7171" name="Rectangle 3"/>
          <p:cNvSpPr>
            <a:spLocks noGrp="1" noChangeArrowheads="1"/>
          </p:cNvSpPr>
          <p:nvPr>
            <p:ph idx="1"/>
          </p:nvPr>
        </p:nvSpPr>
        <p:spPr>
          <a:noFill/>
          <a:ln/>
        </p:spPr>
        <p:txBody>
          <a:bodyPr vert="horz" lIns="90487" tIns="44450" rIns="90487" bIns="44450" rtlCol="0">
            <a:normAutofit/>
          </a:bodyPr>
          <a:lstStyle/>
          <a:p>
            <a:pPr>
              <a:lnSpc>
                <a:spcPct val="90000"/>
              </a:lnSpc>
            </a:pPr>
            <a:r>
              <a:rPr lang="en-GB" sz="2400" dirty="0"/>
              <a:t>The </a:t>
            </a:r>
            <a:r>
              <a:rPr lang="en-GB" sz="2400" dirty="0"/>
              <a:t>dependability in a system reflects the user’s trust in that </a:t>
            </a:r>
            <a:r>
              <a:rPr lang="en-GB" sz="2400" dirty="0"/>
              <a:t>system.</a:t>
            </a:r>
          </a:p>
          <a:p>
            <a:pPr>
              <a:lnSpc>
                <a:spcPct val="90000"/>
              </a:lnSpc>
            </a:pPr>
            <a:r>
              <a:rPr lang="en-GB" dirty="0" smtClean="0"/>
              <a:t>Dependability is a term used to describe a set of related ‘non-functional’ system attributes – availability, reliability, safety and security.</a:t>
            </a:r>
            <a:endParaRPr lang="en-GB" sz="2400" dirty="0"/>
          </a:p>
          <a:p>
            <a:pPr>
              <a:lnSpc>
                <a:spcPct val="90000"/>
              </a:lnSpc>
            </a:pPr>
            <a:r>
              <a:rPr lang="en-GB" sz="2400" dirty="0"/>
              <a:t>The availability of a system is the probability that it will be available to deliver services when </a:t>
            </a:r>
            <a:r>
              <a:rPr lang="en-GB" sz="2400" dirty="0"/>
              <a:t>requested.</a:t>
            </a:r>
          </a:p>
          <a:p>
            <a:pPr>
              <a:lnSpc>
                <a:spcPct val="90000"/>
              </a:lnSpc>
            </a:pPr>
            <a:r>
              <a:rPr lang="en-GB" sz="2400" dirty="0"/>
              <a:t>The reliability of a system is the probability that system services will be delivered as </a:t>
            </a:r>
            <a:r>
              <a:rPr lang="en-GB" sz="2400" dirty="0"/>
              <a:t>specified.</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23</a:t>
            </a:fld>
            <a:endParaRPr lang="en-US"/>
          </a:p>
        </p:txBody>
      </p:sp>
    </p:spTree>
    <p:extLst>
      <p:ext uri="{BB962C8B-B14F-4D97-AF65-F5344CB8AC3E}">
        <p14:creationId xmlns:p14="http://schemas.microsoft.com/office/powerpoint/2010/main" val="133555787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a:t>System dependability</a:t>
            </a:r>
          </a:p>
        </p:txBody>
      </p:sp>
      <p:sp>
        <p:nvSpPr>
          <p:cNvPr id="26627" name="Rectangle 3"/>
          <p:cNvSpPr>
            <a:spLocks noGrp="1" noChangeArrowheads="1"/>
          </p:cNvSpPr>
          <p:nvPr>
            <p:ph idx="1"/>
          </p:nvPr>
        </p:nvSpPr>
        <p:spPr/>
        <p:txBody>
          <a:bodyPr/>
          <a:lstStyle/>
          <a:p>
            <a:r>
              <a:rPr lang="en-GB" sz="2400" dirty="0"/>
              <a:t>For</a:t>
            </a:r>
            <a:r>
              <a:rPr lang="en-GB" sz="2400" dirty="0"/>
              <a:t> many computer-based systems</a:t>
            </a:r>
            <a:r>
              <a:rPr lang="en-GB" sz="2400" dirty="0"/>
              <a:t>,</a:t>
            </a:r>
            <a:r>
              <a:rPr lang="en-GB" sz="2400" dirty="0"/>
              <a:t> the </a:t>
            </a:r>
            <a:r>
              <a:rPr lang="en-GB" sz="2400" dirty="0"/>
              <a:t>most important system property is the dependability of the system.</a:t>
            </a:r>
          </a:p>
          <a:p>
            <a:r>
              <a:rPr lang="en-GB" sz="2400" dirty="0"/>
              <a:t>The dependability of a system reflects the user’s degree of trust in that system. It reflects the extent of the user’s confidence that it will operate as users expect and that it will not ‘fail’ in normal use.</a:t>
            </a:r>
            <a:endParaRPr lang="en-GB" sz="2400" dirty="0"/>
          </a:p>
          <a:p>
            <a:r>
              <a:rPr lang="en-GB" sz="2400" dirty="0"/>
              <a:t>Dependability covers the related systems attributes of reliability, availability and security. These are all </a:t>
            </a:r>
            <a:r>
              <a:rPr lang="en-GB" dirty="0" smtClean="0"/>
              <a:t>inter-dependent.</a:t>
            </a:r>
            <a:endParaRPr lang="en-GB" sz="2400"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3</a:t>
            </a:fld>
            <a:endParaRPr lang="en-US"/>
          </a:p>
        </p:txBody>
      </p:sp>
    </p:spTree>
    <p:extLst>
      <p:ext uri="{BB962C8B-B14F-4D97-AF65-F5344CB8AC3E}">
        <p14:creationId xmlns:p14="http://schemas.microsoft.com/office/powerpoint/2010/main" val="2507512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Importance of dependability</a:t>
            </a:r>
          </a:p>
        </p:txBody>
      </p:sp>
      <p:sp>
        <p:nvSpPr>
          <p:cNvPr id="88067" name="Rectangle 3"/>
          <p:cNvSpPr>
            <a:spLocks noGrp="1" noChangeArrowheads="1"/>
          </p:cNvSpPr>
          <p:nvPr>
            <p:ph idx="1"/>
          </p:nvPr>
        </p:nvSpPr>
        <p:spPr/>
        <p:txBody>
          <a:bodyPr>
            <a:normAutofit lnSpcReduction="10000"/>
          </a:bodyPr>
          <a:lstStyle/>
          <a:p>
            <a:r>
              <a:rPr lang="en-US" dirty="0" smtClean="0"/>
              <a:t>System failures may have widespread effects with large numbers of people affected by the failure.</a:t>
            </a:r>
          </a:p>
          <a:p>
            <a:r>
              <a:rPr lang="en-US" dirty="0" smtClean="0"/>
              <a:t>Systems </a:t>
            </a:r>
            <a:r>
              <a:rPr lang="en-US" dirty="0"/>
              <a:t>that are not dependable and are unreliable, unsafe or insecure may be rejected by their users.</a:t>
            </a:r>
          </a:p>
          <a:p>
            <a:r>
              <a:rPr lang="en-US" dirty="0"/>
              <a:t>The costs of system failure may be very </a:t>
            </a:r>
            <a:r>
              <a:rPr lang="en-US" dirty="0" smtClean="0"/>
              <a:t>high if the failure leads to economic losses or physical damage.</a:t>
            </a:r>
          </a:p>
          <a:p>
            <a:r>
              <a:rPr lang="en-US" dirty="0"/>
              <a:t>Undependable systems may cause information loss with a high consequent recovery cost.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4</a:t>
            </a:fld>
            <a:endParaRPr lang="en-US"/>
          </a:p>
        </p:txBody>
      </p:sp>
    </p:spTree>
    <p:extLst>
      <p:ext uri="{BB962C8B-B14F-4D97-AF65-F5344CB8AC3E}">
        <p14:creationId xmlns:p14="http://schemas.microsoft.com/office/powerpoint/2010/main" val="1014174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26"/>
          <p:cNvSpPr>
            <a:spLocks noGrp="1" noChangeArrowheads="1"/>
          </p:cNvSpPr>
          <p:nvPr>
            <p:ph type="title"/>
          </p:nvPr>
        </p:nvSpPr>
        <p:spPr/>
        <p:txBody>
          <a:bodyPr/>
          <a:lstStyle/>
          <a:p>
            <a:r>
              <a:rPr lang="en-US" dirty="0" smtClean="0"/>
              <a:t>Causes of failure</a:t>
            </a:r>
            <a:endParaRPr lang="en-US" dirty="0"/>
          </a:p>
        </p:txBody>
      </p:sp>
      <p:sp>
        <p:nvSpPr>
          <p:cNvPr id="99331" name="Rectangle 1027"/>
          <p:cNvSpPr>
            <a:spLocks noGrp="1" noChangeArrowheads="1"/>
          </p:cNvSpPr>
          <p:nvPr>
            <p:ph idx="1"/>
          </p:nvPr>
        </p:nvSpPr>
        <p:spPr/>
        <p:txBody>
          <a:bodyPr/>
          <a:lstStyle/>
          <a:p>
            <a:pPr>
              <a:lnSpc>
                <a:spcPct val="90000"/>
              </a:lnSpc>
            </a:pPr>
            <a:r>
              <a:rPr lang="en-US" dirty="0"/>
              <a:t>Hardware failure</a:t>
            </a:r>
          </a:p>
          <a:p>
            <a:pPr lvl="1">
              <a:lnSpc>
                <a:spcPct val="90000"/>
              </a:lnSpc>
            </a:pPr>
            <a:r>
              <a:rPr lang="en-US" dirty="0"/>
              <a:t>Hardware fails because of design and manufacturing errors or because components have reached the end of their natural life.</a:t>
            </a:r>
          </a:p>
          <a:p>
            <a:pPr>
              <a:lnSpc>
                <a:spcPct val="90000"/>
              </a:lnSpc>
            </a:pPr>
            <a:r>
              <a:rPr lang="en-US" dirty="0"/>
              <a:t>Software failure</a:t>
            </a:r>
          </a:p>
          <a:p>
            <a:pPr lvl="1">
              <a:lnSpc>
                <a:spcPct val="90000"/>
              </a:lnSpc>
            </a:pPr>
            <a:r>
              <a:rPr lang="en-US" dirty="0"/>
              <a:t>Software fails due to errors in its specification, design or implementation.</a:t>
            </a:r>
          </a:p>
          <a:p>
            <a:pPr>
              <a:lnSpc>
                <a:spcPct val="90000"/>
              </a:lnSpc>
            </a:pPr>
            <a:r>
              <a:rPr lang="en-US" dirty="0"/>
              <a:t>Operational failure</a:t>
            </a:r>
          </a:p>
          <a:p>
            <a:pPr lvl="1">
              <a:lnSpc>
                <a:spcPct val="90000"/>
              </a:lnSpc>
            </a:pPr>
            <a:r>
              <a:rPr lang="en-US" dirty="0"/>
              <a:t>Human operators make mistakes. Now perhaps the largest single cause of system </a:t>
            </a:r>
            <a:r>
              <a:rPr lang="en-US" dirty="0" smtClean="0"/>
              <a:t>failures in socio-technical systems.</a:t>
            </a:r>
            <a:endParaRPr lang="en-US" dirty="0"/>
          </a:p>
        </p:txBody>
      </p:sp>
      <p:sp>
        <p:nvSpPr>
          <p:cNvPr id="4" name="Slide Number Placeholder 3"/>
          <p:cNvSpPr>
            <a:spLocks noGrp="1"/>
          </p:cNvSpPr>
          <p:nvPr>
            <p:ph type="sldNum" sz="quarter" idx="12"/>
          </p:nvPr>
        </p:nvSpPr>
        <p:spPr/>
        <p:txBody>
          <a:bodyPr/>
          <a:lstStyle/>
          <a:p>
            <a:fld id="{745CE82A-87C3-2841-AAF3-37DF1E34DC62}" type="slidenum">
              <a:rPr lang="en-US" smtClean="0"/>
              <a:pPr/>
              <a:t>5</a:t>
            </a:fld>
            <a:endParaRPr lang="en-US"/>
          </a:p>
        </p:txBody>
      </p:sp>
    </p:spTree>
    <p:extLst>
      <p:ext uri="{BB962C8B-B14F-4D97-AF65-F5344CB8AC3E}">
        <p14:creationId xmlns:p14="http://schemas.microsoft.com/office/powerpoint/2010/main" val="3322498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 </a:t>
            </a:r>
            <a:r>
              <a:rPr lang="en-US" dirty="0"/>
              <a:t>dependability properties </a:t>
            </a:r>
          </a:p>
        </p:txBody>
      </p:sp>
      <p:pic>
        <p:nvPicPr>
          <p:cNvPr id="4" name="Content Placeholder 3" descr="11.1 DependabilityProp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7015" b="-17015"/>
              <a:stretch>
                <a:fillRect/>
              </a:stretch>
            </p:blipFill>
          </mc:Choice>
          <mc:Fallback>
            <p:blipFill>
              <a:blip r:embed="rId3"/>
              <a:srcRect t="-17015" b="-17015"/>
              <a:stretch>
                <a:fillRect/>
              </a:stretch>
            </p:blipFill>
          </mc:Fallback>
        </mc:AlternateContent>
        <p:spPr>
          <a:xfrm>
            <a:off x="1828801" y="1447800"/>
            <a:ext cx="8451865" cy="4648200"/>
          </a:xfrm>
        </p:spPr>
      </p:pic>
      <p:sp>
        <p:nvSpPr>
          <p:cNvPr id="5" name="Slide Number Placeholder 4"/>
          <p:cNvSpPr>
            <a:spLocks noGrp="1"/>
          </p:cNvSpPr>
          <p:nvPr>
            <p:ph type="sldNum" sz="quarter" idx="12"/>
          </p:nvPr>
        </p:nvSpPr>
        <p:spPr/>
        <p:txBody>
          <a:bodyPr/>
          <a:lstStyle/>
          <a:p>
            <a:fld id="{745CE82A-87C3-2841-AAF3-37DF1E34DC62}" type="slidenum">
              <a:rPr lang="en-US" smtClean="0"/>
              <a:pPr/>
              <a:t>6</a:t>
            </a:fld>
            <a:endParaRPr lang="en-US"/>
          </a:p>
        </p:txBody>
      </p:sp>
    </p:spTree>
    <p:extLst>
      <p:ext uri="{BB962C8B-B14F-4D97-AF65-F5344CB8AC3E}">
        <p14:creationId xmlns:p14="http://schemas.microsoft.com/office/powerpoint/2010/main" val="2115732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 properties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Availability</a:t>
            </a:r>
          </a:p>
          <a:p>
            <a:pPr lvl="1"/>
            <a:r>
              <a:rPr lang="en-US" dirty="0" smtClean="0"/>
              <a:t>The probability that the system will be up and running and able to deliver useful services to users.</a:t>
            </a:r>
          </a:p>
          <a:p>
            <a:r>
              <a:rPr lang="en-US" dirty="0" smtClean="0"/>
              <a:t>Reliability</a:t>
            </a:r>
          </a:p>
          <a:p>
            <a:pPr lvl="1"/>
            <a:r>
              <a:rPr lang="en-US" dirty="0" smtClean="0"/>
              <a:t>The probability that the system will correctly deliver services as expected by users.</a:t>
            </a:r>
          </a:p>
          <a:p>
            <a:r>
              <a:rPr lang="en-US" dirty="0" smtClean="0"/>
              <a:t>Safety</a:t>
            </a:r>
          </a:p>
          <a:p>
            <a:pPr lvl="1"/>
            <a:r>
              <a:rPr lang="en-US" dirty="0" smtClean="0"/>
              <a:t>A judgment of how likely it is that the system will cause damage to people or its environment.</a:t>
            </a:r>
          </a:p>
          <a:p>
            <a:r>
              <a:rPr lang="en-US" dirty="0" smtClean="0"/>
              <a:t>Security</a:t>
            </a:r>
          </a:p>
          <a:p>
            <a:pPr lvl="1"/>
            <a:r>
              <a:rPr lang="en-US" dirty="0" smtClean="0"/>
              <a:t>A judgment of how likely it is that the system can resist accidental or deliberate intrusions.</a:t>
            </a:r>
          </a:p>
        </p:txBody>
      </p:sp>
      <p:sp>
        <p:nvSpPr>
          <p:cNvPr id="4" name="Slide Number Placeholder 3"/>
          <p:cNvSpPr>
            <a:spLocks noGrp="1"/>
          </p:cNvSpPr>
          <p:nvPr>
            <p:ph type="sldNum" sz="quarter" idx="12"/>
          </p:nvPr>
        </p:nvSpPr>
        <p:spPr/>
        <p:txBody>
          <a:bodyPr/>
          <a:lstStyle/>
          <a:p>
            <a:fld id="{745CE82A-87C3-2841-AAF3-37DF1E34DC62}" type="slidenum">
              <a:rPr lang="en-US" smtClean="0"/>
              <a:pPr/>
              <a:t>7</a:t>
            </a:fld>
            <a:endParaRPr lang="en-US"/>
          </a:p>
        </p:txBody>
      </p:sp>
    </p:spTree>
    <p:extLst>
      <p:ext uri="{BB962C8B-B14F-4D97-AF65-F5344CB8AC3E}">
        <p14:creationId xmlns:p14="http://schemas.microsoft.com/office/powerpoint/2010/main" val="1407367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Other dependability properties</a:t>
            </a:r>
          </a:p>
        </p:txBody>
      </p:sp>
      <p:sp>
        <p:nvSpPr>
          <p:cNvPr id="93187" name="Rectangle 3"/>
          <p:cNvSpPr>
            <a:spLocks noGrp="1" noChangeArrowheads="1"/>
          </p:cNvSpPr>
          <p:nvPr>
            <p:ph idx="1"/>
          </p:nvPr>
        </p:nvSpPr>
        <p:spPr/>
        <p:txBody>
          <a:bodyPr>
            <a:normAutofit lnSpcReduction="10000"/>
          </a:bodyPr>
          <a:lstStyle/>
          <a:p>
            <a:pPr>
              <a:lnSpc>
                <a:spcPct val="90000"/>
              </a:lnSpc>
            </a:pPr>
            <a:r>
              <a:rPr lang="en-US" sz="2400"/>
              <a:t>Repairability</a:t>
            </a:r>
          </a:p>
          <a:p>
            <a:pPr lvl="1">
              <a:lnSpc>
                <a:spcPct val="90000"/>
              </a:lnSpc>
            </a:pPr>
            <a:r>
              <a:rPr lang="en-US" sz="2000"/>
              <a:t>Reflects the extent to which the system can be repaired in the event of a failure</a:t>
            </a:r>
          </a:p>
          <a:p>
            <a:pPr>
              <a:lnSpc>
                <a:spcPct val="90000"/>
              </a:lnSpc>
            </a:pPr>
            <a:r>
              <a:rPr lang="en-US" sz="2400"/>
              <a:t>Maintainability</a:t>
            </a:r>
          </a:p>
          <a:p>
            <a:pPr lvl="1">
              <a:lnSpc>
                <a:spcPct val="90000"/>
              </a:lnSpc>
            </a:pPr>
            <a:r>
              <a:rPr lang="en-US" sz="2000"/>
              <a:t>Reflects the extent to which the system can be adapted to new requirements;</a:t>
            </a:r>
          </a:p>
          <a:p>
            <a:pPr>
              <a:lnSpc>
                <a:spcPct val="90000"/>
              </a:lnSpc>
            </a:pPr>
            <a:r>
              <a:rPr lang="en-US" sz="2400"/>
              <a:t>Survivability</a:t>
            </a:r>
          </a:p>
          <a:p>
            <a:pPr lvl="1">
              <a:lnSpc>
                <a:spcPct val="90000"/>
              </a:lnSpc>
            </a:pPr>
            <a:r>
              <a:rPr lang="en-US" sz="2000"/>
              <a:t>Reflects the extent to which the system can deliver services whilst under hostile attack;</a:t>
            </a:r>
          </a:p>
          <a:p>
            <a:pPr>
              <a:lnSpc>
                <a:spcPct val="90000"/>
              </a:lnSpc>
            </a:pPr>
            <a:r>
              <a:rPr lang="en-US" sz="2400"/>
              <a:t>Error tolerance</a:t>
            </a:r>
          </a:p>
          <a:p>
            <a:pPr lvl="1">
              <a:lnSpc>
                <a:spcPct val="90000"/>
              </a:lnSpc>
            </a:pPr>
            <a:r>
              <a:rPr lang="en-US" sz="2000"/>
              <a:t>Reflects the extent to which user input errors can be avoided and tolerated.</a:t>
            </a:r>
          </a:p>
        </p:txBody>
      </p:sp>
      <p:sp>
        <p:nvSpPr>
          <p:cNvPr id="4" name="Slide Number Placeholder 3"/>
          <p:cNvSpPr>
            <a:spLocks noGrp="1"/>
          </p:cNvSpPr>
          <p:nvPr>
            <p:ph type="sldNum" sz="quarter" idx="12"/>
          </p:nvPr>
        </p:nvSpPr>
        <p:spPr/>
        <p:txBody>
          <a:bodyPr/>
          <a:lstStyle/>
          <a:p>
            <a:fld id="{745CE82A-87C3-2841-AAF3-37DF1E34DC62}" type="slidenum">
              <a:rPr lang="en-US" smtClean="0"/>
              <a:pPr/>
              <a:t>8</a:t>
            </a:fld>
            <a:endParaRPr lang="en-US"/>
          </a:p>
        </p:txBody>
      </p:sp>
    </p:spTree>
    <p:extLst>
      <p:ext uri="{BB962C8B-B14F-4D97-AF65-F5344CB8AC3E}">
        <p14:creationId xmlns:p14="http://schemas.microsoft.com/office/powerpoint/2010/main" val="2054628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Repairability</a:t>
            </a:r>
            <a:endParaRPr lang="en-US" dirty="0"/>
          </a:p>
        </p:txBody>
      </p:sp>
      <p:sp>
        <p:nvSpPr>
          <p:cNvPr id="3" name="Content Placeholder 2"/>
          <p:cNvSpPr>
            <a:spLocks noGrp="1"/>
          </p:cNvSpPr>
          <p:nvPr>
            <p:ph idx="1"/>
          </p:nvPr>
        </p:nvSpPr>
        <p:spPr/>
        <p:txBody>
          <a:bodyPr>
            <a:normAutofit lnSpcReduction="10000"/>
          </a:bodyPr>
          <a:lstStyle/>
          <a:p>
            <a:r>
              <a:rPr lang="en-US" dirty="0" smtClean="0"/>
              <a:t>The disruption caused by system failure can be minimized if the system can be repaired quickly.</a:t>
            </a:r>
          </a:p>
          <a:p>
            <a:r>
              <a:rPr lang="en-US" dirty="0" smtClean="0"/>
              <a:t>This requires problem diagnosis, access to the failed </a:t>
            </a:r>
            <a:r>
              <a:rPr lang="en-US" dirty="0" err="1" smtClean="0"/>
              <a:t>component(s</a:t>
            </a:r>
            <a:r>
              <a:rPr lang="en-US" dirty="0" smtClean="0"/>
              <a:t>) and making changes to fix the problems.</a:t>
            </a:r>
          </a:p>
          <a:p>
            <a:r>
              <a:rPr lang="en-US" dirty="0" err="1" smtClean="0"/>
              <a:t>Repairability</a:t>
            </a:r>
            <a:r>
              <a:rPr lang="en-US" dirty="0" smtClean="0"/>
              <a:t> is a judgment of how easy it is to repair the software to correct the faults that led to a system failure.</a:t>
            </a:r>
          </a:p>
          <a:p>
            <a:r>
              <a:rPr lang="en-US" dirty="0" err="1" smtClean="0"/>
              <a:t>Repairability</a:t>
            </a:r>
            <a:r>
              <a:rPr lang="en-US" dirty="0" smtClean="0"/>
              <a:t> is affected by the operating environment so is hard to assess before system deployment.</a:t>
            </a:r>
            <a:endParaRPr lang="en-US" dirty="0"/>
          </a:p>
        </p:txBody>
      </p:sp>
      <p:sp>
        <p:nvSpPr>
          <p:cNvPr id="5" name="Slide Number Placeholder 4"/>
          <p:cNvSpPr>
            <a:spLocks noGrp="1"/>
          </p:cNvSpPr>
          <p:nvPr>
            <p:ph type="sldNum" sz="quarter" idx="12"/>
          </p:nvPr>
        </p:nvSpPr>
        <p:spPr/>
        <p:txBody>
          <a:bodyPr/>
          <a:lstStyle/>
          <a:p>
            <a:fld id="{745CE82A-87C3-2841-AAF3-37DF1E34DC62}" type="slidenum">
              <a:rPr lang="en-US" smtClean="0"/>
              <a:pPr/>
              <a:t>9</a:t>
            </a:fld>
            <a:endParaRPr lang="en-US"/>
          </a:p>
        </p:txBody>
      </p:sp>
    </p:spTree>
    <p:extLst>
      <p:ext uri="{BB962C8B-B14F-4D97-AF65-F5344CB8AC3E}">
        <p14:creationId xmlns:p14="http://schemas.microsoft.com/office/powerpoint/2010/main" val="30244008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TotalTime>
  <Words>1517</Words>
  <Application>Microsoft Office PowerPoint</Application>
  <PresentationFormat>Widescreen</PresentationFormat>
  <Paragraphs>141</Paragraphs>
  <Slides>23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Garamond</vt:lpstr>
      <vt:lpstr>Organic</vt:lpstr>
      <vt:lpstr>Security and Dependability</vt:lpstr>
      <vt:lpstr>Topics covered</vt:lpstr>
      <vt:lpstr>System dependability</vt:lpstr>
      <vt:lpstr>Importance of dependability</vt:lpstr>
      <vt:lpstr>Causes of failure</vt:lpstr>
      <vt:lpstr>Principal dependability properties </vt:lpstr>
      <vt:lpstr>Principal properties</vt:lpstr>
      <vt:lpstr>Other dependability properties</vt:lpstr>
      <vt:lpstr>Repairability</vt:lpstr>
      <vt:lpstr>Maintainability</vt:lpstr>
      <vt:lpstr>Survivability</vt:lpstr>
      <vt:lpstr>Error tolerance</vt:lpstr>
      <vt:lpstr>Dependability attribute dependencies</vt:lpstr>
      <vt:lpstr>Dependability achievement</vt:lpstr>
      <vt:lpstr>Dependability costs</vt:lpstr>
      <vt:lpstr>Cost/dependability curve </vt:lpstr>
      <vt:lpstr>Dependability economics</vt:lpstr>
      <vt:lpstr>Availability and reliability</vt:lpstr>
      <vt:lpstr>Availability and reliability</vt:lpstr>
      <vt:lpstr>Perceptions of reliability</vt:lpstr>
      <vt:lpstr>Reliability and specifications</vt:lpstr>
      <vt:lpstr>Availability perception</vt:lpstr>
      <vt:lpstr>Key points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and Dependability</dc:title>
  <dc:creator>Adamu Usman</dc:creator>
  <cp:lastModifiedBy>Adamu Usman</cp:lastModifiedBy>
  <cp:revision>1</cp:revision>
  <dcterms:created xsi:type="dcterms:W3CDTF">2020-07-04T17:03:14Z</dcterms:created>
  <dcterms:modified xsi:type="dcterms:W3CDTF">2020-07-04T17:04:27Z</dcterms:modified>
</cp:coreProperties>
</file>