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24" r:id="rId2"/>
    <p:sldId id="559" r:id="rId3"/>
    <p:sldId id="344" r:id="rId4"/>
    <p:sldId id="345" r:id="rId5"/>
    <p:sldId id="346" r:id="rId6"/>
    <p:sldId id="472" r:id="rId7"/>
    <p:sldId id="473" r:id="rId8"/>
    <p:sldId id="478" r:id="rId9"/>
    <p:sldId id="476" r:id="rId10"/>
    <p:sldId id="305" r:id="rId11"/>
    <p:sldId id="477" r:id="rId12"/>
    <p:sldId id="479" r:id="rId13"/>
    <p:sldId id="484" r:id="rId14"/>
    <p:sldId id="329" r:id="rId15"/>
    <p:sldId id="474" r:id="rId16"/>
    <p:sldId id="557" r:id="rId17"/>
    <p:sldId id="480" r:id="rId18"/>
    <p:sldId id="330" r:id="rId19"/>
    <p:sldId id="558" r:id="rId20"/>
    <p:sldId id="331" r:id="rId21"/>
    <p:sldId id="482" r:id="rId22"/>
    <p:sldId id="483" r:id="rId23"/>
    <p:sldId id="481" r:id="rId24"/>
    <p:sldId id="332" r:id="rId25"/>
    <p:sldId id="485" r:id="rId26"/>
    <p:sldId id="486" r:id="rId27"/>
    <p:sldId id="487" r:id="rId28"/>
    <p:sldId id="3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D629AA-C0D6-4CC7-B332-19EB02301464}">
          <p14:sldIdLst>
            <p14:sldId id="524"/>
            <p14:sldId id="559"/>
          </p14:sldIdLst>
        </p14:section>
        <p14:section name="L8: HYBRIDISATION" id="{380E0CF5-42D6-47C2-9C2C-79A74F17BD05}">
          <p14:sldIdLst>
            <p14:sldId id="344"/>
            <p14:sldId id="345"/>
            <p14:sldId id="346"/>
            <p14:sldId id="472"/>
            <p14:sldId id="473"/>
            <p14:sldId id="478"/>
            <p14:sldId id="476"/>
            <p14:sldId id="305"/>
            <p14:sldId id="477"/>
            <p14:sldId id="479"/>
            <p14:sldId id="484"/>
            <p14:sldId id="329"/>
            <p14:sldId id="474"/>
            <p14:sldId id="557"/>
            <p14:sldId id="480"/>
            <p14:sldId id="330"/>
            <p14:sldId id="558"/>
            <p14:sldId id="331"/>
            <p14:sldId id="482"/>
            <p14:sldId id="483"/>
            <p14:sldId id="481"/>
            <p14:sldId id="332"/>
            <p14:sldId id="485"/>
            <p14:sldId id="486"/>
            <p14:sldId id="487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2D45-C945-4CBE-8AE5-44AE908477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C4654-852D-4CAA-99E8-E50F09EE4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4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2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3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97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36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8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9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2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27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5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3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0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316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4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09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05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99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39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290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19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990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3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4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9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4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1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9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A1B-64E6-4253-B898-FC17E539CB81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838-D03B-45F5-9D71-3F7A220D7592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333A-D4CD-42E1-9177-CB720D169C15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8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BB91-D2E2-4A2C-AC60-BED58CBCC39E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832-C193-4B80-BD70-90819D30168B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E937-0C83-4204-8077-4BFBE965750E}" type="datetime1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BE91-5BBE-4B6B-B6C7-7241C87C7827}" type="datetime1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4FD1-D2FA-4CE3-97C6-CB0B700C784F}" type="datetime1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0690-53FB-4A5D-9C2D-A9680D15B34F}" type="datetime1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6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99D6-320D-463B-9C95-1BDB79D2D890}" type="datetime1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8F7B-4B83-4598-B322-A9162FCD7311}" type="datetime1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5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6AA9-1D8C-4584-947C-AB6D55BA5036}" type="datetime1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712" y="1064713"/>
            <a:ext cx="9995508" cy="2537324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prstClr val="black"/>
                </a:solidFill>
                <a:latin typeface="Calibri" panose="020F0502020204030204"/>
              </a:rPr>
              <a:t>CHM 103</a:t>
            </a: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RGANIC </a:t>
            </a: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CHEMSTRY 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en-GB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712" y="3602037"/>
            <a:ext cx="9995508" cy="2623399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sz="2200" dirty="0" smtClean="0"/>
              <a:t>Department of Chemical Sciences</a:t>
            </a:r>
          </a:p>
          <a:p>
            <a:r>
              <a:rPr lang="en-GB" sz="2200" dirty="0" smtClean="0"/>
              <a:t>Faculty of Science and Technology</a:t>
            </a:r>
          </a:p>
          <a:p>
            <a:r>
              <a:rPr lang="en-GB" sz="2200" dirty="0" smtClean="0"/>
              <a:t>Bingham University, </a:t>
            </a:r>
            <a:r>
              <a:rPr lang="en-GB" sz="2200" dirty="0" err="1" smtClean="0"/>
              <a:t>Karu</a:t>
            </a:r>
            <a:endParaRPr lang="en-GB" sz="2200" dirty="0" smtClean="0"/>
          </a:p>
          <a:p>
            <a:endParaRPr lang="en-GB" sz="2800" dirty="0" smtClean="0"/>
          </a:p>
          <a:p>
            <a:r>
              <a:rPr lang="en-GB" sz="2600" b="1" dirty="0" smtClean="0"/>
              <a:t>Course Lecturer: Joseph C. </a:t>
            </a:r>
            <a:r>
              <a:rPr lang="en-GB" sz="2600" b="1" dirty="0" err="1" smtClean="0"/>
              <a:t>Oguegbulu</a:t>
            </a:r>
            <a:endParaRPr lang="en-GB" sz="2600" b="1" dirty="0" smtClean="0"/>
          </a:p>
          <a:p>
            <a:r>
              <a:rPr lang="en-GB" sz="3400" b="1" dirty="0" smtClean="0"/>
              <a:t>Joseph.oguegbulu@binghamuni.edu.ng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ELECTRONIC CONFIGURATION OF CARBON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g-NG" sz="4000" b="1" baseline="30000" dirty="0" smtClean="0"/>
              <a:t>	</a:t>
            </a:r>
            <a:r>
              <a:rPr lang="en-GB" sz="4000" b="1" baseline="30000" dirty="0" smtClean="0"/>
              <a:t>12</a:t>
            </a:r>
            <a:r>
              <a:rPr lang="en-GB" sz="4000" b="1" baseline="-25000" dirty="0" smtClean="0"/>
              <a:t>6</a:t>
            </a:r>
            <a:r>
              <a:rPr lang="en-GB" sz="4000" b="1" dirty="0" smtClean="0"/>
              <a:t>C</a:t>
            </a:r>
            <a:endParaRPr lang="ig-NG" sz="4000" b="1" dirty="0" smtClean="0"/>
          </a:p>
          <a:p>
            <a:r>
              <a:rPr lang="ig-NG" sz="3200" dirty="0" smtClean="0"/>
              <a:t>i.e Atomic Number = 6; 	Mass Number = 12</a:t>
            </a:r>
            <a:endParaRPr lang="en-GB" sz="3200" dirty="0"/>
          </a:p>
          <a:p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39" y="3895595"/>
            <a:ext cx="8694973" cy="15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ELECTRONIC CONFIGURATION: Examples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 smtClean="0"/>
              <a:t>Q</a:t>
            </a:r>
          </a:p>
          <a:p>
            <a:r>
              <a:rPr lang="en-GB" sz="3200" dirty="0" smtClean="0"/>
              <a:t>Write the electronic configurations of…</a:t>
            </a:r>
          </a:p>
          <a:p>
            <a:endParaRPr lang="en-GB" sz="3200" dirty="0"/>
          </a:p>
          <a:p>
            <a:r>
              <a:rPr lang="en-GB" sz="3200" dirty="0" smtClean="0"/>
              <a:t>N</a:t>
            </a:r>
          </a:p>
          <a:p>
            <a:r>
              <a:rPr lang="en-GB" sz="3200" dirty="0" smtClean="0"/>
              <a:t>O</a:t>
            </a:r>
          </a:p>
          <a:p>
            <a:r>
              <a:rPr lang="en-GB" sz="3200" dirty="0" smtClean="0"/>
              <a:t>S</a:t>
            </a:r>
            <a:r>
              <a:rPr lang="en-GB" sz="3200" baseline="30000" dirty="0" smtClean="0"/>
              <a:t>2-</a:t>
            </a:r>
            <a:endParaRPr lang="en-GB" sz="32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3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 smtClean="0">
                <a:latin typeface="Comic Sans MS" panose="030F0702030302020204" pitchFamily="66" charset="0"/>
              </a:rPr>
              <a:t>QUESTIONS</a:t>
            </a:r>
            <a:r>
              <a:rPr lang="en-GB" sz="3200" b="1" dirty="0">
                <a:latin typeface="Comic Sans MS" panose="030F0702030302020204" pitchFamily="66" charset="0"/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51" y="2645233"/>
            <a:ext cx="7908497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VALENCE SHELLS 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 smtClean="0"/>
              <a:t>Valence shell 	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	</a:t>
            </a:r>
            <a:r>
              <a:rPr lang="en-US" sz="3200" dirty="0">
                <a:sym typeface="Wingdings" panose="05000000000000000000" pitchFamily="2" charset="2"/>
              </a:rPr>
              <a:t>O</a:t>
            </a:r>
            <a:r>
              <a:rPr lang="en-US" sz="3200" dirty="0" smtClean="0"/>
              <a:t>utermost shell in an atom</a:t>
            </a:r>
          </a:p>
          <a:p>
            <a:pPr algn="just"/>
            <a:r>
              <a:rPr lang="en-US" sz="3200" b="1" dirty="0" smtClean="0"/>
              <a:t>Valence </a:t>
            </a:r>
            <a:r>
              <a:rPr lang="en-US" sz="3200" b="1" dirty="0"/>
              <a:t>electrons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	</a:t>
            </a:r>
            <a:r>
              <a:rPr lang="en-US" sz="3200" dirty="0">
                <a:sym typeface="Wingdings" panose="05000000000000000000" pitchFamily="2" charset="2"/>
              </a:rPr>
              <a:t>O</a:t>
            </a:r>
            <a:r>
              <a:rPr lang="en-US" sz="3200" dirty="0" smtClean="0"/>
              <a:t>utermost </a:t>
            </a:r>
            <a:r>
              <a:rPr lang="en-US" sz="3200" dirty="0"/>
              <a:t>electrons in an </a:t>
            </a:r>
            <a:r>
              <a:rPr lang="en-US" sz="3200" dirty="0" smtClean="0"/>
              <a:t>atom</a:t>
            </a:r>
          </a:p>
          <a:p>
            <a:pPr lvl="1" algn="just"/>
            <a:r>
              <a:rPr lang="en-US" sz="3200" b="1" dirty="0"/>
              <a:t>1s</a:t>
            </a:r>
            <a:r>
              <a:rPr lang="en-US" sz="3200" b="1" baseline="30000" dirty="0"/>
              <a:t>2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2s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2p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</a:p>
          <a:p>
            <a:pPr algn="just"/>
            <a:r>
              <a:rPr lang="en-US" sz="3200" dirty="0" smtClean="0"/>
              <a:t>They are the </a:t>
            </a:r>
            <a:r>
              <a:rPr lang="en-US" sz="3200" dirty="0"/>
              <a:t>ones </a:t>
            </a:r>
            <a:r>
              <a:rPr lang="en-US" sz="3200" b="1" dirty="0" smtClean="0"/>
              <a:t>involved </a:t>
            </a:r>
            <a:r>
              <a:rPr lang="en-US" sz="3200" b="1" dirty="0"/>
              <a:t>in </a:t>
            </a:r>
            <a:r>
              <a:rPr lang="en-US" sz="3200" b="1" dirty="0" smtClean="0"/>
              <a:t>chemical bonding</a:t>
            </a:r>
          </a:p>
          <a:p>
            <a:pPr algn="just"/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12381"/>
            <a:ext cx="4297471" cy="2521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0"/>
            <a:ext cx="2138155" cy="192900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191231" y="3912381"/>
            <a:ext cx="5482783" cy="2521935"/>
            <a:chOff x="6191231" y="3912381"/>
            <a:chExt cx="5482783" cy="252193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447" y="3912381"/>
              <a:ext cx="4842353" cy="252193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91231" y="5644267"/>
              <a:ext cx="54827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Electronic configuration of </a:t>
              </a:r>
              <a:r>
                <a:rPr lang="en-GB" sz="2000" b="1" dirty="0" smtClean="0"/>
                <a:t>valence shell </a:t>
              </a:r>
              <a:r>
                <a:rPr lang="en-GB" sz="2000" dirty="0" smtClean="0"/>
                <a:t>of carbon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21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HYBRIDISATION OF </a:t>
            </a:r>
            <a:r>
              <a:rPr lang="en-GB" b="1" dirty="0" smtClean="0">
                <a:latin typeface="+mn-lt"/>
              </a:rPr>
              <a:t>CARBON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 smtClean="0"/>
              <a:t>Hybridisation</a:t>
            </a:r>
            <a:r>
              <a:rPr lang="en-US" sz="3200" dirty="0" smtClean="0"/>
              <a:t> </a:t>
            </a:r>
            <a:r>
              <a:rPr lang="en-US" sz="3200" dirty="0"/>
              <a:t>is the </a:t>
            </a:r>
            <a:r>
              <a:rPr lang="en-US" sz="3200" b="1" dirty="0"/>
              <a:t>mixing</a:t>
            </a:r>
            <a:r>
              <a:rPr lang="en-US" sz="3200" dirty="0"/>
              <a:t> of </a:t>
            </a:r>
            <a:r>
              <a:rPr lang="en-US" sz="3200" i="1" dirty="0"/>
              <a:t>half-filled </a:t>
            </a:r>
            <a:r>
              <a:rPr lang="en-US" sz="3200" i="1" dirty="0" smtClean="0"/>
              <a:t>valence atomic </a:t>
            </a:r>
            <a:r>
              <a:rPr lang="en-US" sz="3200" i="1" dirty="0"/>
              <a:t>orbitals</a:t>
            </a:r>
            <a:r>
              <a:rPr lang="en-US" sz="3200" dirty="0"/>
              <a:t> of </a:t>
            </a:r>
            <a:r>
              <a:rPr lang="en-US" sz="3200" dirty="0" smtClean="0"/>
              <a:t>similar </a:t>
            </a:r>
            <a:r>
              <a:rPr lang="en-US" sz="3200" i="1" dirty="0"/>
              <a:t>energy</a:t>
            </a:r>
            <a:r>
              <a:rPr lang="en-US" sz="3200" dirty="0"/>
              <a:t> to form identical </a:t>
            </a:r>
            <a:r>
              <a:rPr lang="en-US" sz="3200" b="1" i="1" dirty="0"/>
              <a:t>hybrid </a:t>
            </a:r>
            <a:r>
              <a:rPr lang="en-US" sz="3200" b="1" i="1" dirty="0" smtClean="0"/>
              <a:t>orbitals</a:t>
            </a:r>
          </a:p>
          <a:p>
            <a:pPr algn="just"/>
            <a:r>
              <a:rPr lang="en-US" sz="3200" dirty="0" smtClean="0"/>
              <a:t>But for valence shell orbitals to become all half-filled (i.e. one electron each), </a:t>
            </a:r>
            <a:r>
              <a:rPr lang="en-US" sz="3200" b="1" dirty="0" smtClean="0"/>
              <a:t>excitation</a:t>
            </a:r>
            <a:r>
              <a:rPr lang="en-US" sz="3200" dirty="0" smtClean="0"/>
              <a:t> must happen</a:t>
            </a:r>
            <a:endParaRPr lang="ig-NG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02813" y="3832602"/>
            <a:ext cx="10190110" cy="1344087"/>
            <a:chOff x="1277655" y="3261132"/>
            <a:chExt cx="10190110" cy="13440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655" y="3261132"/>
              <a:ext cx="7678455" cy="13440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956110" y="3478074"/>
              <a:ext cx="2511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Ground State</a:t>
              </a:r>
              <a:endParaRPr lang="en-GB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64449" y="4830522"/>
            <a:ext cx="9442372" cy="1481378"/>
            <a:chOff x="1956526" y="4763054"/>
            <a:chExt cx="9442372" cy="1481378"/>
          </a:xfrm>
        </p:grpSpPr>
        <p:sp>
          <p:nvSpPr>
            <p:cNvPr id="14" name="TextBox 13"/>
            <p:cNvSpPr txBox="1"/>
            <p:nvPr/>
          </p:nvSpPr>
          <p:spPr>
            <a:xfrm>
              <a:off x="9007056" y="5459601"/>
              <a:ext cx="2391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Excited State</a:t>
              </a:r>
              <a:endParaRPr lang="en-GB" sz="28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56526" y="4763054"/>
              <a:ext cx="6891467" cy="1481378"/>
              <a:chOff x="1956526" y="4763054"/>
              <a:chExt cx="6891467" cy="148137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1898" y="4763054"/>
                <a:ext cx="4916095" cy="1481378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956526" y="5244158"/>
                <a:ext cx="180049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 smtClean="0"/>
                  <a:t>Becomes </a:t>
                </a:r>
              </a:p>
              <a:p>
                <a:pPr algn="ctr"/>
                <a:r>
                  <a:rPr lang="en-GB" sz="2800" b="1" dirty="0" smtClean="0"/>
                  <a:t>1s</a:t>
                </a:r>
                <a:r>
                  <a:rPr lang="en-GB" sz="2800" b="1" baseline="30000" dirty="0" smtClean="0"/>
                  <a:t>2</a:t>
                </a:r>
                <a:r>
                  <a:rPr lang="en-GB" sz="2800" b="1" dirty="0" smtClean="0"/>
                  <a:t> </a:t>
                </a:r>
                <a:r>
                  <a:rPr lang="en-GB" sz="2800" b="1" dirty="0" smtClean="0">
                    <a:solidFill>
                      <a:srgbClr val="FF0000"/>
                    </a:solidFill>
                  </a:rPr>
                  <a:t>2s</a:t>
                </a:r>
                <a:r>
                  <a:rPr lang="en-GB" sz="2800" b="1" baseline="30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GB" sz="2800" b="1" dirty="0" smtClean="0">
                    <a:solidFill>
                      <a:srgbClr val="FF0000"/>
                    </a:solidFill>
                  </a:rPr>
                  <a:t> 2p</a:t>
                </a:r>
                <a:r>
                  <a:rPr lang="en-GB" sz="2800" b="1" baseline="30000" dirty="0" smtClean="0">
                    <a:solidFill>
                      <a:srgbClr val="FF0000"/>
                    </a:solidFill>
                  </a:rPr>
                  <a:t>3</a:t>
                </a:r>
                <a:endParaRPr lang="en-GB" sz="2800" b="1" baseline="30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22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HYBRIDISATION OF </a:t>
            </a:r>
            <a:r>
              <a:rPr lang="en-GB" b="1" dirty="0" smtClean="0">
                <a:latin typeface="+mn-lt"/>
              </a:rPr>
              <a:t>CARBON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</a:t>
            </a:r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1353800" cy="40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HYBRIDISATION OF </a:t>
            </a:r>
            <a:r>
              <a:rPr lang="en-GB" b="1" dirty="0" smtClean="0">
                <a:latin typeface="+mn-lt"/>
              </a:rPr>
              <a:t>CARBON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hybrid orbitals formed are identical to one another</a:t>
            </a:r>
          </a:p>
          <a:p>
            <a:pPr lvl="1" algn="just"/>
            <a:r>
              <a:rPr lang="en-US" sz="3200" b="1" dirty="0"/>
              <a:t>i.e. Same shapes, same energies</a:t>
            </a:r>
          </a:p>
          <a:p>
            <a:pPr lvl="1" algn="just"/>
            <a:r>
              <a:rPr lang="en-US" sz="2800" b="1" dirty="0"/>
              <a:t>Totally d/f from the un-</a:t>
            </a:r>
            <a:r>
              <a:rPr lang="en-US" sz="2800" b="1" dirty="0" err="1"/>
              <a:t>hybridised</a:t>
            </a:r>
            <a:r>
              <a:rPr lang="en-US" sz="2800" b="1" dirty="0"/>
              <a:t> orbitals that formed them</a:t>
            </a:r>
          </a:p>
          <a:p>
            <a:pPr algn="just"/>
            <a:r>
              <a:rPr lang="en-US" sz="3200" dirty="0"/>
              <a:t>Total number of hybrid orbitals formed = Total number of </a:t>
            </a:r>
            <a:r>
              <a:rPr lang="en-US" sz="3200" dirty="0" err="1"/>
              <a:t>unhybridised</a:t>
            </a:r>
            <a:r>
              <a:rPr lang="en-US" sz="3200" dirty="0"/>
              <a:t> orbitals </a:t>
            </a:r>
            <a:r>
              <a:rPr lang="en-US" sz="3200" b="1" dirty="0"/>
              <a:t>mixed</a:t>
            </a:r>
          </a:p>
          <a:p>
            <a:pPr algn="just"/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4306450"/>
            <a:ext cx="12192000" cy="2159663"/>
            <a:chOff x="0" y="4306450"/>
            <a:chExt cx="12192000" cy="2159663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4306450"/>
              <a:ext cx="12192000" cy="2159663"/>
              <a:chOff x="1038010" y="2404839"/>
              <a:chExt cx="10951441" cy="187051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010" y="2404839"/>
                <a:ext cx="8027612" cy="187051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9343" y="2404839"/>
                <a:ext cx="2450108" cy="1870512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8281851" y="4428309"/>
              <a:ext cx="2078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Hybrid orbitals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7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HYBRIDISATION OF </a:t>
            </a:r>
            <a:r>
              <a:rPr lang="en-GB" b="1" dirty="0" smtClean="0">
                <a:latin typeface="+mn-lt"/>
              </a:rPr>
              <a:t>CARBON: Types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/>
              <a:t>Hybridisation is v</a:t>
            </a:r>
            <a:r>
              <a:rPr lang="en-GB" sz="3200" i="1" dirty="0" smtClean="0"/>
              <a:t>ery Important in Organic Chemistry b/c</a:t>
            </a:r>
            <a:r>
              <a:rPr lang="en-GB" sz="3200" dirty="0" smtClean="0"/>
              <a:t> </a:t>
            </a:r>
            <a:r>
              <a:rPr lang="en-GB" sz="3200" b="1" dirty="0" smtClean="0"/>
              <a:t>Carbon must hybridise b4 bonding</a:t>
            </a:r>
          </a:p>
          <a:p>
            <a:pPr algn="just"/>
            <a:endParaRPr lang="en-GB" sz="3200" b="1" dirty="0" smtClean="0"/>
          </a:p>
          <a:p>
            <a:pPr algn="just"/>
            <a:r>
              <a:rPr lang="en-GB" sz="3200" b="1" dirty="0" smtClean="0"/>
              <a:t>There </a:t>
            </a:r>
            <a:r>
              <a:rPr lang="en-GB" sz="3200" b="1" dirty="0"/>
              <a:t>are three (3) types! (sp</a:t>
            </a:r>
            <a:r>
              <a:rPr lang="en-GB" sz="3200" b="1" baseline="30000" dirty="0"/>
              <a:t>3</a:t>
            </a:r>
            <a:r>
              <a:rPr lang="en-GB" sz="3200" b="1" dirty="0"/>
              <a:t>, sp</a:t>
            </a:r>
            <a:r>
              <a:rPr lang="en-GB" sz="3200" b="1" baseline="30000" dirty="0"/>
              <a:t>2</a:t>
            </a:r>
            <a:r>
              <a:rPr lang="en-GB" sz="3200" b="1" dirty="0"/>
              <a:t> and </a:t>
            </a:r>
            <a:r>
              <a:rPr lang="en-GB" sz="3200" b="1" dirty="0" err="1"/>
              <a:t>sp</a:t>
            </a:r>
            <a:r>
              <a:rPr lang="en-GB" sz="3200" b="1" dirty="0"/>
              <a:t> </a:t>
            </a:r>
            <a:r>
              <a:rPr lang="en-GB" sz="3200" b="1" dirty="0" smtClean="0"/>
              <a:t>hybridisations)</a:t>
            </a:r>
          </a:p>
          <a:p>
            <a:pPr lvl="1" algn="just"/>
            <a:r>
              <a:rPr lang="en-GB" sz="2800" b="1" dirty="0" smtClean="0"/>
              <a:t>Depending </a:t>
            </a:r>
            <a:r>
              <a:rPr lang="en-GB" sz="2800" b="1" dirty="0"/>
              <a:t>on how may p-orbitals mixed with the ‘s’</a:t>
            </a:r>
            <a:endParaRPr lang="en-GB" b="1" dirty="0"/>
          </a:p>
          <a:p>
            <a:pPr algn="just"/>
            <a:r>
              <a:rPr lang="en-GB" sz="3200" b="1" i="1" dirty="0"/>
              <a:t>sp</a:t>
            </a:r>
            <a:r>
              <a:rPr lang="en-GB" sz="3200" b="1" i="1" baseline="30000" dirty="0"/>
              <a:t>3</a:t>
            </a:r>
            <a:r>
              <a:rPr lang="en-GB" sz="3200" i="1" dirty="0"/>
              <a:t> = </a:t>
            </a:r>
            <a:r>
              <a:rPr lang="en-GB" sz="3200" dirty="0"/>
              <a:t>One </a:t>
            </a:r>
            <a:r>
              <a:rPr lang="en-GB" sz="3200" b="1" dirty="0"/>
              <a:t>s</a:t>
            </a:r>
            <a:r>
              <a:rPr lang="en-GB" sz="3200" dirty="0"/>
              <a:t> + Three </a:t>
            </a:r>
            <a:r>
              <a:rPr lang="en-GB" sz="3200" b="1" dirty="0" smtClean="0"/>
              <a:t>p orbitals </a:t>
            </a:r>
            <a:r>
              <a:rPr lang="en-GB" sz="3200" dirty="0" smtClean="0"/>
              <a:t>mixed</a:t>
            </a:r>
            <a:endParaRPr lang="en-GB" sz="3200" b="1" dirty="0"/>
          </a:p>
          <a:p>
            <a:pPr algn="just"/>
            <a:r>
              <a:rPr lang="en-GB" sz="3200" b="1" i="1" dirty="0" smtClean="0"/>
              <a:t>sp</a:t>
            </a:r>
            <a:r>
              <a:rPr lang="en-GB" sz="3200" b="1" i="1" baseline="30000" dirty="0" smtClean="0"/>
              <a:t>2</a:t>
            </a:r>
            <a:r>
              <a:rPr lang="en-GB" sz="3200" b="1" i="1" dirty="0" smtClean="0"/>
              <a:t> </a:t>
            </a:r>
            <a:r>
              <a:rPr lang="en-GB" sz="3200" dirty="0"/>
              <a:t>= One </a:t>
            </a:r>
            <a:r>
              <a:rPr lang="en-GB" sz="3200" b="1" dirty="0"/>
              <a:t>s </a:t>
            </a:r>
            <a:r>
              <a:rPr lang="en-GB" sz="3200" dirty="0"/>
              <a:t>+ Two </a:t>
            </a:r>
            <a:r>
              <a:rPr lang="en-GB" sz="3200" b="1" dirty="0" smtClean="0"/>
              <a:t>p </a:t>
            </a:r>
            <a:r>
              <a:rPr lang="en-GB" sz="3200" dirty="0" smtClean="0"/>
              <a:t>mixed	</a:t>
            </a:r>
            <a:r>
              <a:rPr lang="en-GB" sz="3200" i="1" dirty="0" smtClean="0"/>
              <a:t>(one </a:t>
            </a:r>
            <a:r>
              <a:rPr lang="en-GB" sz="3200" i="1" dirty="0" err="1"/>
              <a:t>unhybridised</a:t>
            </a:r>
            <a:r>
              <a:rPr lang="en-GB" sz="3200" i="1" dirty="0"/>
              <a:t> </a:t>
            </a:r>
            <a:r>
              <a:rPr lang="en-GB" sz="3200" i="1" dirty="0" smtClean="0"/>
              <a:t>p-orbitals  </a:t>
            </a:r>
            <a:r>
              <a:rPr lang="en-GB" sz="3200" i="1" dirty="0"/>
              <a:t>left)</a:t>
            </a:r>
          </a:p>
          <a:p>
            <a:pPr algn="just"/>
            <a:r>
              <a:rPr lang="en-GB" sz="3200" b="1" i="1" dirty="0" err="1" smtClean="0"/>
              <a:t>sp</a:t>
            </a:r>
            <a:r>
              <a:rPr lang="en-GB" sz="3200" i="1" dirty="0" smtClean="0"/>
              <a:t> </a:t>
            </a:r>
            <a:r>
              <a:rPr lang="en-GB" sz="3200" i="1" dirty="0"/>
              <a:t>=</a:t>
            </a:r>
            <a:r>
              <a:rPr lang="en-GB" sz="3200" dirty="0"/>
              <a:t> One </a:t>
            </a:r>
            <a:r>
              <a:rPr lang="en-GB" sz="3200" b="1" dirty="0"/>
              <a:t>s</a:t>
            </a:r>
            <a:r>
              <a:rPr lang="en-GB" sz="3200" dirty="0"/>
              <a:t> + One </a:t>
            </a:r>
            <a:r>
              <a:rPr lang="en-GB" sz="3200" b="1" dirty="0" smtClean="0"/>
              <a:t>p </a:t>
            </a:r>
            <a:r>
              <a:rPr lang="en-GB" sz="3200" dirty="0" smtClean="0"/>
              <a:t>mixed	</a:t>
            </a:r>
            <a:r>
              <a:rPr lang="en-GB" sz="3200" i="1" dirty="0" smtClean="0"/>
              <a:t>(two </a:t>
            </a:r>
            <a:r>
              <a:rPr lang="en-GB" sz="3200" i="1" dirty="0" err="1" smtClean="0"/>
              <a:t>unhybridised</a:t>
            </a:r>
            <a:r>
              <a:rPr lang="en-GB" sz="3200" i="1" dirty="0" smtClean="0"/>
              <a:t> p-orbitals </a:t>
            </a:r>
            <a:r>
              <a:rPr lang="en-GB" sz="3200" i="1" dirty="0"/>
              <a:t>left)</a:t>
            </a:r>
          </a:p>
          <a:p>
            <a:pPr algn="just"/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9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180"/>
            <a:ext cx="12191999" cy="5173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HYBRIDISATION OF </a:t>
            </a:r>
            <a:r>
              <a:rPr lang="en-GB" b="1" dirty="0" smtClean="0">
                <a:latin typeface="+mn-lt"/>
              </a:rPr>
              <a:t>C: 3 Types, sp</a:t>
            </a:r>
            <a:r>
              <a:rPr lang="en-GB" b="1" baseline="30000" dirty="0" smtClean="0">
                <a:latin typeface="+mn-lt"/>
              </a:rPr>
              <a:t>3</a:t>
            </a:r>
            <a:r>
              <a:rPr lang="en-GB" b="1" dirty="0" smtClean="0">
                <a:latin typeface="+mn-lt"/>
              </a:rPr>
              <a:t>, sp</a:t>
            </a:r>
            <a:r>
              <a:rPr lang="en-GB" b="1" baseline="30000" dirty="0" smtClean="0">
                <a:latin typeface="+mn-lt"/>
              </a:rPr>
              <a:t>2</a:t>
            </a:r>
            <a:r>
              <a:rPr lang="en-GB" b="1" dirty="0" smtClean="0">
                <a:latin typeface="+mn-lt"/>
              </a:rPr>
              <a:t> &amp; </a:t>
            </a:r>
            <a:r>
              <a:rPr lang="en-GB" b="1" dirty="0" err="1" smtClean="0">
                <a:latin typeface="+mn-lt"/>
              </a:rPr>
              <a:t>sp</a:t>
            </a:r>
            <a:endParaRPr lang="en-GB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6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 smtClean="0">
                <a:latin typeface="Comic Sans MS" panose="030F0702030302020204" pitchFamily="66" charset="0"/>
              </a:rPr>
              <a:t>QUESTIONS</a:t>
            </a:r>
            <a:r>
              <a:rPr lang="en-GB" sz="3200" b="1" dirty="0">
                <a:latin typeface="Comic Sans MS" panose="030F0702030302020204" pitchFamily="66" charset="0"/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51" y="2645233"/>
            <a:ext cx="7908497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COURSE CONTENT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/>
              <a:t>PART A – Mr. Joseph</a:t>
            </a:r>
          </a:p>
          <a:p>
            <a:pPr lvl="0"/>
            <a:r>
              <a:rPr lang="en-US" dirty="0"/>
              <a:t>Introduction. History, classifications				0.5 week</a:t>
            </a:r>
          </a:p>
          <a:p>
            <a:pPr lvl="0"/>
            <a:r>
              <a:rPr lang="en-US" dirty="0"/>
              <a:t>Carbon: Bonding in organic compounds, </a:t>
            </a:r>
            <a:r>
              <a:rPr lang="en-US" dirty="0" smtClean="0"/>
              <a:t>structure</a:t>
            </a:r>
            <a:r>
              <a:rPr lang="en-US" dirty="0"/>
              <a:t>			0.5 week</a:t>
            </a:r>
            <a:endParaRPr lang="en-GB" dirty="0"/>
          </a:p>
          <a:p>
            <a:pPr lvl="0"/>
            <a:r>
              <a:rPr lang="en-US" dirty="0"/>
              <a:t>Functional groups							</a:t>
            </a:r>
            <a:r>
              <a:rPr lang="en-US" dirty="0" smtClean="0"/>
              <a:t>0.5 week</a:t>
            </a:r>
            <a:endParaRPr lang="en-GB" dirty="0"/>
          </a:p>
          <a:p>
            <a:pPr lvl="0"/>
            <a:r>
              <a:rPr lang="en-US" dirty="0"/>
              <a:t>IUPAC nomenclature						1 week</a:t>
            </a:r>
            <a:endParaRPr lang="en-GB" dirty="0"/>
          </a:p>
          <a:p>
            <a:pPr lvl="0"/>
            <a:r>
              <a:rPr lang="en-US" dirty="0"/>
              <a:t>Isomerism – Structural &amp; Stereo-isomerism			2 weeks</a:t>
            </a:r>
            <a:endParaRPr lang="en-GB" dirty="0"/>
          </a:p>
          <a:p>
            <a:pPr lvl="0"/>
            <a:r>
              <a:rPr lang="en-US" dirty="0" err="1"/>
              <a:t>Hybridisation</a:t>
            </a:r>
            <a:r>
              <a:rPr lang="en-US" dirty="0"/>
              <a:t> – Resonance effects &amp; others			2 weeks</a:t>
            </a:r>
          </a:p>
          <a:p>
            <a:pPr marL="0" lvl="0" indent="0">
              <a:buNone/>
            </a:pPr>
            <a:r>
              <a:rPr lang="en-US" b="1" dirty="0"/>
              <a:t>PART B – Assoc. Prof. </a:t>
            </a:r>
            <a:r>
              <a:rPr lang="en-US" b="1" dirty="0" err="1"/>
              <a:t>Okoli</a:t>
            </a:r>
            <a:endParaRPr lang="en-GB" b="1" dirty="0"/>
          </a:p>
          <a:p>
            <a:pPr lvl="0"/>
            <a:r>
              <a:rPr lang="en-US" dirty="0"/>
              <a:t>Alkanes, Alkenes, Alkynes						</a:t>
            </a:r>
          </a:p>
          <a:p>
            <a:pPr lvl="0"/>
            <a:r>
              <a:rPr lang="en-US" dirty="0"/>
              <a:t>Alkyl halides, </a:t>
            </a:r>
            <a:r>
              <a:rPr lang="en-US" dirty="0" err="1"/>
              <a:t>Alkanols</a:t>
            </a:r>
            <a:r>
              <a:rPr lang="en-US" dirty="0"/>
              <a:t>						</a:t>
            </a:r>
            <a:endParaRPr lang="en-GB" dirty="0"/>
          </a:p>
          <a:p>
            <a:r>
              <a:rPr lang="en-US" dirty="0"/>
              <a:t>Carbonyl compounds: </a:t>
            </a:r>
            <a:r>
              <a:rPr lang="en-US" dirty="0" err="1"/>
              <a:t>Alkanals</a:t>
            </a:r>
            <a:r>
              <a:rPr lang="en-US" dirty="0"/>
              <a:t> and </a:t>
            </a:r>
            <a:r>
              <a:rPr lang="en-US" dirty="0" err="1"/>
              <a:t>Alkanones</a:t>
            </a:r>
            <a:r>
              <a:rPr lang="en-US" dirty="0"/>
              <a:t>. 	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4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TYPES: sp</a:t>
            </a:r>
            <a:r>
              <a:rPr lang="en-GB" b="1" baseline="30000" dirty="0" smtClean="0">
                <a:latin typeface="+mn-lt"/>
              </a:rPr>
              <a:t>3</a:t>
            </a:r>
            <a:r>
              <a:rPr lang="en-GB" b="1" dirty="0" smtClean="0">
                <a:latin typeface="+mn-lt"/>
              </a:rPr>
              <a:t> </a:t>
            </a:r>
            <a:r>
              <a:rPr lang="en-GB" sz="4000" b="1" dirty="0" smtClean="0">
                <a:latin typeface="+mn-lt"/>
              </a:rPr>
              <a:t>HYBRIDISATION IN METHANE (CH</a:t>
            </a:r>
            <a:r>
              <a:rPr lang="en-GB" sz="4000" b="1" baseline="-25000" dirty="0" smtClean="0">
                <a:latin typeface="+mn-lt"/>
              </a:rPr>
              <a:t>4</a:t>
            </a:r>
            <a:r>
              <a:rPr lang="en-GB" sz="4000" b="1" dirty="0" smtClean="0">
                <a:latin typeface="+mn-lt"/>
              </a:rPr>
              <a:t>)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</a:t>
            </a:r>
            <a:endParaRPr lang="en-US" sz="3000" baseline="-25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261666" y="4538074"/>
            <a:ext cx="498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Four (4) C-H SIGMA bonds are formed</a:t>
            </a:r>
            <a:endParaRPr lang="en-GB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8200" y="1429495"/>
            <a:ext cx="9921395" cy="3570244"/>
            <a:chOff x="0" y="3835395"/>
            <a:chExt cx="4943671" cy="22070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35395"/>
              <a:ext cx="2423592" cy="22070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700" y="4095919"/>
              <a:ext cx="1996971" cy="168596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38200" y="513690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A </a:t>
            </a:r>
            <a:r>
              <a:rPr lang="en-US" sz="2800" b="1" dirty="0"/>
              <a:t>SIGMA </a:t>
            </a:r>
            <a:r>
              <a:rPr lang="en-US" sz="2800" b="1" dirty="0" smtClean="0"/>
              <a:t>BOND </a:t>
            </a:r>
            <a:r>
              <a:rPr lang="en-US" sz="2800" b="1" dirty="0"/>
              <a:t>(</a:t>
            </a:r>
            <a:r>
              <a:rPr lang="el-GR" sz="2800" b="1" dirty="0"/>
              <a:t>σ</a:t>
            </a:r>
            <a:r>
              <a:rPr lang="en-US" sz="2800" b="1" dirty="0"/>
              <a:t>)</a:t>
            </a:r>
            <a:r>
              <a:rPr lang="en-US" sz="2800" b="1" dirty="0" smtClean="0"/>
              <a:t> </a:t>
            </a:r>
            <a:r>
              <a:rPr lang="en-US" sz="2800" dirty="0"/>
              <a:t>is formed by direct </a:t>
            </a:r>
            <a:r>
              <a:rPr lang="en-US" sz="2800" b="1" dirty="0"/>
              <a:t>(Head to Head) overlap of HYBRIDISED </a:t>
            </a:r>
            <a:r>
              <a:rPr lang="en-US" sz="2800" b="1" dirty="0" smtClean="0"/>
              <a:t>ORBITALS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All </a:t>
            </a:r>
            <a:r>
              <a:rPr lang="en-US" sz="2800" b="1" dirty="0"/>
              <a:t>single bonds are </a:t>
            </a:r>
            <a:r>
              <a:rPr lang="en-US" sz="2800" b="1" dirty="0" smtClean="0"/>
              <a:t>sigma bonds!!!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59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TYPES: </a:t>
            </a:r>
            <a:r>
              <a:rPr lang="en-GB" b="1" dirty="0" smtClean="0">
                <a:latin typeface="+mn-lt"/>
              </a:rPr>
              <a:t>sp</a:t>
            </a:r>
            <a:r>
              <a:rPr lang="en-GB" b="1" baseline="30000" dirty="0" smtClean="0">
                <a:latin typeface="+mn-lt"/>
              </a:rPr>
              <a:t>2</a:t>
            </a:r>
            <a:r>
              <a:rPr lang="en-GB" b="1" dirty="0" smtClean="0">
                <a:latin typeface="+mn-lt"/>
              </a:rPr>
              <a:t> </a:t>
            </a:r>
            <a:r>
              <a:rPr lang="en-GB" b="1" dirty="0" smtClean="0">
                <a:latin typeface="+mn-lt"/>
              </a:rPr>
              <a:t>HYBRIDISATION IN ETHENE (C</a:t>
            </a:r>
            <a:r>
              <a:rPr lang="en-GB" b="1" baseline="-25000" dirty="0" smtClean="0">
                <a:latin typeface="+mn-lt"/>
              </a:rPr>
              <a:t>2</a:t>
            </a:r>
            <a:r>
              <a:rPr lang="en-GB" b="1" dirty="0" smtClean="0">
                <a:latin typeface="+mn-lt"/>
              </a:rPr>
              <a:t>H</a:t>
            </a:r>
            <a:r>
              <a:rPr lang="en-GB" b="1" baseline="-25000" dirty="0" smtClean="0">
                <a:latin typeface="+mn-lt"/>
              </a:rPr>
              <a:t>4</a:t>
            </a:r>
            <a:r>
              <a:rPr lang="en-GB" b="1" dirty="0" smtClean="0">
                <a:latin typeface="+mn-lt"/>
              </a:rPr>
              <a:t>)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</a:t>
            </a:r>
          </a:p>
          <a:p>
            <a:pPr algn="just"/>
            <a:endParaRPr lang="en-US" sz="3000" baseline="-25000" dirty="0"/>
          </a:p>
          <a:p>
            <a:pPr algn="just"/>
            <a:endParaRPr lang="en-US" sz="3000" baseline="-25000" dirty="0" smtClean="0"/>
          </a:p>
          <a:p>
            <a:pPr algn="just"/>
            <a:endParaRPr lang="en-US" sz="3000" baseline="-25000" dirty="0"/>
          </a:p>
          <a:p>
            <a:pPr algn="just"/>
            <a:endParaRPr lang="en-US" sz="3000" baseline="-25000" dirty="0" smtClean="0"/>
          </a:p>
          <a:p>
            <a:pPr algn="just"/>
            <a:endParaRPr lang="en-US" sz="3000" baseline="-25000" dirty="0"/>
          </a:p>
          <a:p>
            <a:pPr algn="just"/>
            <a:endParaRPr lang="en-US" sz="3000" baseline="-25000" dirty="0" smtClean="0"/>
          </a:p>
          <a:p>
            <a:pPr algn="just"/>
            <a:endParaRPr lang="en-US" sz="3000" baseline="-25000" dirty="0"/>
          </a:p>
          <a:p>
            <a:pPr algn="just"/>
            <a:endParaRPr lang="en-US" sz="3000" baseline="-25000" dirty="0" smtClean="0"/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351"/>
            <a:ext cx="10515600" cy="35923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2922" y="4218904"/>
            <a:ext cx="56573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1. Four (4) C-H SIGMA bonds are formed</a:t>
            </a:r>
          </a:p>
          <a:p>
            <a:r>
              <a:rPr lang="en-GB" sz="2400" b="1" dirty="0" smtClean="0"/>
              <a:t>2. One C-C sigma bond &amp; One C-C </a:t>
            </a:r>
            <a:r>
              <a:rPr lang="en-GB" sz="2800" b="1" dirty="0" smtClean="0"/>
              <a:t>Pi-bond</a:t>
            </a:r>
            <a:endParaRPr lang="en-GB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33681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A Pi-BOND </a:t>
            </a:r>
            <a:r>
              <a:rPr lang="en-US" sz="2800" dirty="0"/>
              <a:t>is formed by indirect </a:t>
            </a:r>
            <a:r>
              <a:rPr lang="en-US" sz="2800" b="1" dirty="0"/>
              <a:t>(side to side) interaction of </a:t>
            </a:r>
            <a:r>
              <a:rPr lang="en-US" sz="2800" b="1" dirty="0" smtClean="0"/>
              <a:t>two  UN-</a:t>
            </a:r>
            <a:r>
              <a:rPr lang="en-US" sz="2800" b="1" dirty="0" err="1" smtClean="0"/>
              <a:t>hybridised</a:t>
            </a:r>
            <a:r>
              <a:rPr lang="en-US" sz="2800" b="1" dirty="0" smtClean="0"/>
              <a:t> orbitals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Every double bond is made of </a:t>
            </a:r>
            <a:r>
              <a:rPr lang="en-US" sz="2800" b="1" dirty="0" smtClean="0"/>
              <a:t>one sigma </a:t>
            </a:r>
            <a:r>
              <a:rPr lang="en-US" sz="2800" b="1" dirty="0"/>
              <a:t>(</a:t>
            </a:r>
            <a:r>
              <a:rPr lang="el-GR" sz="2800" b="1" dirty="0"/>
              <a:t>σ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b="1" dirty="0" smtClean="0"/>
              <a:t>bond </a:t>
            </a:r>
            <a:r>
              <a:rPr lang="en-US" sz="2800" dirty="0" smtClean="0"/>
              <a:t>&amp; </a:t>
            </a:r>
            <a:r>
              <a:rPr lang="en-US" sz="2800" b="1" dirty="0" smtClean="0"/>
              <a:t>one pi-bond </a:t>
            </a:r>
            <a:r>
              <a:rPr lang="en-US" sz="2800" b="1" dirty="0"/>
              <a:t>(</a:t>
            </a:r>
            <a:r>
              <a:rPr lang="el-GR" sz="2800" b="1" dirty="0"/>
              <a:t>π</a:t>
            </a:r>
            <a:r>
              <a:rPr lang="en-GB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7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TYPES: </a:t>
            </a:r>
            <a:r>
              <a:rPr lang="en-GB" b="1" dirty="0" err="1" smtClean="0">
                <a:latin typeface="+mn-lt"/>
              </a:rPr>
              <a:t>sp</a:t>
            </a:r>
            <a:r>
              <a:rPr lang="en-GB" b="1" dirty="0" smtClean="0">
                <a:latin typeface="+mn-lt"/>
              </a:rPr>
              <a:t> HYBRIDISATION </a:t>
            </a:r>
            <a:r>
              <a:rPr lang="en-GB" b="1" dirty="0" smtClean="0">
                <a:latin typeface="+mn-lt"/>
              </a:rPr>
              <a:t>IN ETHYNE (C</a:t>
            </a:r>
            <a:r>
              <a:rPr lang="en-GB" b="1" baseline="-25000" dirty="0" smtClean="0">
                <a:latin typeface="+mn-lt"/>
              </a:rPr>
              <a:t>2</a:t>
            </a:r>
            <a:r>
              <a:rPr lang="en-GB" b="1" dirty="0" smtClean="0">
                <a:latin typeface="+mn-lt"/>
              </a:rPr>
              <a:t>H</a:t>
            </a:r>
            <a:r>
              <a:rPr lang="en-GB" b="1" baseline="-25000" dirty="0">
                <a:latin typeface="+mn-lt"/>
              </a:rPr>
              <a:t>2</a:t>
            </a:r>
            <a:r>
              <a:rPr lang="en-GB" b="1" dirty="0" smtClean="0">
                <a:latin typeface="+mn-lt"/>
              </a:rPr>
              <a:t>)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</a:t>
            </a:r>
          </a:p>
          <a:p>
            <a:pPr algn="just"/>
            <a:endParaRPr lang="en-US" sz="3000" baseline="-25000" dirty="0"/>
          </a:p>
          <a:p>
            <a:pPr algn="just"/>
            <a:endParaRPr lang="en-US" sz="3000" baseline="-25000" dirty="0" smtClean="0"/>
          </a:p>
          <a:p>
            <a:pPr algn="just"/>
            <a:endParaRPr lang="en-US" sz="3000" baseline="-25000" dirty="0"/>
          </a:p>
          <a:p>
            <a:pPr algn="just"/>
            <a:endParaRPr lang="en-US" sz="3000" baseline="-25000" dirty="0" smtClean="0"/>
          </a:p>
          <a:p>
            <a:pPr algn="just"/>
            <a:endParaRPr lang="en-US" sz="3000" baseline="-25000" dirty="0"/>
          </a:p>
          <a:p>
            <a:pPr algn="just"/>
            <a:endParaRPr lang="en-US" sz="3000" baseline="-25000" dirty="0" smtClean="0"/>
          </a:p>
          <a:p>
            <a:pPr algn="just"/>
            <a:endParaRPr lang="en-US" sz="3000" baseline="-25000" dirty="0"/>
          </a:p>
          <a:p>
            <a:pPr algn="just"/>
            <a:endParaRPr lang="en-US" sz="3000" baseline="-25000" dirty="0" smtClean="0"/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371392"/>
            <a:ext cx="10515600" cy="3650377"/>
            <a:chOff x="838200" y="1371393"/>
            <a:chExt cx="10075066" cy="346914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371393"/>
              <a:ext cx="10075066" cy="3424694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8029184" y="4178039"/>
              <a:ext cx="1828800" cy="662498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07125" y="3909605"/>
            <a:ext cx="4946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Two (2) C-H SIGMA bonds are formed</a:t>
            </a:r>
          </a:p>
          <a:p>
            <a:r>
              <a:rPr lang="en-GB" sz="2400" b="1" dirty="0" smtClean="0"/>
              <a:t>One (1) C-C SIGMA bond &amp; </a:t>
            </a:r>
          </a:p>
          <a:p>
            <a:r>
              <a:rPr lang="en-GB" sz="2400" b="1" dirty="0" smtClean="0"/>
              <a:t>Two C-C PI-bonds</a:t>
            </a:r>
            <a:endParaRPr lang="en-GB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376842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Every triple bond is made of </a:t>
            </a:r>
            <a:r>
              <a:rPr lang="en-US" sz="3200" b="1" dirty="0" smtClean="0"/>
              <a:t>one sigma (</a:t>
            </a:r>
            <a:r>
              <a:rPr lang="el-GR" sz="3200" b="1" dirty="0"/>
              <a:t>σ</a:t>
            </a:r>
            <a:r>
              <a:rPr lang="en-US" sz="3200" b="1" dirty="0" smtClean="0"/>
              <a:t>) bond</a:t>
            </a:r>
            <a:r>
              <a:rPr lang="en-US" sz="3200" dirty="0" smtClean="0"/>
              <a:t> and </a:t>
            </a:r>
            <a:r>
              <a:rPr lang="en-US" sz="3200" b="1" dirty="0" smtClean="0"/>
              <a:t>two pi-bonds (</a:t>
            </a:r>
            <a:r>
              <a:rPr lang="el-GR" sz="3200" b="1" dirty="0" smtClean="0"/>
              <a:t>π</a:t>
            </a:r>
            <a:r>
              <a:rPr lang="en-GB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852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HYBRIDISATION OF CARBON: </a:t>
            </a:r>
            <a:r>
              <a:rPr lang="en-GB" b="1" dirty="0" smtClean="0">
                <a:latin typeface="+mn-lt"/>
              </a:rPr>
              <a:t>Examples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s</a:t>
            </a:r>
            <a:endParaRPr lang="en-US" dirty="0" err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6" y="1690688"/>
            <a:ext cx="11266667" cy="36476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552397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C-H sigma bonds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36487" y="5338307"/>
            <a:ext cx="372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4 C-H </a:t>
            </a:r>
            <a:r>
              <a:rPr lang="en-GB" dirty="0"/>
              <a:t>sigma bonds</a:t>
            </a:r>
          </a:p>
          <a:p>
            <a:pPr algn="ctr"/>
            <a:r>
              <a:rPr lang="en-GB" dirty="0" smtClean="0"/>
              <a:t>One C-C sigma bond, one C-C </a:t>
            </a:r>
            <a:r>
              <a:rPr lang="en-GB" b="1" dirty="0" smtClean="0"/>
              <a:t>pi-bond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57891" y="5338307"/>
            <a:ext cx="387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2 C-H </a:t>
            </a:r>
            <a:r>
              <a:rPr lang="en-GB" dirty="0"/>
              <a:t>sigma bonds</a:t>
            </a:r>
          </a:p>
          <a:p>
            <a:pPr algn="ctr"/>
            <a:r>
              <a:rPr lang="en-GB" dirty="0" smtClean="0"/>
              <a:t>One C-C sigma bond, </a:t>
            </a:r>
            <a:r>
              <a:rPr lang="en-GB" b="1" dirty="0" smtClean="0"/>
              <a:t>Two</a:t>
            </a:r>
            <a:r>
              <a:rPr lang="en-GB" dirty="0" smtClean="0"/>
              <a:t> C-C </a:t>
            </a:r>
            <a:r>
              <a:rPr lang="en-GB" b="1" dirty="0" smtClean="0"/>
              <a:t>pi-bonds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135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HYBRIDISATION OF CARBON: </a:t>
            </a:r>
            <a:r>
              <a:rPr lang="en-GB" b="1" dirty="0" smtClean="0">
                <a:latin typeface="+mn-lt"/>
              </a:rPr>
              <a:t>Properties</a:t>
            </a:r>
            <a:endParaRPr lang="en-GB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780"/>
            <a:ext cx="12192000" cy="2349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82" y="3780886"/>
            <a:ext cx="4176018" cy="19855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47" y="5086751"/>
            <a:ext cx="4067175" cy="1382505"/>
          </a:xfrm>
        </p:spPr>
      </p:pic>
      <p:grpSp>
        <p:nvGrpSpPr>
          <p:cNvPr id="13" name="Group 12"/>
          <p:cNvGrpSpPr/>
          <p:nvPr/>
        </p:nvGrpSpPr>
        <p:grpSpPr>
          <a:xfrm>
            <a:off x="-138930" y="3870303"/>
            <a:ext cx="4104877" cy="1985530"/>
            <a:chOff x="0" y="3835395"/>
            <a:chExt cx="4104877" cy="220701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35395"/>
              <a:ext cx="2423592" cy="22070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906" y="4095919"/>
              <a:ext cx="1996971" cy="1685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1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SIGMA </a:t>
            </a:r>
            <a:r>
              <a:rPr lang="en-US" b="1" dirty="0">
                <a:latin typeface="+mn-lt"/>
              </a:rPr>
              <a:t>(</a:t>
            </a:r>
            <a:r>
              <a:rPr lang="el-GR" b="1" dirty="0">
                <a:latin typeface="+mn-lt"/>
              </a:rPr>
              <a:t>σ</a:t>
            </a:r>
            <a:r>
              <a:rPr lang="en-US" b="1" dirty="0">
                <a:latin typeface="+mn-lt"/>
              </a:rPr>
              <a:t>)</a:t>
            </a:r>
            <a:r>
              <a:rPr lang="en-GB" b="1" dirty="0" smtClean="0">
                <a:latin typeface="+mn-lt"/>
              </a:rPr>
              <a:t> BONDS </a:t>
            </a:r>
            <a:r>
              <a:rPr lang="en-GB" b="1" dirty="0" err="1" smtClean="0">
                <a:latin typeface="+mn-lt"/>
              </a:rPr>
              <a:t>vs</a:t>
            </a:r>
            <a:r>
              <a:rPr lang="en-GB" b="1" dirty="0" smtClean="0">
                <a:latin typeface="+mn-lt"/>
              </a:rPr>
              <a:t> PI </a:t>
            </a:r>
            <a:r>
              <a:rPr lang="en-US" b="1" dirty="0" smtClean="0">
                <a:latin typeface="+mn-lt"/>
              </a:rPr>
              <a:t>(</a:t>
            </a:r>
            <a:r>
              <a:rPr lang="el-GR" b="1" dirty="0">
                <a:latin typeface="+mn-lt"/>
              </a:rPr>
              <a:t>π</a:t>
            </a:r>
            <a:r>
              <a:rPr lang="en-GB" b="1" dirty="0" smtClean="0">
                <a:latin typeface="+mn-lt"/>
              </a:rPr>
              <a:t>) BONDS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Sigma bonds are </a:t>
            </a:r>
            <a:r>
              <a:rPr lang="en-US" sz="3200" b="1" dirty="0" smtClean="0"/>
              <a:t>stronger</a:t>
            </a:r>
            <a:r>
              <a:rPr lang="en-US" sz="3200" dirty="0" smtClean="0"/>
              <a:t> than pi bonds. Pi-bonds can be easily broken</a:t>
            </a:r>
          </a:p>
          <a:p>
            <a:pPr lvl="1" algn="just"/>
            <a:r>
              <a:rPr lang="en-US" sz="3300" dirty="0" smtClean="0"/>
              <a:t>Hence molecules w/ </a:t>
            </a:r>
            <a:r>
              <a:rPr lang="en-US" sz="3300" b="1" dirty="0" smtClean="0"/>
              <a:t>Pi-bonds are more reactive </a:t>
            </a:r>
            <a:r>
              <a:rPr lang="en-US" sz="3300" dirty="0" smtClean="0"/>
              <a:t>(</a:t>
            </a:r>
            <a:r>
              <a:rPr lang="en-US" sz="3300" b="1" dirty="0" smtClean="0"/>
              <a:t>C</a:t>
            </a:r>
            <a:r>
              <a:rPr lang="en-US" sz="3300" b="1" baseline="-25000" dirty="0" smtClean="0"/>
              <a:t>2</a:t>
            </a:r>
            <a:r>
              <a:rPr lang="en-US" sz="3300" b="1" dirty="0" smtClean="0"/>
              <a:t>H</a:t>
            </a:r>
            <a:r>
              <a:rPr lang="en-US" sz="3300" b="1" baseline="-25000" dirty="0" smtClean="0"/>
              <a:t>2</a:t>
            </a:r>
            <a:r>
              <a:rPr lang="en-US" sz="3300" b="1" dirty="0" smtClean="0"/>
              <a:t>&gt;C</a:t>
            </a:r>
            <a:r>
              <a:rPr lang="en-US" sz="3300" b="1" baseline="-25000" dirty="0" smtClean="0"/>
              <a:t>2</a:t>
            </a:r>
            <a:r>
              <a:rPr lang="en-US" sz="3300" b="1" dirty="0" smtClean="0"/>
              <a:t>H</a:t>
            </a:r>
            <a:r>
              <a:rPr lang="en-US" sz="3300" b="1" baseline="-25000" dirty="0" smtClean="0"/>
              <a:t>4</a:t>
            </a:r>
            <a:r>
              <a:rPr lang="en-US" sz="3300" b="1" dirty="0" smtClean="0"/>
              <a:t>&gt;C</a:t>
            </a:r>
            <a:r>
              <a:rPr lang="en-US" sz="3300" b="1" baseline="-25000" dirty="0" smtClean="0"/>
              <a:t>2</a:t>
            </a:r>
            <a:r>
              <a:rPr lang="en-US" sz="3300" b="1" dirty="0" smtClean="0"/>
              <a:t>H</a:t>
            </a:r>
            <a:r>
              <a:rPr lang="en-US" sz="3300" b="1" baseline="-25000" dirty="0" smtClean="0"/>
              <a:t>6</a:t>
            </a:r>
            <a:r>
              <a:rPr lang="en-US" sz="3300" b="1" dirty="0" smtClean="0"/>
              <a:t>)</a:t>
            </a:r>
          </a:p>
          <a:p>
            <a:pPr algn="just"/>
            <a:endParaRPr lang="en-US" sz="1200" b="1" dirty="0"/>
          </a:p>
          <a:p>
            <a:pPr marL="0" indent="0" algn="just">
              <a:buNone/>
            </a:pPr>
            <a:r>
              <a:rPr lang="en-US" sz="3200" dirty="0" smtClean="0"/>
              <a:t>2. 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300" dirty="0" smtClean="0"/>
              <a:t>Sigma bond can exist alone (i.e. as single bonds)</a:t>
            </a:r>
            <a:endParaRPr lang="en-US" sz="3200" dirty="0" smtClean="0"/>
          </a:p>
          <a:p>
            <a:pPr lvl="1" algn="just"/>
            <a:r>
              <a:rPr lang="en-US" sz="3300" dirty="0" smtClean="0"/>
              <a:t>Pi-bonds only exist with a sigma bond to make double/triple bonds</a:t>
            </a:r>
          </a:p>
          <a:p>
            <a:pPr algn="just"/>
            <a:endParaRPr lang="en-US" sz="1200" dirty="0" smtClean="0"/>
          </a:p>
          <a:p>
            <a:pPr marL="514350" indent="-514350" algn="just">
              <a:buAutoNum type="arabicPeriod" startAt="3"/>
            </a:pPr>
            <a:r>
              <a:rPr lang="en-US" sz="3200" dirty="0" smtClean="0"/>
              <a:t>Sigma bonds can be formed by both hybridized &amp;</a:t>
            </a:r>
            <a:r>
              <a:rPr lang="en-US" sz="3200" dirty="0" err="1" smtClean="0"/>
              <a:t>unhybridised</a:t>
            </a:r>
            <a:r>
              <a:rPr lang="en-US" sz="3200" dirty="0" smtClean="0"/>
              <a:t> orbitals</a:t>
            </a:r>
          </a:p>
          <a:p>
            <a:pPr lvl="1" algn="just"/>
            <a:r>
              <a:rPr lang="en-US" sz="3300" dirty="0" smtClean="0"/>
              <a:t>Pi-bonds are only formed by </a:t>
            </a:r>
            <a:r>
              <a:rPr lang="en-US" sz="3300" dirty="0" err="1" smtClean="0"/>
              <a:t>unhybridised</a:t>
            </a:r>
            <a:r>
              <a:rPr lang="en-US" sz="3300" dirty="0" smtClean="0"/>
              <a:t> orbitals</a:t>
            </a:r>
          </a:p>
          <a:p>
            <a:pPr algn="just"/>
            <a:endParaRPr lang="en-US" sz="1200" dirty="0" smtClean="0"/>
          </a:p>
          <a:p>
            <a:pPr marL="0" indent="0" algn="just">
              <a:buNone/>
            </a:pPr>
            <a:r>
              <a:rPr lang="en-US" sz="3200" dirty="0" smtClean="0"/>
              <a:t>4.   </a:t>
            </a:r>
            <a:r>
              <a:rPr lang="en-US" sz="3300" dirty="0" smtClean="0"/>
              <a:t>Electron density in sigma bonds is within the plane of the bond</a:t>
            </a:r>
          </a:p>
          <a:p>
            <a:pPr lvl="1" algn="just"/>
            <a:r>
              <a:rPr lang="en-US" sz="3300" dirty="0" smtClean="0"/>
              <a:t>Electron density in pi bonds is above &amp;below the plain of the bond </a:t>
            </a:r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Tutorial IV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Q</a:t>
            </a:r>
          </a:p>
          <a:p>
            <a:pPr algn="just"/>
            <a:r>
              <a:rPr lang="en-US" sz="3200" b="1" dirty="0" smtClean="0"/>
              <a:t>Given this;</a:t>
            </a:r>
          </a:p>
          <a:p>
            <a:pPr marL="0" indent="0" algn="just">
              <a:buNone/>
            </a:pPr>
            <a:r>
              <a:rPr lang="en-US" sz="3200" b="1" dirty="0" smtClean="0"/>
              <a:t>How many </a:t>
            </a:r>
            <a:r>
              <a:rPr lang="el-GR" sz="3200" b="1" dirty="0"/>
              <a:t>σ</a:t>
            </a:r>
            <a:r>
              <a:rPr lang="en-US" sz="3200" b="1" dirty="0" smtClean="0"/>
              <a:t> &amp; </a:t>
            </a:r>
            <a:r>
              <a:rPr lang="el-GR" sz="3200" b="1" dirty="0" smtClean="0"/>
              <a:t>π</a:t>
            </a:r>
            <a:r>
              <a:rPr lang="en-GB" sz="3200" b="1" dirty="0" smtClean="0"/>
              <a:t> bonds</a:t>
            </a:r>
            <a:r>
              <a:rPr lang="en-US" sz="3200" b="1" dirty="0" smtClean="0"/>
              <a:t> are in the compounds below???</a:t>
            </a:r>
          </a:p>
          <a:p>
            <a:pPr marL="571500" indent="-571500" algn="just">
              <a:buFont typeface="+mj-lt"/>
              <a:buAutoNum type="romanUcPeriod"/>
            </a:pPr>
            <a:endParaRPr lang="en-US" sz="3200" dirty="0" smtClean="0"/>
          </a:p>
          <a:p>
            <a:pPr marL="571500" indent="-571500" algn="just">
              <a:buFont typeface="+mj-lt"/>
              <a:buAutoNum type="romanUcPeriod"/>
            </a:pPr>
            <a:endParaRPr lang="en-US" sz="3200" dirty="0" smtClean="0"/>
          </a:p>
          <a:p>
            <a:pPr marL="571500" indent="-571500" algn="just">
              <a:buFont typeface="+mj-lt"/>
              <a:buAutoNum type="romanUcPeriod"/>
            </a:pPr>
            <a:endParaRPr lang="en-US" sz="3200" dirty="0" smtClean="0"/>
          </a:p>
          <a:p>
            <a:pPr marL="571500" indent="-571500" algn="just">
              <a:buFont typeface="+mj-lt"/>
              <a:buAutoNum type="romanUcPeriod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16" y="1199650"/>
            <a:ext cx="9210084" cy="178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3" y="3435637"/>
            <a:ext cx="2217956" cy="1228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88" y="3563295"/>
            <a:ext cx="2313924" cy="1910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98" y="3383487"/>
            <a:ext cx="5952839" cy="19776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3" y="4747838"/>
            <a:ext cx="2647950" cy="172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49" y="4764890"/>
            <a:ext cx="1198936" cy="2187711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791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Tutorial IV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Q</a:t>
            </a:r>
          </a:p>
          <a:p>
            <a:pPr algn="just"/>
            <a:r>
              <a:rPr lang="en-US" sz="3200" b="1" dirty="0" smtClean="0"/>
              <a:t>Given this;</a:t>
            </a:r>
          </a:p>
          <a:p>
            <a:pPr marL="0" indent="0" algn="just">
              <a:buNone/>
            </a:pPr>
            <a:r>
              <a:rPr lang="en-GB" sz="3200" b="1" dirty="0" smtClean="0"/>
              <a:t>What </a:t>
            </a:r>
            <a:r>
              <a:rPr lang="en-GB" sz="3200" b="1" dirty="0" smtClean="0"/>
              <a:t>are the </a:t>
            </a:r>
            <a:r>
              <a:rPr lang="en-GB" sz="3200" b="1" dirty="0" smtClean="0"/>
              <a:t>hybridisation </a:t>
            </a:r>
            <a:r>
              <a:rPr lang="en-GB" sz="3200" b="1" dirty="0" smtClean="0"/>
              <a:t>states </a:t>
            </a:r>
            <a:r>
              <a:rPr lang="en-GB" sz="3200" b="1" dirty="0" smtClean="0"/>
              <a:t>of </a:t>
            </a:r>
            <a:r>
              <a:rPr lang="en-GB" sz="3200" b="1" dirty="0" smtClean="0"/>
              <a:t>the </a:t>
            </a:r>
            <a:r>
              <a:rPr lang="en-GB" sz="3200" b="1" dirty="0" smtClean="0"/>
              <a:t>Carbon atoms </a:t>
            </a:r>
            <a:r>
              <a:rPr lang="en-GB" sz="3200" b="1" dirty="0" smtClean="0"/>
              <a:t>in </a:t>
            </a:r>
            <a:r>
              <a:rPr lang="en-GB" sz="3200" b="1" dirty="0" smtClean="0"/>
              <a:t>these </a:t>
            </a:r>
            <a:r>
              <a:rPr lang="en-GB" sz="3200" b="1" dirty="0" smtClean="0"/>
              <a:t>molecule</a:t>
            </a:r>
            <a:r>
              <a:rPr lang="en-US" sz="3200" b="1" dirty="0" smtClean="0"/>
              <a:t>?</a:t>
            </a:r>
            <a:endParaRPr lang="en-US" sz="3200" dirty="0" smtClean="0"/>
          </a:p>
          <a:p>
            <a:pPr marL="571500" indent="-571500" algn="just">
              <a:buFont typeface="+mj-lt"/>
              <a:buAutoNum type="romanUcPeriod"/>
            </a:pPr>
            <a:endParaRPr lang="en-US" sz="3200" dirty="0" smtClean="0"/>
          </a:p>
          <a:p>
            <a:pPr marL="571500" indent="-571500" algn="just">
              <a:buFont typeface="+mj-lt"/>
              <a:buAutoNum type="romanUcPeriod"/>
            </a:pPr>
            <a:endParaRPr lang="en-US" sz="3200" dirty="0" smtClean="0"/>
          </a:p>
          <a:p>
            <a:pPr marL="571500" indent="-571500" algn="just">
              <a:buFont typeface="+mj-lt"/>
              <a:buAutoNum type="romanUcPeriod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8" y="3954207"/>
            <a:ext cx="2318165" cy="1284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98" y="3383487"/>
            <a:ext cx="5952839" cy="1977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13" y="4731289"/>
            <a:ext cx="1198936" cy="2187711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5" y="1064715"/>
            <a:ext cx="8835025" cy="19737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04" y="3334420"/>
            <a:ext cx="1837558" cy="19040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0" y="4215590"/>
            <a:ext cx="1360118" cy="23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5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712" y="1064713"/>
            <a:ext cx="9995508" cy="2537324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prstClr val="black"/>
                </a:solidFill>
                <a:latin typeface="Calibri" panose="020F0502020204030204"/>
              </a:rPr>
              <a:t>CHM 103</a:t>
            </a: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RGANIC </a:t>
            </a: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CHEMSTRY 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en-GB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712" y="3602037"/>
            <a:ext cx="9995508" cy="2623399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sz="2200" dirty="0" smtClean="0"/>
              <a:t>Department of Chemical Sciences</a:t>
            </a:r>
          </a:p>
          <a:p>
            <a:r>
              <a:rPr lang="en-GB" sz="2200" dirty="0" smtClean="0"/>
              <a:t>Faculty of Science and Technology</a:t>
            </a:r>
          </a:p>
          <a:p>
            <a:r>
              <a:rPr lang="en-GB" sz="2200" dirty="0" smtClean="0"/>
              <a:t>Bingham University, </a:t>
            </a:r>
            <a:r>
              <a:rPr lang="en-GB" sz="2200" dirty="0" err="1" smtClean="0"/>
              <a:t>Karu</a:t>
            </a:r>
            <a:endParaRPr lang="en-GB" sz="2200" dirty="0" smtClean="0"/>
          </a:p>
          <a:p>
            <a:endParaRPr lang="en-GB" sz="2800" dirty="0" smtClean="0"/>
          </a:p>
          <a:p>
            <a:r>
              <a:rPr lang="en-GB" sz="2600" b="1" dirty="0" smtClean="0"/>
              <a:t>Course Lecturer: Joseph C. </a:t>
            </a:r>
            <a:r>
              <a:rPr lang="en-GB" sz="2600" b="1" dirty="0" err="1" smtClean="0"/>
              <a:t>Oguegbulu</a:t>
            </a:r>
            <a:endParaRPr lang="en-GB" sz="2600" b="1" dirty="0" smtClean="0"/>
          </a:p>
          <a:p>
            <a:r>
              <a:rPr lang="en-GB" sz="3400" b="1" dirty="0" smtClean="0"/>
              <a:t>Joseph.oguegbulu@binghamuni.edu.ng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LECTURE IX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HYBRIDISATION OF </a:t>
            </a:r>
            <a:r>
              <a:rPr lang="en-GB" sz="3200" b="1" dirty="0" smtClean="0"/>
              <a:t>CARBON</a:t>
            </a:r>
          </a:p>
          <a:p>
            <a:pPr lvl="1"/>
            <a:r>
              <a:rPr lang="en-GB" b="1" dirty="0" smtClean="0"/>
              <a:t>sp</a:t>
            </a:r>
            <a:r>
              <a:rPr lang="en-GB" b="1" baseline="30000" dirty="0" smtClean="0"/>
              <a:t>3</a:t>
            </a:r>
          </a:p>
          <a:p>
            <a:pPr lvl="1"/>
            <a:r>
              <a:rPr lang="en-GB" b="1" dirty="0" smtClean="0"/>
              <a:t>sp</a:t>
            </a:r>
            <a:r>
              <a:rPr lang="en-GB" b="1" baseline="30000" dirty="0" smtClean="0"/>
              <a:t>2</a:t>
            </a:r>
          </a:p>
          <a:p>
            <a:pPr lvl="1"/>
            <a:r>
              <a:rPr lang="en-GB" b="1" dirty="0" err="1" smtClean="0"/>
              <a:t>sp</a:t>
            </a:r>
            <a:r>
              <a:rPr lang="en-GB" b="1" dirty="0" smtClean="0"/>
              <a:t> </a:t>
            </a:r>
            <a:endParaRPr lang="ig-NG" b="1" dirty="0" smtClean="0"/>
          </a:p>
          <a:p>
            <a:endParaRPr lang="ig-NG" sz="3200" b="1" dirty="0" smtClean="0"/>
          </a:p>
          <a:p>
            <a:pPr lvl="1"/>
            <a:r>
              <a:rPr lang="en-US" b="1" dirty="0" smtClean="0"/>
              <a:t>ELECTRONIC CONFIGURATION</a:t>
            </a:r>
            <a:endParaRPr lang="ig-NG" b="1" dirty="0" smtClean="0"/>
          </a:p>
          <a:p>
            <a:endParaRPr lang="ig-NG" sz="3200" b="1" dirty="0" smtClean="0"/>
          </a:p>
          <a:p>
            <a:pPr lvl="1"/>
            <a:r>
              <a:rPr lang="en-US" b="1" dirty="0" smtClean="0"/>
              <a:t>ORBITALS</a:t>
            </a:r>
            <a:endParaRPr lang="ig-NG" b="1" dirty="0" smtClean="0"/>
          </a:p>
          <a:p>
            <a:endParaRPr lang="ig-NG" sz="3200" b="1" dirty="0" smtClean="0"/>
          </a:p>
          <a:p>
            <a:pPr lvl="1"/>
            <a:r>
              <a:rPr lang="en-US" b="1" dirty="0" smtClean="0"/>
              <a:t>SIGMA </a:t>
            </a:r>
            <a:r>
              <a:rPr lang="ig-NG" b="1" dirty="0" smtClean="0"/>
              <a:t>BONDS VS </a:t>
            </a:r>
            <a:r>
              <a:rPr lang="en-US" b="1" dirty="0" smtClean="0"/>
              <a:t>PI-BONDS</a:t>
            </a:r>
            <a:endParaRPr lang="en-GB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+mn-lt"/>
              </a:rPr>
              <a:t>OBJECTIVES: </a:t>
            </a:r>
            <a:r>
              <a:rPr lang="en-GB" sz="3600" b="1" dirty="0">
                <a:latin typeface="+mn-lt"/>
              </a:rPr>
              <a:t>At the end, you should be able to</a:t>
            </a:r>
            <a:r>
              <a:rPr lang="en-GB" sz="3600" b="1" dirty="0" smtClean="0">
                <a:latin typeface="+mn-lt"/>
              </a:rPr>
              <a:t>…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03294" cy="4486276"/>
          </a:xfrm>
        </p:spPr>
        <p:txBody>
          <a:bodyPr>
            <a:noAutofit/>
          </a:bodyPr>
          <a:lstStyle/>
          <a:p>
            <a:pPr algn="just"/>
            <a:r>
              <a:rPr lang="ig-NG" sz="3200" dirty="0" smtClean="0"/>
              <a:t>Write the electronic configuration of simple atoms including Carbon</a:t>
            </a:r>
          </a:p>
          <a:p>
            <a:pPr algn="just"/>
            <a:r>
              <a:rPr lang="ig-NG" sz="3200" dirty="0" smtClean="0"/>
              <a:t>Explain hybridisation using carbon</a:t>
            </a:r>
          </a:p>
          <a:p>
            <a:pPr algn="just"/>
            <a:r>
              <a:rPr lang="ig-NG" sz="3200" dirty="0" smtClean="0"/>
              <a:t>Differentiate between an atomic orbital and a molecular orbital</a:t>
            </a:r>
          </a:p>
          <a:p>
            <a:pPr algn="just"/>
            <a:r>
              <a:rPr lang="ig-NG" sz="3200" dirty="0" smtClean="0"/>
              <a:t>Identify &amp; explain d/f hybridisation types in simple moleucles</a:t>
            </a:r>
          </a:p>
          <a:p>
            <a:pPr algn="just"/>
            <a:r>
              <a:rPr lang="ig-NG" sz="3200" dirty="0" smtClean="0"/>
              <a:t>Differentiate between sigma bonds and pi bonds</a:t>
            </a:r>
          </a:p>
          <a:p>
            <a:pPr algn="just"/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94" y="1825625"/>
            <a:ext cx="48505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g-NG" b="1" dirty="0" smtClean="0">
                <a:latin typeface="+mn-lt"/>
              </a:rPr>
              <a:t>WHAT IS AN ORBITAL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 smtClean="0"/>
              <a:t>An </a:t>
            </a:r>
            <a:r>
              <a:rPr lang="en-US" sz="3200" b="1" dirty="0"/>
              <a:t>orbital </a:t>
            </a:r>
            <a:r>
              <a:rPr lang="en-US" sz="3200" dirty="0"/>
              <a:t>is </a:t>
            </a:r>
            <a:r>
              <a:rPr lang="en-US" sz="3200" b="1" dirty="0"/>
              <a:t>a mathematical approximation </a:t>
            </a:r>
            <a:r>
              <a:rPr lang="en-US" sz="3200" dirty="0"/>
              <a:t>of the region in space where there is </a:t>
            </a:r>
            <a:r>
              <a:rPr lang="en-US" sz="3200" b="1" dirty="0"/>
              <a:t>the highest probability </a:t>
            </a:r>
            <a:r>
              <a:rPr lang="en-US" sz="3200" dirty="0"/>
              <a:t>of finding an </a:t>
            </a:r>
            <a:r>
              <a:rPr lang="en-US" sz="3200" dirty="0" smtClean="0"/>
              <a:t>electron</a:t>
            </a:r>
            <a:r>
              <a:rPr lang="en-US" sz="3200" dirty="0"/>
              <a:t> </a:t>
            </a:r>
            <a:r>
              <a:rPr lang="en-US" sz="3200" dirty="0" smtClean="0"/>
              <a:t>at any given point in time</a:t>
            </a:r>
          </a:p>
          <a:p>
            <a:pPr algn="just"/>
            <a:endParaRPr lang="ig-NG" sz="3200" dirty="0" smtClean="0"/>
          </a:p>
          <a:p>
            <a:pPr algn="just"/>
            <a:r>
              <a:rPr lang="en-US" sz="3200" b="1" dirty="0" smtClean="0"/>
              <a:t>An </a:t>
            </a:r>
            <a:r>
              <a:rPr lang="en-US" sz="3200" b="1" dirty="0"/>
              <a:t>atomic orbital </a:t>
            </a:r>
            <a:r>
              <a:rPr lang="en-US" sz="3200" dirty="0"/>
              <a:t>is an orbital of electrons associated with </a:t>
            </a:r>
            <a:r>
              <a:rPr lang="en-US" sz="3200" b="1" dirty="0" smtClean="0"/>
              <a:t>an  </a:t>
            </a:r>
            <a:r>
              <a:rPr lang="en-US" sz="3200" b="1" dirty="0"/>
              <a:t>atom</a:t>
            </a:r>
            <a:r>
              <a:rPr lang="en-US" sz="3200" dirty="0"/>
              <a:t> of a free element </a:t>
            </a:r>
            <a:endParaRPr lang="ig-NG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b="1" dirty="0" smtClean="0"/>
              <a:t>Molecular </a:t>
            </a:r>
            <a:r>
              <a:rPr lang="en-US" sz="3200" b="1" dirty="0"/>
              <a:t>orbital </a:t>
            </a:r>
            <a:r>
              <a:rPr lang="en-US" sz="3200" dirty="0"/>
              <a:t>belongs to </a:t>
            </a:r>
            <a:r>
              <a:rPr lang="en-US" sz="3200" dirty="0" smtClean="0"/>
              <a:t>molecules </a:t>
            </a:r>
            <a:r>
              <a:rPr lang="en-US" sz="3200" dirty="0"/>
              <a:t>formed by the </a:t>
            </a:r>
            <a:r>
              <a:rPr lang="en-US" sz="3200" dirty="0" smtClean="0"/>
              <a:t>atoms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4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62181" y="4196219"/>
            <a:ext cx="6329819" cy="2160131"/>
            <a:chOff x="394899" y="4868587"/>
            <a:chExt cx="4436885" cy="146717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99" y="4868587"/>
              <a:ext cx="4436885" cy="146717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1167" y="5220912"/>
              <a:ext cx="1852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Shapes of orbitals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g-NG" b="1" dirty="0" smtClean="0">
                <a:latin typeface="+mn-lt"/>
              </a:rPr>
              <a:t>ELECTRONIC CONFIGURATION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g-NG" sz="3200" dirty="0" smtClean="0"/>
              <a:t>Recall</a:t>
            </a:r>
          </a:p>
          <a:p>
            <a:pPr algn="just"/>
            <a:r>
              <a:rPr lang="ig-NG" sz="3200" dirty="0" smtClean="0"/>
              <a:t>Principal quantum number	(n)	1,2,3,4,5...etc</a:t>
            </a:r>
          </a:p>
          <a:p>
            <a:pPr algn="just"/>
            <a:r>
              <a:rPr lang="ig-NG" sz="3200" dirty="0" smtClean="0"/>
              <a:t>Azimuthal </a:t>
            </a:r>
            <a:r>
              <a:rPr lang="ig-NG" sz="3200" dirty="0"/>
              <a:t>quantum </a:t>
            </a:r>
            <a:r>
              <a:rPr lang="ig-NG" sz="3200" dirty="0" smtClean="0"/>
              <a:t>number	(l)	</a:t>
            </a:r>
            <a:r>
              <a:rPr lang="ig-NG" sz="3200" b="1" dirty="0" smtClean="0"/>
              <a:t>s,p,d,f</a:t>
            </a:r>
          </a:p>
          <a:p>
            <a:pPr algn="just"/>
            <a:r>
              <a:rPr lang="ig-NG" sz="3200" dirty="0" smtClean="0"/>
              <a:t>Spin </a:t>
            </a:r>
            <a:r>
              <a:rPr lang="ig-NG" sz="3200" dirty="0"/>
              <a:t>quantum </a:t>
            </a:r>
            <a:r>
              <a:rPr lang="ig-NG" sz="3200" dirty="0" smtClean="0"/>
              <a:t>number		(m</a:t>
            </a:r>
            <a:r>
              <a:rPr lang="ig-NG" sz="3200" baseline="-25000" dirty="0" smtClean="0"/>
              <a:t>s</a:t>
            </a:r>
            <a:r>
              <a:rPr lang="ig-NG" sz="3200" dirty="0" smtClean="0"/>
              <a:t>)	+</a:t>
            </a:r>
            <a:r>
              <a:rPr lang="en-GB" sz="3200" dirty="0" smtClean="0"/>
              <a:t>1</a:t>
            </a:r>
            <a:r>
              <a:rPr lang="en-GB" sz="3200" baseline="-25000" dirty="0" smtClean="0"/>
              <a:t>/2</a:t>
            </a:r>
            <a:r>
              <a:rPr lang="en-GB" sz="3200" dirty="0" smtClean="0"/>
              <a:t> or </a:t>
            </a:r>
            <a:r>
              <a:rPr lang="ig-NG" sz="3200" dirty="0" smtClean="0"/>
              <a:t>-</a:t>
            </a:r>
            <a:r>
              <a:rPr lang="en-GB" sz="3200" dirty="0" smtClean="0"/>
              <a:t>1</a:t>
            </a:r>
            <a:r>
              <a:rPr lang="en-GB" sz="3200" baseline="-25000" dirty="0" smtClean="0"/>
              <a:t>/2</a:t>
            </a:r>
            <a:endParaRPr lang="ig-NG" sz="3200" baseline="-25000" dirty="0" smtClean="0"/>
          </a:p>
          <a:p>
            <a:pPr algn="just"/>
            <a:r>
              <a:rPr lang="ig-NG" sz="3200" dirty="0" smtClean="0"/>
              <a:t>Magnetic quantum number	(m</a:t>
            </a:r>
            <a:r>
              <a:rPr lang="ig-NG" sz="3200" baseline="-25000" dirty="0" smtClean="0"/>
              <a:t>m</a:t>
            </a:r>
            <a:r>
              <a:rPr lang="ig-NG" sz="3200" dirty="0" smtClean="0"/>
              <a:t>)	-l...0...+l</a:t>
            </a:r>
          </a:p>
          <a:p>
            <a:pPr algn="just"/>
            <a:endParaRPr lang="ig-NG" sz="3200" dirty="0"/>
          </a:p>
          <a:p>
            <a:pPr marL="0" indent="0" algn="just">
              <a:buNone/>
            </a:pPr>
            <a:r>
              <a:rPr lang="ig-NG" sz="3600" b="1" dirty="0" smtClean="0"/>
              <a:t>More in CHM 102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7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g-NG" b="1" dirty="0" smtClean="0">
                <a:latin typeface="+mn-lt"/>
              </a:rPr>
              <a:t>ELECTRONIC CONFIGURATION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g-NG" sz="3200" dirty="0" smtClean="0"/>
              <a:t>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8707"/>
            <a:ext cx="10222020" cy="56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ELECTRONIC CONFIGURATION: Rules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err="1"/>
              <a:t>Aufbau</a:t>
            </a:r>
            <a:r>
              <a:rPr lang="en-GB" sz="3200" dirty="0"/>
              <a:t> principle 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err="1" smtClean="0"/>
              <a:t>Hund’s</a:t>
            </a:r>
            <a:r>
              <a:rPr lang="en-GB" sz="3200" dirty="0" smtClean="0"/>
              <a:t> Rule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Pauli’s exclusion principle</a:t>
            </a:r>
          </a:p>
          <a:p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dirty="0" smtClean="0"/>
              <a:t>Department of Chemical Sciences, Bingham University, </a:t>
            </a:r>
            <a:r>
              <a:rPr lang="en-GB" dirty="0" err="1" smtClean="0"/>
              <a:t>Karu</a:t>
            </a:r>
            <a:r>
              <a:rPr lang="en-GB" dirty="0" smtClean="0"/>
              <a:t>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59" y="1690688"/>
            <a:ext cx="629224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22696</TotalTime>
  <Words>1138</Words>
  <Application>Microsoft Office PowerPoint</Application>
  <PresentationFormat>Widescreen</PresentationFormat>
  <Paragraphs>256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Wingdings</vt:lpstr>
      <vt:lpstr>Office Theme</vt:lpstr>
      <vt:lpstr>CHM 103  ORGANIC CHEMSTRY I</vt:lpstr>
      <vt:lpstr>COURSE CONTENT</vt:lpstr>
      <vt:lpstr>CHM 103  ORGANIC CHEMSTRY I</vt:lpstr>
      <vt:lpstr>LECTURE IX</vt:lpstr>
      <vt:lpstr>OBJECTIVES: At the end, you should be able to…</vt:lpstr>
      <vt:lpstr>WHAT IS AN ORBITAL</vt:lpstr>
      <vt:lpstr>ELECTRONIC CONFIGURATION</vt:lpstr>
      <vt:lpstr>ELECTRONIC CONFIGURATION</vt:lpstr>
      <vt:lpstr>ELECTRONIC CONFIGURATION: Rules</vt:lpstr>
      <vt:lpstr>ELECTRONIC CONFIGURATION OF CARBON</vt:lpstr>
      <vt:lpstr>ELECTRONIC CONFIGURATION: Examples</vt:lpstr>
      <vt:lpstr>PowerPoint Presentation</vt:lpstr>
      <vt:lpstr>VALENCE SHELLS </vt:lpstr>
      <vt:lpstr>HYBRIDISATION OF CARBON</vt:lpstr>
      <vt:lpstr>HYBRIDISATION OF CARBON</vt:lpstr>
      <vt:lpstr>HYBRIDISATION OF CARBON</vt:lpstr>
      <vt:lpstr>HYBRIDISATION OF CARBON: Types</vt:lpstr>
      <vt:lpstr>HYBRIDISATION OF C: 3 Types, sp3, sp2 &amp; sp</vt:lpstr>
      <vt:lpstr>PowerPoint Presentation</vt:lpstr>
      <vt:lpstr>TYPES: sp3 HYBRIDISATION IN METHANE (CH4)</vt:lpstr>
      <vt:lpstr>TYPES: sp2 HYBRIDISATION IN ETHENE (C2H4)</vt:lpstr>
      <vt:lpstr>TYPES: sp HYBRIDISATION IN ETHYNE (C2H2)</vt:lpstr>
      <vt:lpstr>HYBRIDISATION OF CARBON: Examples</vt:lpstr>
      <vt:lpstr>HYBRIDISATION OF CARBON: Properties</vt:lpstr>
      <vt:lpstr>SIGMA (σ) BONDS vs PI (π) BONDS</vt:lpstr>
      <vt:lpstr>Tutorial IV</vt:lpstr>
      <vt:lpstr>Tutorial IV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CHM 103 (ORGANIC CHEMSTRY I)  Introduction, Overview and Laboratory Safety Guidelines</dc:title>
  <dc:creator>Ebukah Joseph</dc:creator>
  <cp:lastModifiedBy>Ebukah Joseph</cp:lastModifiedBy>
  <cp:revision>257</cp:revision>
  <dcterms:created xsi:type="dcterms:W3CDTF">2018-10-22T16:33:08Z</dcterms:created>
  <dcterms:modified xsi:type="dcterms:W3CDTF">2021-03-22T15:18:32Z</dcterms:modified>
</cp:coreProperties>
</file>