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91" r:id="rId4"/>
    <p:sldId id="292" r:id="rId5"/>
    <p:sldId id="341" r:id="rId6"/>
    <p:sldId id="342" r:id="rId7"/>
    <p:sldId id="343" r:id="rId8"/>
    <p:sldId id="345" r:id="rId9"/>
    <p:sldId id="346" r:id="rId10"/>
    <p:sldId id="344" r:id="rId11"/>
    <p:sldId id="347" r:id="rId12"/>
    <p:sldId id="348" r:id="rId13"/>
    <p:sldId id="349" r:id="rId14"/>
    <p:sldId id="350" r:id="rId15"/>
    <p:sldId id="352" r:id="rId16"/>
    <p:sldId id="351" r:id="rId17"/>
    <p:sldId id="354" r:id="rId18"/>
    <p:sldId id="355" r:id="rId19"/>
    <p:sldId id="356" r:id="rId20"/>
    <p:sldId id="359" r:id="rId21"/>
    <p:sldId id="358" r:id="rId22"/>
    <p:sldId id="360" r:id="rId23"/>
    <p:sldId id="361" r:id="rId24"/>
    <p:sldId id="362" r:id="rId25"/>
    <p:sldId id="363" r:id="rId26"/>
    <p:sldId id="364" r:id="rId27"/>
    <p:sldId id="366" r:id="rId28"/>
    <p:sldId id="365" r:id="rId29"/>
    <p:sldId id="367" r:id="rId30"/>
    <p:sldId id="368" r:id="rId31"/>
    <p:sldId id="369" r:id="rId32"/>
    <p:sldId id="29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9" d="100"/>
          <a:sy n="109" d="100"/>
        </p:scale>
        <p:origin x="17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10/18/23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10/18/23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10/18/23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10/18/23</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Dr. O. I. </a:t>
            </a:r>
            <a:r>
              <a:rPr lang="en-US" dirty="0" err="1"/>
              <a:t>Adelaiye</a:t>
            </a:r>
            <a:endParaRPr lang="en-US" dirty="0"/>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Representation</a:t>
            </a:r>
          </a:p>
        </p:txBody>
      </p:sp>
      <p:sp>
        <p:nvSpPr>
          <p:cNvPr id="3" name="Content Placeholder 2"/>
          <p:cNvSpPr>
            <a:spLocks noGrp="1"/>
          </p:cNvSpPr>
          <p:nvPr>
            <p:ph idx="1"/>
          </p:nvPr>
        </p:nvSpPr>
        <p:spPr/>
        <p:txBody>
          <a:bodyPr>
            <a:normAutofit fontScale="92500" lnSpcReduction="10000"/>
          </a:bodyPr>
          <a:lstStyle/>
          <a:p>
            <a:r>
              <a:rPr lang="en-US" dirty="0">
                <a:effectLst/>
              </a:rPr>
              <a:t>In practice, the theoretical requirements for good knowledge representations can usually be achieved by dealing appropriately with a number of practical requirements:</a:t>
            </a:r>
          </a:p>
          <a:p>
            <a:pPr lvl="1"/>
            <a:r>
              <a:rPr lang="en-US" dirty="0">
                <a:effectLst/>
              </a:rPr>
              <a:t>The representations need to be complete – so that everything that could possibly need to be represented, can easily be represented</a:t>
            </a:r>
          </a:p>
          <a:p>
            <a:pPr lvl="1"/>
            <a:r>
              <a:rPr lang="en-US" dirty="0">
                <a:effectLst/>
              </a:rPr>
              <a:t>They must be computable – implementable with standard computing procedures</a:t>
            </a:r>
          </a:p>
          <a:p>
            <a:pPr lvl="1"/>
            <a:r>
              <a:rPr lang="en-US" dirty="0">
                <a:effectLst/>
              </a:rPr>
              <a:t>They should make the important objects and relations explicit and accessible – so that it is easy to see what is going on, and how the various components interact</a:t>
            </a:r>
            <a:endParaRPr lang="en-US" dirty="0"/>
          </a:p>
        </p:txBody>
      </p:sp>
    </p:spTree>
    <p:extLst>
      <p:ext uri="{BB962C8B-B14F-4D97-AF65-F5344CB8AC3E}">
        <p14:creationId xmlns:p14="http://schemas.microsoft.com/office/powerpoint/2010/main" val="290303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Representation</a:t>
            </a:r>
          </a:p>
        </p:txBody>
      </p:sp>
      <p:sp>
        <p:nvSpPr>
          <p:cNvPr id="3" name="Content Placeholder 2"/>
          <p:cNvSpPr>
            <a:spLocks noGrp="1"/>
          </p:cNvSpPr>
          <p:nvPr>
            <p:ph idx="1"/>
          </p:nvPr>
        </p:nvSpPr>
        <p:spPr/>
        <p:txBody>
          <a:bodyPr>
            <a:normAutofit lnSpcReduction="10000"/>
          </a:bodyPr>
          <a:lstStyle/>
          <a:p>
            <a:pPr lvl="1"/>
            <a:r>
              <a:rPr lang="en-US" dirty="0">
                <a:effectLst/>
              </a:rPr>
              <a:t>They should suppress irrelevant detail – so that rarely used details don’t introduce unnecessary complications, but are still available when needed.</a:t>
            </a:r>
          </a:p>
          <a:p>
            <a:pPr lvl="1"/>
            <a:r>
              <a:rPr lang="en-US" dirty="0">
                <a:effectLst/>
              </a:rPr>
              <a:t>They should expose any natural constraints – so that it is easy to express how one object or relation influences another.</a:t>
            </a:r>
          </a:p>
          <a:p>
            <a:pPr lvl="1"/>
            <a:r>
              <a:rPr lang="en-US" dirty="0">
                <a:effectLst/>
              </a:rPr>
              <a:t>They should be transparent – so you can easily understand what is being said</a:t>
            </a:r>
          </a:p>
          <a:p>
            <a:pPr lvl="1"/>
            <a:r>
              <a:rPr lang="en-US" dirty="0">
                <a:effectLst/>
              </a:rPr>
              <a:t>The implementation needs to be concise and fast – so that information can be stored, retrieved and manipulated rapidly.</a:t>
            </a:r>
          </a:p>
        </p:txBody>
      </p:sp>
    </p:spTree>
    <p:extLst>
      <p:ext uri="{BB962C8B-B14F-4D97-AF65-F5344CB8AC3E}">
        <p14:creationId xmlns:p14="http://schemas.microsoft.com/office/powerpoint/2010/main" val="409167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normAutofit/>
          </a:bodyPr>
          <a:lstStyle/>
          <a:p>
            <a:r>
              <a:rPr lang="en-US" dirty="0">
                <a:effectLst/>
              </a:rPr>
              <a:t>For analysis purposes it is useful to be able to break any knowledge representation down into their four fundamental components:</a:t>
            </a:r>
          </a:p>
          <a:p>
            <a:pPr lvl="1"/>
            <a:r>
              <a:rPr lang="en-US" dirty="0">
                <a:effectLst/>
              </a:rPr>
              <a:t>The lexical part – that determines which symbols or words are used in the representation’s vocabulary</a:t>
            </a:r>
          </a:p>
          <a:p>
            <a:pPr lvl="1"/>
            <a:r>
              <a:rPr lang="en-US" dirty="0">
                <a:effectLst/>
              </a:rPr>
              <a:t>The structural or syntactic part – that describes the constraints on how the symbols can be arranged, i.e. a grammar</a:t>
            </a:r>
            <a:endParaRPr lang="en-US" dirty="0"/>
          </a:p>
        </p:txBody>
      </p:sp>
    </p:spTree>
    <p:extLst>
      <p:ext uri="{BB962C8B-B14F-4D97-AF65-F5344CB8AC3E}">
        <p14:creationId xmlns:p14="http://schemas.microsoft.com/office/powerpoint/2010/main" val="380700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normAutofit/>
          </a:bodyPr>
          <a:lstStyle/>
          <a:p>
            <a:pPr lvl="1"/>
            <a:r>
              <a:rPr lang="en-US" dirty="0">
                <a:effectLst/>
              </a:rPr>
              <a:t>The semantic part – that establishes a way of associating real world meanings with the representations</a:t>
            </a:r>
          </a:p>
          <a:p>
            <a:pPr lvl="1"/>
            <a:r>
              <a:rPr lang="en-US" dirty="0">
                <a:effectLst/>
              </a:rPr>
              <a:t>The procedural part – that specifies the access procedures that enables ways of creating and modifying representations and answering questions using them, i.e. how we generate and compute things with the representation</a:t>
            </a:r>
          </a:p>
          <a:p>
            <a:r>
              <a:rPr lang="en-US" dirty="0">
                <a:effectLst/>
              </a:rPr>
              <a:t>In the following we shall look at these in more detail for some specific examples.</a:t>
            </a:r>
          </a:p>
          <a:p>
            <a:endParaRPr lang="en-US" dirty="0"/>
          </a:p>
        </p:txBody>
      </p:sp>
    </p:spTree>
    <p:extLst>
      <p:ext uri="{BB962C8B-B14F-4D97-AF65-F5344CB8AC3E}">
        <p14:creationId xmlns:p14="http://schemas.microsoft.com/office/powerpoint/2010/main" val="316012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Knowledge Representation Using Natural Language</a:t>
            </a:r>
          </a:p>
        </p:txBody>
      </p:sp>
      <p:sp>
        <p:nvSpPr>
          <p:cNvPr id="3" name="Content Placeholder 2"/>
          <p:cNvSpPr>
            <a:spLocks noGrp="1"/>
          </p:cNvSpPr>
          <p:nvPr>
            <p:ph idx="1"/>
          </p:nvPr>
        </p:nvSpPr>
        <p:spPr/>
        <p:txBody>
          <a:bodyPr>
            <a:normAutofit/>
          </a:bodyPr>
          <a:lstStyle/>
          <a:p>
            <a:r>
              <a:rPr lang="en-US" sz="4000" dirty="0">
                <a:effectLst/>
              </a:rPr>
              <a:t>Humans usually use natural language (English, Spanish, Chinese, etc.) to represent knowledge, so why not use that to represent knowledge in our AI systems?</a:t>
            </a:r>
            <a:endParaRPr lang="en-US" sz="4000" dirty="0"/>
          </a:p>
        </p:txBody>
      </p:sp>
    </p:spTree>
    <p:extLst>
      <p:ext uri="{BB962C8B-B14F-4D97-AF65-F5344CB8AC3E}">
        <p14:creationId xmlns:p14="http://schemas.microsoft.com/office/powerpoint/2010/main" val="330734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Knowledge Representation Using Natural Language</a:t>
            </a:r>
          </a:p>
        </p:txBody>
      </p:sp>
      <p:sp>
        <p:nvSpPr>
          <p:cNvPr id="3" name="Content Placeholder 2"/>
          <p:cNvSpPr>
            <a:spLocks noGrp="1"/>
          </p:cNvSpPr>
          <p:nvPr>
            <p:ph idx="1"/>
          </p:nvPr>
        </p:nvSpPr>
        <p:spPr/>
        <p:txBody>
          <a:bodyPr>
            <a:noAutofit/>
          </a:bodyPr>
          <a:lstStyle/>
          <a:p>
            <a:r>
              <a:rPr lang="en-US" sz="3200" dirty="0">
                <a:effectLst/>
              </a:rPr>
              <a:t>Advantages of Natural Language</a:t>
            </a:r>
          </a:p>
          <a:p>
            <a:pPr lvl="1"/>
            <a:r>
              <a:rPr lang="en-US" sz="2800" dirty="0">
                <a:effectLst/>
              </a:rPr>
              <a:t>It is extremely expressive – we can express virtually everything in natural language(real world situations, pictures, symbols, ideas, emotions, reasoning, ...).</a:t>
            </a:r>
          </a:p>
          <a:p>
            <a:pPr lvl="1"/>
            <a:r>
              <a:rPr lang="en-US" sz="2800" dirty="0">
                <a:effectLst/>
              </a:rPr>
              <a:t>Most humans use it most of the time as their knowledge representation of choice(how many text books are not written in natural language?).</a:t>
            </a:r>
            <a:endParaRPr lang="en-US" sz="2800" dirty="0"/>
          </a:p>
        </p:txBody>
      </p:sp>
    </p:spTree>
    <p:extLst>
      <p:ext uri="{BB962C8B-B14F-4D97-AF65-F5344CB8AC3E}">
        <p14:creationId xmlns:p14="http://schemas.microsoft.com/office/powerpoint/2010/main" val="218131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Knowledge Representation Using Natural Language</a:t>
            </a:r>
          </a:p>
        </p:txBody>
      </p:sp>
      <p:sp>
        <p:nvSpPr>
          <p:cNvPr id="3" name="Content Placeholder 2"/>
          <p:cNvSpPr>
            <a:spLocks noGrp="1"/>
          </p:cNvSpPr>
          <p:nvPr>
            <p:ph idx="1"/>
          </p:nvPr>
        </p:nvSpPr>
        <p:spPr/>
        <p:txBody>
          <a:bodyPr>
            <a:noAutofit/>
          </a:bodyPr>
          <a:lstStyle/>
          <a:p>
            <a:r>
              <a:rPr lang="en-US" sz="3600" dirty="0">
                <a:effectLst/>
              </a:rPr>
              <a:t>Disadvantages</a:t>
            </a:r>
          </a:p>
          <a:p>
            <a:pPr lvl="1"/>
            <a:r>
              <a:rPr lang="en-US" sz="3200" dirty="0">
                <a:effectLst/>
              </a:rPr>
              <a:t>Both the syntax and semantics are very complex and not fully understood</a:t>
            </a:r>
          </a:p>
          <a:p>
            <a:pPr lvl="1"/>
            <a:r>
              <a:rPr lang="en-US" sz="3200" dirty="0">
                <a:effectLst/>
              </a:rPr>
              <a:t>There is little uniformity in the structure of sentences</a:t>
            </a:r>
          </a:p>
          <a:p>
            <a:pPr lvl="1"/>
            <a:r>
              <a:rPr lang="en-US" sz="3200" dirty="0">
                <a:effectLst/>
              </a:rPr>
              <a:t>It is often ambiguous – in fact, it is usually ambiguous.</a:t>
            </a:r>
          </a:p>
          <a:p>
            <a:endParaRPr lang="en-US" sz="3600" dirty="0"/>
          </a:p>
        </p:txBody>
      </p:sp>
    </p:spTree>
    <p:extLst>
      <p:ext uri="{BB962C8B-B14F-4D97-AF65-F5344CB8AC3E}">
        <p14:creationId xmlns:p14="http://schemas.microsoft.com/office/powerpoint/2010/main" val="168530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Systems</a:t>
            </a:r>
          </a:p>
        </p:txBody>
      </p:sp>
      <p:sp>
        <p:nvSpPr>
          <p:cNvPr id="3" name="Content Placeholder 2"/>
          <p:cNvSpPr>
            <a:spLocks noGrp="1"/>
          </p:cNvSpPr>
          <p:nvPr>
            <p:ph idx="1"/>
          </p:nvPr>
        </p:nvSpPr>
        <p:spPr>
          <a:xfrm>
            <a:off x="70693" y="1882588"/>
            <a:ext cx="8961120" cy="4873752"/>
          </a:xfrm>
        </p:spPr>
        <p:txBody>
          <a:bodyPr>
            <a:normAutofit lnSpcReduction="10000"/>
          </a:bodyPr>
          <a:lstStyle/>
          <a:p>
            <a:r>
              <a:rPr lang="en-US" dirty="0">
                <a:effectLst/>
              </a:rPr>
              <a:t>Simple databases are commonly used for good effects in Computer Science. They can be used to store and manipulate virtually any kind of information</a:t>
            </a:r>
          </a:p>
          <a:p>
            <a:r>
              <a:rPr lang="en-US" dirty="0">
                <a:effectLst/>
              </a:rPr>
              <a:t>For example, the database may consist of a number of simple records stored in ASCII format:</a:t>
            </a:r>
            <a:endParaRPr lang="en-US" sz="1900" dirty="0">
              <a:effectLst/>
            </a:endParaRPr>
          </a:p>
          <a:p>
            <a:pPr marL="0" indent="0">
              <a:spcBef>
                <a:spcPts val="0"/>
              </a:spcBef>
              <a:buNone/>
            </a:pPr>
            <a:r>
              <a:rPr lang="en-US" sz="1900" dirty="0">
                <a:effectLst/>
              </a:rPr>
              <a:t>	Person record = {name : max 32 characters</a:t>
            </a:r>
            <a:endParaRPr lang="en-US" sz="1700" dirty="0">
              <a:effectLst/>
            </a:endParaRPr>
          </a:p>
          <a:p>
            <a:pPr marL="0" indent="0">
              <a:spcBef>
                <a:spcPts val="0"/>
              </a:spcBef>
              <a:buNone/>
            </a:pPr>
            <a:r>
              <a:rPr lang="en-US" sz="1700" dirty="0">
                <a:effectLst/>
              </a:rPr>
              <a:t>			age : 3 digits in range 000-127</a:t>
            </a:r>
          </a:p>
          <a:p>
            <a:pPr marL="0" indent="0">
              <a:spcBef>
                <a:spcPts val="0"/>
              </a:spcBef>
              <a:buNone/>
            </a:pPr>
            <a:r>
              <a:rPr lang="en-US" sz="1700" dirty="0">
                <a:effectLst/>
              </a:rPr>
              <a:t>			sex : male or female</a:t>
            </a:r>
          </a:p>
          <a:p>
            <a:pPr marL="0" indent="0">
              <a:spcBef>
                <a:spcPts val="0"/>
              </a:spcBef>
              <a:buNone/>
            </a:pPr>
            <a:r>
              <a:rPr lang="en-US" sz="1700" dirty="0">
                <a:effectLst/>
              </a:rPr>
              <a:t>			marital status : single, engaged, married, divorced, widowed</a:t>
            </a:r>
          </a:p>
          <a:p>
            <a:pPr marL="0" indent="0">
              <a:spcBef>
                <a:spcPts val="0"/>
              </a:spcBef>
              <a:buNone/>
            </a:pPr>
            <a:r>
              <a:rPr lang="en-US" sz="1700" dirty="0">
                <a:effectLst/>
              </a:rPr>
              <a:t>			employer : company code of 3 characters</a:t>
            </a:r>
          </a:p>
          <a:p>
            <a:pPr marL="0" indent="0">
              <a:spcBef>
                <a:spcPts val="0"/>
              </a:spcBef>
              <a:buNone/>
            </a:pPr>
            <a:r>
              <a:rPr lang="en-US" sz="1700" dirty="0">
                <a:effectLst/>
              </a:rPr>
              <a:t>			children’s names : up to 8 names each with max 16 characters}</a:t>
            </a:r>
          </a:p>
          <a:p>
            <a:pPr marL="0" indent="0">
              <a:spcBef>
                <a:spcPts val="0"/>
              </a:spcBef>
              <a:buNone/>
            </a:pPr>
            <a:endParaRPr lang="en-US" dirty="0">
              <a:effectLst/>
            </a:endParaRPr>
          </a:p>
          <a:p>
            <a:pPr marL="0" indent="0">
              <a:spcBef>
                <a:spcPts val="0"/>
              </a:spcBef>
              <a:buNone/>
            </a:pPr>
            <a:r>
              <a:rPr lang="en-US" dirty="0">
                <a:effectLst/>
              </a:rPr>
              <a:t>Generally, the records can have any number of fields, containing whatever information we need, in any format, together with any appropriate links between them.</a:t>
            </a:r>
          </a:p>
          <a:p>
            <a:endParaRPr lang="en-US" dirty="0"/>
          </a:p>
        </p:txBody>
      </p:sp>
    </p:spTree>
    <p:extLst>
      <p:ext uri="{BB962C8B-B14F-4D97-AF65-F5344CB8AC3E}">
        <p14:creationId xmlns:p14="http://schemas.microsoft.com/office/powerpoint/2010/main" val="4292094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Instances in a Database Systems</a:t>
            </a:r>
          </a:p>
        </p:txBody>
      </p:sp>
      <p:sp>
        <p:nvSpPr>
          <p:cNvPr id="3" name="Content Placeholder 2"/>
          <p:cNvSpPr>
            <a:spLocks noGrp="1"/>
          </p:cNvSpPr>
          <p:nvPr>
            <p:ph idx="1"/>
          </p:nvPr>
        </p:nvSpPr>
        <p:spPr>
          <a:xfrm>
            <a:off x="70693" y="1882588"/>
            <a:ext cx="8961120" cy="4873752"/>
          </a:xfrm>
        </p:spPr>
        <p:txBody>
          <a:bodyPr>
            <a:normAutofit/>
          </a:bodyPr>
          <a:lstStyle/>
          <a:p>
            <a:r>
              <a:rPr lang="en-US" dirty="0">
                <a:effectLst/>
              </a:rPr>
              <a:t>Information in a database can be displayed in a variety of ways, for example:</a:t>
            </a:r>
            <a:endParaRPr lang="en-US" dirty="0"/>
          </a:p>
        </p:txBody>
      </p:sp>
      <p:pic>
        <p:nvPicPr>
          <p:cNvPr id="4" name="Picture 3" descr="Screenshot 2019-11-03 at 17.43.04.p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08000" y="2764204"/>
            <a:ext cx="8115300" cy="3810000"/>
          </a:xfrm>
          <a:prstGeom prst="rect">
            <a:avLst/>
          </a:prstGeom>
        </p:spPr>
      </p:pic>
    </p:spTree>
    <p:extLst>
      <p:ext uri="{BB962C8B-B14F-4D97-AF65-F5344CB8AC3E}">
        <p14:creationId xmlns:p14="http://schemas.microsoft.com/office/powerpoint/2010/main" val="370362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Manipulations of a Database System</a:t>
            </a:r>
          </a:p>
        </p:txBody>
      </p:sp>
      <p:sp>
        <p:nvSpPr>
          <p:cNvPr id="3" name="Content Placeholder 2"/>
          <p:cNvSpPr>
            <a:spLocks noGrp="1"/>
          </p:cNvSpPr>
          <p:nvPr>
            <p:ph idx="1"/>
          </p:nvPr>
        </p:nvSpPr>
        <p:spPr>
          <a:xfrm>
            <a:off x="277417" y="1882588"/>
            <a:ext cx="8869680" cy="3953436"/>
          </a:xfrm>
        </p:spPr>
        <p:txBody>
          <a:bodyPr>
            <a:normAutofit/>
          </a:bodyPr>
          <a:lstStyle/>
          <a:p>
            <a:r>
              <a:rPr lang="en-US" dirty="0">
                <a:effectLst/>
              </a:rPr>
              <a:t>We can construct sentences in an appropriate language, for example:</a:t>
            </a:r>
          </a:p>
          <a:p>
            <a:pPr marL="403225" lvl="1" indent="0">
              <a:buNone/>
            </a:pPr>
            <a:r>
              <a:rPr lang="en-US" dirty="0">
                <a:effectLst/>
              </a:rPr>
              <a:t>“</a:t>
            </a:r>
            <a:r>
              <a:rPr lang="en-US" dirty="0" err="1">
                <a:effectLst/>
              </a:rPr>
              <a:t>marital_status</a:t>
            </a:r>
            <a:r>
              <a:rPr lang="en-US" dirty="0">
                <a:effectLst/>
              </a:rPr>
              <a:t>(John Adams) is single”	CORRECT “</a:t>
            </a:r>
            <a:r>
              <a:rPr lang="en-US" dirty="0" err="1">
                <a:effectLst/>
              </a:rPr>
              <a:t>marital_status</a:t>
            </a:r>
            <a:r>
              <a:rPr lang="en-US" dirty="0">
                <a:effectLst/>
              </a:rPr>
              <a:t>(John Adams) is divorced”	INCORRECT SEMANTICS “</a:t>
            </a:r>
            <a:r>
              <a:rPr lang="en-US" dirty="0" err="1">
                <a:effectLst/>
              </a:rPr>
              <a:t>marital_status</a:t>
            </a:r>
            <a:r>
              <a:rPr lang="en-US" dirty="0">
                <a:effectLst/>
              </a:rPr>
              <a:t>(025) is male”		INCORRECT SYNTAX</a:t>
            </a:r>
          </a:p>
          <a:p>
            <a:pPr marL="403225" lvl="1" indent="0">
              <a:buNone/>
            </a:pPr>
            <a:r>
              <a:rPr lang="en-US" dirty="0">
                <a:effectLst/>
              </a:rPr>
              <a:t>We can also generate relations, for example:</a:t>
            </a:r>
            <a:endParaRPr lang="en-US" dirty="0"/>
          </a:p>
        </p:txBody>
      </p:sp>
      <p:pic>
        <p:nvPicPr>
          <p:cNvPr id="4" name="Picture 3" descr="Screenshot 2019-11-04 at 14.0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00" y="4301917"/>
            <a:ext cx="7785100" cy="2552700"/>
          </a:xfrm>
          <a:prstGeom prst="rect">
            <a:avLst/>
          </a:prstGeom>
        </p:spPr>
      </p:pic>
    </p:spTree>
    <p:extLst>
      <p:ext uri="{BB962C8B-B14F-4D97-AF65-F5344CB8AC3E}">
        <p14:creationId xmlns:p14="http://schemas.microsoft.com/office/powerpoint/2010/main" val="21030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Representation</a:t>
            </a:r>
          </a:p>
        </p:txBody>
      </p:sp>
      <p:sp>
        <p:nvSpPr>
          <p:cNvPr id="3" name="Text Placeholder 2"/>
          <p:cNvSpPr>
            <a:spLocks noGrp="1"/>
          </p:cNvSpPr>
          <p:nvPr>
            <p:ph type="body" idx="1"/>
          </p:nvPr>
        </p:nvSpPr>
        <p:spPr/>
        <p:txBody>
          <a:bodyPr/>
          <a:lstStyle/>
          <a:p>
            <a:r>
              <a:rPr lang="en-US" dirty="0"/>
              <a:t>Lecture 5</a:t>
            </a:r>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Knowledge Representation Using Databases</a:t>
            </a:r>
          </a:p>
        </p:txBody>
      </p:sp>
      <p:sp>
        <p:nvSpPr>
          <p:cNvPr id="3" name="Content Placeholder 2"/>
          <p:cNvSpPr>
            <a:spLocks noGrp="1"/>
          </p:cNvSpPr>
          <p:nvPr>
            <p:ph idx="1"/>
          </p:nvPr>
        </p:nvSpPr>
        <p:spPr/>
        <p:txBody>
          <a:bodyPr>
            <a:noAutofit/>
          </a:bodyPr>
          <a:lstStyle/>
          <a:p>
            <a:r>
              <a:rPr lang="en-US" sz="2800" dirty="0">
                <a:effectLst/>
              </a:rPr>
              <a:t>Traditional database systems are clearly very powerful, but for AI systems they are rather limited. The important issues are:</a:t>
            </a:r>
          </a:p>
          <a:p>
            <a:pPr lvl="1"/>
            <a:r>
              <a:rPr lang="en-US" sz="2400" dirty="0">
                <a:effectLst/>
              </a:rPr>
              <a:t>Advantages</a:t>
            </a:r>
          </a:p>
          <a:p>
            <a:pPr lvl="2"/>
            <a:r>
              <a:rPr lang="en-US" sz="2400" dirty="0">
                <a:effectLst/>
              </a:rPr>
              <a:t>Databases are well suited to efficiently representing and processing large amounts of data (and derivation from a database is virtually independent of its size)</a:t>
            </a:r>
          </a:p>
          <a:p>
            <a:pPr lvl="2"/>
            <a:r>
              <a:rPr lang="en-US" sz="2400" dirty="0">
                <a:effectLst/>
              </a:rPr>
              <a:t>We can build on traditional database systems to process more complex and more powerful representational devices (e.g. frames)</a:t>
            </a:r>
            <a:endParaRPr lang="en-US" sz="2400" dirty="0"/>
          </a:p>
        </p:txBody>
      </p:sp>
    </p:spTree>
    <p:extLst>
      <p:ext uri="{BB962C8B-B14F-4D97-AF65-F5344CB8AC3E}">
        <p14:creationId xmlns:p14="http://schemas.microsoft.com/office/powerpoint/2010/main" val="263533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Knowledge Representation Using Databases</a:t>
            </a:r>
          </a:p>
        </p:txBody>
      </p:sp>
      <p:sp>
        <p:nvSpPr>
          <p:cNvPr id="3" name="Content Placeholder 2"/>
          <p:cNvSpPr>
            <a:spLocks noGrp="1"/>
          </p:cNvSpPr>
          <p:nvPr>
            <p:ph idx="1"/>
          </p:nvPr>
        </p:nvSpPr>
        <p:spPr/>
        <p:txBody>
          <a:bodyPr>
            <a:noAutofit/>
          </a:bodyPr>
          <a:lstStyle/>
          <a:p>
            <a:pPr lvl="1"/>
            <a:r>
              <a:rPr lang="en-US" sz="2800" dirty="0">
                <a:effectLst/>
              </a:rPr>
              <a:t>Disadvantages</a:t>
            </a:r>
          </a:p>
          <a:p>
            <a:pPr lvl="2"/>
            <a:r>
              <a:rPr lang="en-US" sz="2800" dirty="0">
                <a:effectLst/>
              </a:rPr>
              <a:t>Only simple aspects of the problem domain can be accommodated</a:t>
            </a:r>
          </a:p>
          <a:p>
            <a:pPr lvl="2"/>
            <a:r>
              <a:rPr lang="en-US" sz="2800" dirty="0">
                <a:effectLst/>
              </a:rPr>
              <a:t>We can represent entities, and relationships between entities, but not much more</a:t>
            </a:r>
          </a:p>
          <a:p>
            <a:pPr lvl="2"/>
            <a:r>
              <a:rPr lang="en-US" sz="2800" dirty="0">
                <a:effectLst/>
              </a:rPr>
              <a:t>Reasoning is very simple – basically the only reasoning possible is simple lookup, and we usually need more sophisticated processing than that.</a:t>
            </a:r>
          </a:p>
          <a:p>
            <a:endParaRPr lang="en-US" sz="3200" dirty="0"/>
          </a:p>
        </p:txBody>
      </p:sp>
    </p:spTree>
    <p:extLst>
      <p:ext uri="{BB962C8B-B14F-4D97-AF65-F5344CB8AC3E}">
        <p14:creationId xmlns:p14="http://schemas.microsoft.com/office/powerpoint/2010/main" val="411754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Based Systems</a:t>
            </a:r>
          </a:p>
        </p:txBody>
      </p:sp>
      <p:sp>
        <p:nvSpPr>
          <p:cNvPr id="3" name="Content Placeholder 2"/>
          <p:cNvSpPr>
            <a:spLocks noGrp="1"/>
          </p:cNvSpPr>
          <p:nvPr>
            <p:ph idx="1"/>
          </p:nvPr>
        </p:nvSpPr>
        <p:spPr>
          <a:xfrm>
            <a:off x="779462" y="1705414"/>
            <a:ext cx="7581901" cy="3953436"/>
          </a:xfrm>
        </p:spPr>
        <p:txBody>
          <a:bodyPr>
            <a:normAutofit/>
          </a:bodyPr>
          <a:lstStyle/>
          <a:p>
            <a:r>
              <a:rPr lang="en-US" dirty="0">
                <a:effectLst/>
              </a:rPr>
              <a:t>We can extend database records to Frames consisting of slots which can be filled by values, or procedures for calculating values, or pointers to other frames. For example:</a:t>
            </a:r>
          </a:p>
        </p:txBody>
      </p:sp>
      <p:pic>
        <p:nvPicPr>
          <p:cNvPr id="4" name="Picture 3" descr="Screenshot 2019-11-04 at 14.09.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3372253"/>
            <a:ext cx="7086600" cy="3467100"/>
          </a:xfrm>
          <a:prstGeom prst="rect">
            <a:avLst/>
          </a:prstGeom>
        </p:spPr>
      </p:pic>
    </p:spTree>
    <p:extLst>
      <p:ext uri="{BB962C8B-B14F-4D97-AF65-F5344CB8AC3E}">
        <p14:creationId xmlns:p14="http://schemas.microsoft.com/office/powerpoint/2010/main" val="160003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Based Systems</a:t>
            </a:r>
          </a:p>
        </p:txBody>
      </p:sp>
      <p:sp>
        <p:nvSpPr>
          <p:cNvPr id="3" name="Content Placeholder 2"/>
          <p:cNvSpPr>
            <a:spLocks noGrp="1"/>
          </p:cNvSpPr>
          <p:nvPr>
            <p:ph idx="1"/>
          </p:nvPr>
        </p:nvSpPr>
        <p:spPr/>
        <p:txBody>
          <a:bodyPr>
            <a:normAutofit/>
          </a:bodyPr>
          <a:lstStyle/>
          <a:p>
            <a:r>
              <a:rPr lang="en-US" sz="3600" dirty="0">
                <a:effectLst/>
              </a:rPr>
              <a:t>Generally a whole hierarchy of frames is used to represent the required domain. It is often helpful to represent the structure of that hierarchy as a Semantic Network</a:t>
            </a:r>
            <a:endParaRPr lang="en-US" sz="3600" dirty="0"/>
          </a:p>
        </p:txBody>
      </p:sp>
    </p:spTree>
    <p:extLst>
      <p:ext uri="{BB962C8B-B14F-4D97-AF65-F5344CB8AC3E}">
        <p14:creationId xmlns:p14="http://schemas.microsoft.com/office/powerpoint/2010/main" val="245174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132621"/>
          </a:xfrm>
        </p:spPr>
        <p:txBody>
          <a:bodyPr/>
          <a:lstStyle/>
          <a:p>
            <a:r>
              <a:rPr lang="en-US" dirty="0"/>
              <a:t>Semantics Networks</a:t>
            </a:r>
          </a:p>
        </p:txBody>
      </p:sp>
      <p:pic>
        <p:nvPicPr>
          <p:cNvPr id="4" name="Picture 3" descr="Screenshot 2019-11-04 at 14.23.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62" y="1328785"/>
            <a:ext cx="7797800" cy="5372100"/>
          </a:xfrm>
          <a:prstGeom prst="rect">
            <a:avLst/>
          </a:prstGeom>
        </p:spPr>
      </p:pic>
    </p:spTree>
    <p:extLst>
      <p:ext uri="{BB962C8B-B14F-4D97-AF65-F5344CB8AC3E}">
        <p14:creationId xmlns:p14="http://schemas.microsoft.com/office/powerpoint/2010/main" val="2288502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Order Logic</a:t>
            </a:r>
          </a:p>
        </p:txBody>
      </p:sp>
      <p:sp>
        <p:nvSpPr>
          <p:cNvPr id="3" name="Content Placeholder 2"/>
          <p:cNvSpPr>
            <a:spLocks noGrp="1"/>
          </p:cNvSpPr>
          <p:nvPr>
            <p:ph idx="1"/>
          </p:nvPr>
        </p:nvSpPr>
        <p:spPr>
          <a:xfrm>
            <a:off x="324858" y="1882588"/>
            <a:ext cx="8505360" cy="4975412"/>
          </a:xfrm>
        </p:spPr>
        <p:txBody>
          <a:bodyPr>
            <a:normAutofit fontScale="77500" lnSpcReduction="20000"/>
          </a:bodyPr>
          <a:lstStyle/>
          <a:p>
            <a:r>
              <a:rPr lang="en-US" dirty="0">
                <a:effectLst/>
              </a:rPr>
              <a:t>The syntax and semantics of first order logic will be covered in detail elsewhere.</a:t>
            </a:r>
          </a:p>
          <a:p>
            <a:r>
              <a:rPr lang="en-US" dirty="0">
                <a:effectLst/>
              </a:rPr>
              <a:t>Some typical sentences in first order logic are:</a:t>
            </a:r>
          </a:p>
          <a:p>
            <a:pPr lvl="1"/>
            <a:r>
              <a:rPr lang="en-US" dirty="0">
                <a:effectLst/>
              </a:rPr>
              <a:t>man(William) ∨ woman(Susan)</a:t>
            </a:r>
          </a:p>
          <a:p>
            <a:pPr lvl="1"/>
            <a:r>
              <a:rPr lang="en-US" dirty="0">
                <a:effectLst/>
              </a:rPr>
              <a:t>married(William, Susan)</a:t>
            </a:r>
          </a:p>
          <a:p>
            <a:pPr lvl="1"/>
            <a:r>
              <a:rPr lang="en-US" dirty="0">
                <a:effectLst/>
              </a:rPr>
              <a:t>∀x∃y[person(x) ⇒ </a:t>
            </a:r>
            <a:r>
              <a:rPr lang="en-US" dirty="0" err="1">
                <a:effectLst/>
              </a:rPr>
              <a:t>has_mother</a:t>
            </a:r>
            <a:r>
              <a:rPr lang="en-US" dirty="0">
                <a:effectLst/>
              </a:rPr>
              <a:t>(</a:t>
            </a:r>
            <a:r>
              <a:rPr lang="en-US" dirty="0" err="1">
                <a:effectLst/>
              </a:rPr>
              <a:t>x,y</a:t>
            </a:r>
            <a:r>
              <a:rPr lang="en-US" dirty="0">
                <a:effectLst/>
              </a:rPr>
              <a:t>)]</a:t>
            </a:r>
          </a:p>
          <a:p>
            <a:pPr lvl="1"/>
            <a:r>
              <a:rPr lang="en-US" dirty="0">
                <a:effectLst/>
              </a:rPr>
              <a:t>∀x∀y[[parents(</a:t>
            </a:r>
            <a:r>
              <a:rPr lang="en-US" dirty="0" err="1">
                <a:effectLst/>
              </a:rPr>
              <a:t>x,y</a:t>
            </a:r>
            <a:r>
              <a:rPr lang="en-US" dirty="0">
                <a:effectLst/>
              </a:rPr>
              <a:t>) ∧ man(x)] ⇒¬man(y)</a:t>
            </a:r>
          </a:p>
          <a:p>
            <a:r>
              <a:rPr lang="en-US" dirty="0">
                <a:effectLst/>
              </a:rPr>
              <a:t>The language consists of constants {William, Susan, etc.}, variables {x, y, etc.},functions/predicates {Married(</a:t>
            </a:r>
            <a:r>
              <a:rPr lang="en-US" dirty="0" err="1">
                <a:effectLst/>
              </a:rPr>
              <a:t>x,y</a:t>
            </a:r>
            <a:r>
              <a:rPr lang="en-US" dirty="0">
                <a:effectLst/>
              </a:rPr>
              <a:t>), person(x), etc.}, and the logic symbols:</a:t>
            </a:r>
          </a:p>
          <a:p>
            <a:endParaRPr lang="en-US" dirty="0">
              <a:effectLst/>
            </a:endParaRPr>
          </a:p>
          <a:p>
            <a:endParaRPr lang="en-US" dirty="0">
              <a:effectLst/>
            </a:endParaRPr>
          </a:p>
          <a:p>
            <a:r>
              <a:rPr lang="en-US" dirty="0">
                <a:effectLst/>
              </a:rPr>
              <a:t>We can also manipulate the logic representations to generate new knowledge.</a:t>
            </a:r>
          </a:p>
          <a:p>
            <a:endParaRPr lang="en-US" dirty="0"/>
          </a:p>
        </p:txBody>
      </p:sp>
      <p:pic>
        <p:nvPicPr>
          <p:cNvPr id="4" name="Picture 3" descr="Screenshot 2019-11-04 at 20.14.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5102017"/>
            <a:ext cx="8242300" cy="965200"/>
          </a:xfrm>
          <a:prstGeom prst="rect">
            <a:avLst/>
          </a:prstGeom>
        </p:spPr>
      </p:pic>
    </p:spTree>
    <p:extLst>
      <p:ext uri="{BB962C8B-B14F-4D97-AF65-F5344CB8AC3E}">
        <p14:creationId xmlns:p14="http://schemas.microsoft.com/office/powerpoint/2010/main" val="3551168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Knowledge Representation using First Order Logic</a:t>
            </a:r>
          </a:p>
        </p:txBody>
      </p:sp>
      <p:sp>
        <p:nvSpPr>
          <p:cNvPr id="3" name="Content Placeholder 2"/>
          <p:cNvSpPr>
            <a:spLocks noGrp="1"/>
          </p:cNvSpPr>
          <p:nvPr>
            <p:ph idx="1"/>
          </p:nvPr>
        </p:nvSpPr>
        <p:spPr/>
        <p:txBody>
          <a:bodyPr>
            <a:normAutofit/>
          </a:bodyPr>
          <a:lstStyle/>
          <a:p>
            <a:r>
              <a:rPr lang="en-US" sz="3200" dirty="0">
                <a:effectLst/>
              </a:rPr>
              <a:t>We can combine sentences by the ‘rules of logic’ to produce new sentences, e.g.</a:t>
            </a:r>
          </a:p>
          <a:p>
            <a:pPr marL="403225" lvl="1" indent="0">
              <a:buNone/>
            </a:pPr>
            <a:r>
              <a:rPr lang="en-US" sz="2800" dirty="0">
                <a:effectLst/>
              </a:rPr>
              <a:t>	¬man(Chris)</a:t>
            </a:r>
          </a:p>
          <a:p>
            <a:pPr marL="403225" lvl="1" indent="0">
              <a:buNone/>
            </a:pPr>
            <a:r>
              <a:rPr lang="en-US" sz="2800" dirty="0">
                <a:effectLst/>
              </a:rPr>
              <a:t>	</a:t>
            </a:r>
            <a:r>
              <a:rPr lang="en-US" sz="2800" u="sng" dirty="0">
                <a:effectLst/>
              </a:rPr>
              <a:t>¬man(x) ⇒ woman(x)</a:t>
            </a:r>
          </a:p>
          <a:p>
            <a:pPr marL="403225" lvl="1" indent="0">
              <a:buNone/>
            </a:pPr>
            <a:r>
              <a:rPr lang="en-US" sz="2800" dirty="0">
                <a:effectLst/>
              </a:rPr>
              <a:t>	woman(Chris)</a:t>
            </a:r>
          </a:p>
          <a:p>
            <a:pPr marL="403225" lvl="1" indent="0">
              <a:buNone/>
            </a:pPr>
            <a:r>
              <a:rPr lang="en-US" sz="2800" dirty="0">
                <a:effectLst/>
              </a:rPr>
              <a:t>As a knowledge representation, first order logic has pros and cons</a:t>
            </a:r>
          </a:p>
        </p:txBody>
      </p:sp>
    </p:spTree>
    <p:extLst>
      <p:ext uri="{BB962C8B-B14F-4D97-AF65-F5344CB8AC3E}">
        <p14:creationId xmlns:p14="http://schemas.microsoft.com/office/powerpoint/2010/main" val="55914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Advantages and Disadvantages</a:t>
            </a:r>
          </a:p>
        </p:txBody>
      </p:sp>
      <p:sp>
        <p:nvSpPr>
          <p:cNvPr id="3" name="Content Placeholder 2"/>
          <p:cNvSpPr>
            <a:spLocks noGrp="1"/>
          </p:cNvSpPr>
          <p:nvPr>
            <p:ph idx="1"/>
          </p:nvPr>
        </p:nvSpPr>
        <p:spPr/>
        <p:txBody>
          <a:bodyPr>
            <a:normAutofit/>
          </a:bodyPr>
          <a:lstStyle/>
          <a:p>
            <a:r>
              <a:rPr lang="en-US" sz="3200" dirty="0">
                <a:effectLst/>
              </a:rPr>
              <a:t>Advantages</a:t>
            </a:r>
          </a:p>
          <a:p>
            <a:pPr lvl="1"/>
            <a:r>
              <a:rPr lang="en-US" sz="3000" dirty="0">
                <a:effectLst/>
              </a:rPr>
              <a:t>Very expressive</a:t>
            </a:r>
          </a:p>
          <a:p>
            <a:pPr lvl="1"/>
            <a:r>
              <a:rPr lang="en-US" sz="3000" dirty="0">
                <a:effectLst/>
              </a:rPr>
              <a:t>Unambiguous syntax and semantics</a:t>
            </a:r>
          </a:p>
          <a:p>
            <a:r>
              <a:rPr lang="en-US" sz="3200" dirty="0">
                <a:effectLst/>
              </a:rPr>
              <a:t>Disadvantage</a:t>
            </a:r>
          </a:p>
          <a:p>
            <a:pPr lvl="1"/>
            <a:r>
              <a:rPr lang="en-US" sz="3000" dirty="0">
                <a:effectLst/>
              </a:rPr>
              <a:t>There is no generally efficient procedure for processing knowledge.</a:t>
            </a:r>
          </a:p>
        </p:txBody>
      </p:sp>
    </p:spTree>
    <p:extLst>
      <p:ext uri="{BB962C8B-B14F-4D97-AF65-F5344CB8AC3E}">
        <p14:creationId xmlns:p14="http://schemas.microsoft.com/office/powerpoint/2010/main" val="2772401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Based System</a:t>
            </a:r>
          </a:p>
        </p:txBody>
      </p:sp>
      <p:sp>
        <p:nvSpPr>
          <p:cNvPr id="3" name="Content Placeholder 2"/>
          <p:cNvSpPr>
            <a:spLocks noGrp="1"/>
          </p:cNvSpPr>
          <p:nvPr>
            <p:ph idx="1"/>
          </p:nvPr>
        </p:nvSpPr>
        <p:spPr/>
        <p:txBody>
          <a:bodyPr>
            <a:normAutofit fontScale="77500" lnSpcReduction="20000"/>
          </a:bodyPr>
          <a:lstStyle/>
          <a:p>
            <a:r>
              <a:rPr lang="en-US" dirty="0">
                <a:effectLst/>
              </a:rPr>
              <a:t>Consists of</a:t>
            </a:r>
          </a:p>
          <a:p>
            <a:pPr lvl="1"/>
            <a:r>
              <a:rPr lang="en-US" dirty="0">
                <a:effectLst/>
              </a:rPr>
              <a:t>A database management system for handling the domain specific facts</a:t>
            </a:r>
          </a:p>
          <a:p>
            <a:pPr lvl="1"/>
            <a:r>
              <a:rPr lang="en-US" dirty="0">
                <a:effectLst/>
              </a:rPr>
              <a:t>A rule set for representing the knowledge structure/relations</a:t>
            </a:r>
          </a:p>
          <a:p>
            <a:pPr lvl="1"/>
            <a:r>
              <a:rPr lang="en-US" dirty="0">
                <a:effectLst/>
              </a:rPr>
              <a:t>A rule interpreter to carry out the problem solving.</a:t>
            </a:r>
          </a:p>
          <a:p>
            <a:r>
              <a:rPr lang="en-US" dirty="0">
                <a:effectLst/>
              </a:rPr>
              <a:t>A typical rule set might be:</a:t>
            </a:r>
          </a:p>
          <a:p>
            <a:pPr lvl="1"/>
            <a:r>
              <a:rPr lang="en-US" dirty="0">
                <a:effectLst/>
              </a:rPr>
              <a:t>R1. IF Raining ∧ Outside(x) ∧ </a:t>
            </a:r>
            <a:r>
              <a:rPr lang="en-US" dirty="0" err="1">
                <a:effectLst/>
              </a:rPr>
              <a:t>HasUmbrella</a:t>
            </a:r>
            <a:r>
              <a:rPr lang="en-US" dirty="0">
                <a:effectLst/>
              </a:rPr>
              <a:t>(x) THEN </a:t>
            </a:r>
            <a:r>
              <a:rPr lang="en-US" dirty="0" err="1">
                <a:effectLst/>
              </a:rPr>
              <a:t>UseUmbrella</a:t>
            </a:r>
            <a:r>
              <a:rPr lang="en-US" dirty="0">
                <a:effectLst/>
              </a:rPr>
              <a:t>(x)</a:t>
            </a:r>
          </a:p>
          <a:p>
            <a:pPr lvl="1"/>
            <a:r>
              <a:rPr lang="en-US" dirty="0">
                <a:effectLst/>
              </a:rPr>
              <a:t>R2.IF Raining ∧ Outside(x) ∧¬</a:t>
            </a:r>
            <a:r>
              <a:rPr lang="en-US" dirty="0" err="1">
                <a:effectLst/>
              </a:rPr>
              <a:t>HasUmbrella</a:t>
            </a:r>
            <a:r>
              <a:rPr lang="en-US" dirty="0">
                <a:effectLst/>
              </a:rPr>
              <a:t>(x) THEN </a:t>
            </a:r>
            <a:r>
              <a:rPr lang="en-US" dirty="0" err="1">
                <a:effectLst/>
              </a:rPr>
              <a:t>GetWet</a:t>
            </a:r>
            <a:r>
              <a:rPr lang="en-US" dirty="0">
                <a:effectLst/>
              </a:rPr>
              <a:t>(x)</a:t>
            </a:r>
          </a:p>
          <a:p>
            <a:pPr lvl="1"/>
            <a:r>
              <a:rPr lang="en-US" dirty="0">
                <a:effectLst/>
              </a:rPr>
              <a:t>R3.IF </a:t>
            </a:r>
            <a:r>
              <a:rPr lang="en-US" dirty="0" err="1">
                <a:effectLst/>
              </a:rPr>
              <a:t>GetsWet</a:t>
            </a:r>
            <a:r>
              <a:rPr lang="en-US" dirty="0">
                <a:effectLst/>
              </a:rPr>
              <a:t>(x) THEN </a:t>
            </a:r>
            <a:r>
              <a:rPr lang="en-US" dirty="0" err="1">
                <a:effectLst/>
              </a:rPr>
              <a:t>CatchCold</a:t>
            </a:r>
            <a:r>
              <a:rPr lang="en-US" dirty="0">
                <a:effectLst/>
              </a:rPr>
              <a:t>(x)</a:t>
            </a:r>
          </a:p>
          <a:p>
            <a:pPr lvl="1"/>
            <a:r>
              <a:rPr lang="en-US" dirty="0">
                <a:effectLst/>
              </a:rPr>
              <a:t>R4.IF Sunny ∧ Outside(x) THEN </a:t>
            </a:r>
            <a:r>
              <a:rPr lang="en-US" dirty="0" err="1">
                <a:effectLst/>
              </a:rPr>
              <a:t>GetSunBurnt</a:t>
            </a:r>
            <a:r>
              <a:rPr lang="en-US" dirty="0">
                <a:effectLst/>
              </a:rPr>
              <a:t>(x)</a:t>
            </a:r>
          </a:p>
          <a:p>
            <a:r>
              <a:rPr lang="en-US" dirty="0">
                <a:effectLst/>
              </a:rPr>
              <a:t>It should be easy enough to set up an appropriate database management system.</a:t>
            </a:r>
          </a:p>
          <a:p>
            <a:endParaRPr lang="en-US" dirty="0"/>
          </a:p>
        </p:txBody>
      </p:sp>
    </p:spTree>
    <p:extLst>
      <p:ext uri="{BB962C8B-B14F-4D97-AF65-F5344CB8AC3E}">
        <p14:creationId xmlns:p14="http://schemas.microsoft.com/office/powerpoint/2010/main" val="2221964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Based Inference</a:t>
            </a:r>
          </a:p>
        </p:txBody>
      </p:sp>
      <p:sp>
        <p:nvSpPr>
          <p:cNvPr id="3" name="Content Placeholder 2"/>
          <p:cNvSpPr>
            <a:spLocks noGrp="1"/>
          </p:cNvSpPr>
          <p:nvPr>
            <p:ph idx="1"/>
          </p:nvPr>
        </p:nvSpPr>
        <p:spPr/>
        <p:txBody>
          <a:bodyPr>
            <a:noAutofit/>
          </a:bodyPr>
          <a:lstStyle/>
          <a:p>
            <a:r>
              <a:rPr lang="en-US" sz="1800" dirty="0">
                <a:effectLst/>
              </a:rPr>
              <a:t>If we have a knowledge base consisting of facts and rules, and a rule interpreter to match the rule conditions against the facts, and a means for extracting the rules, then we can derive new knowledge. For example, using the above rule set:</a:t>
            </a:r>
          </a:p>
          <a:p>
            <a:pPr lvl="1"/>
            <a:r>
              <a:rPr lang="en-US" sz="1600" dirty="0">
                <a:effectLst/>
              </a:rPr>
              <a:t>Suppose we have three initial facts: Raining, Outside(John), ¬</a:t>
            </a:r>
            <a:r>
              <a:rPr lang="en-US" sz="1600" dirty="0" err="1">
                <a:effectLst/>
              </a:rPr>
              <a:t>HasUmbrella</a:t>
            </a:r>
            <a:r>
              <a:rPr lang="en-US" sz="1600" dirty="0">
                <a:effectLst/>
              </a:rPr>
              <a:t>(John)</a:t>
            </a:r>
          </a:p>
          <a:p>
            <a:pPr lvl="1"/>
            <a:r>
              <a:rPr lang="en-US" sz="1600" dirty="0">
                <a:effectLst/>
              </a:rPr>
              <a:t>Then only the rule R2 with ‘x = John’ matches the facts, so we are able to infer</a:t>
            </a:r>
          </a:p>
          <a:p>
            <a:pPr lvl="1"/>
            <a:r>
              <a:rPr lang="en-US" sz="1600" dirty="0" err="1">
                <a:effectLst/>
              </a:rPr>
              <a:t>GetsWet</a:t>
            </a:r>
            <a:r>
              <a:rPr lang="en-US" sz="1600" dirty="0">
                <a:effectLst/>
              </a:rPr>
              <a:t>(John). This means we now have four facts in our knowledge base: </a:t>
            </a:r>
            <a:r>
              <a:rPr lang="en-US" sz="1600" dirty="0" err="1">
                <a:effectLst/>
              </a:rPr>
              <a:t>Raining,Outside</a:t>
            </a:r>
            <a:r>
              <a:rPr lang="en-US" sz="1600" dirty="0">
                <a:effectLst/>
              </a:rPr>
              <a:t>(John), ¬</a:t>
            </a:r>
            <a:r>
              <a:rPr lang="en-US" sz="1600" dirty="0" err="1">
                <a:effectLst/>
              </a:rPr>
              <a:t>HasUmbrella</a:t>
            </a:r>
            <a:r>
              <a:rPr lang="en-US" sz="1600" dirty="0">
                <a:effectLst/>
              </a:rPr>
              <a:t>(John), </a:t>
            </a:r>
            <a:r>
              <a:rPr lang="en-US" sz="1600" dirty="0" err="1">
                <a:effectLst/>
              </a:rPr>
              <a:t>GetsWet</a:t>
            </a:r>
            <a:r>
              <a:rPr lang="en-US" sz="1600" dirty="0">
                <a:effectLst/>
              </a:rPr>
              <a:t>(John).</a:t>
            </a:r>
          </a:p>
          <a:p>
            <a:pPr lvl="1"/>
            <a:r>
              <a:rPr lang="en-US" sz="1600" dirty="0">
                <a:effectLst/>
              </a:rPr>
              <a:t>Then R3 with ‘x = John’ matches the facts, so we can also infer </a:t>
            </a:r>
            <a:r>
              <a:rPr lang="en-US" sz="1600" dirty="0" err="1">
                <a:effectLst/>
              </a:rPr>
              <a:t>CatchesCold</a:t>
            </a:r>
            <a:r>
              <a:rPr lang="en-US" sz="1600" dirty="0">
                <a:effectLst/>
              </a:rPr>
              <a:t>(John),and end up with five facts: the initial three, </a:t>
            </a:r>
            <a:r>
              <a:rPr lang="en-US" sz="1600" dirty="0" err="1">
                <a:effectLst/>
              </a:rPr>
              <a:t>GetsWet</a:t>
            </a:r>
            <a:r>
              <a:rPr lang="en-US" sz="1600" dirty="0">
                <a:effectLst/>
              </a:rPr>
              <a:t>(John), </a:t>
            </a:r>
            <a:r>
              <a:rPr lang="en-US" sz="1600" dirty="0" err="1">
                <a:effectLst/>
              </a:rPr>
              <a:t>CatchesCold</a:t>
            </a:r>
            <a:r>
              <a:rPr lang="en-US" sz="1600" dirty="0">
                <a:effectLst/>
              </a:rPr>
              <a:t>(John)</a:t>
            </a:r>
          </a:p>
          <a:p>
            <a:pPr lvl="1"/>
            <a:r>
              <a:rPr lang="en-US" sz="1600" dirty="0">
                <a:effectLst/>
              </a:rPr>
              <a:t>Note that there is no way we can end up with </a:t>
            </a:r>
            <a:r>
              <a:rPr lang="en-US" sz="1600" dirty="0" err="1">
                <a:effectLst/>
              </a:rPr>
              <a:t>GetsSunTan</a:t>
            </a:r>
            <a:r>
              <a:rPr lang="en-US" sz="1600" dirty="0">
                <a:effectLst/>
              </a:rPr>
              <a:t>(John)</a:t>
            </a:r>
          </a:p>
          <a:p>
            <a:r>
              <a:rPr lang="en-US" sz="1800" dirty="0">
                <a:effectLst/>
              </a:rPr>
              <a:t>The process of deriving new facts from given facts is called inference.</a:t>
            </a:r>
          </a:p>
        </p:txBody>
      </p:sp>
    </p:spTree>
    <p:extLst>
      <p:ext uri="{BB962C8B-B14F-4D97-AF65-F5344CB8AC3E}">
        <p14:creationId xmlns:p14="http://schemas.microsoft.com/office/powerpoint/2010/main" val="34625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660872"/>
            <a:ext cx="7581901" cy="3953436"/>
          </a:xfrm>
        </p:spPr>
        <p:txBody>
          <a:bodyPr>
            <a:noAutofit/>
          </a:bodyPr>
          <a:lstStyle/>
          <a:p>
            <a:r>
              <a:rPr lang="en-US" sz="3200" dirty="0">
                <a:effectLst/>
              </a:rPr>
              <a:t>Knowledge is defined as:</a:t>
            </a:r>
          </a:p>
          <a:p>
            <a:pPr lvl="1"/>
            <a:r>
              <a:rPr lang="en-US" sz="3200" dirty="0">
                <a:effectLst/>
              </a:rPr>
              <a:t>Facts, information, and skills acquired through experience or education; the theoretical or practical understanding of a subject.</a:t>
            </a:r>
          </a:p>
          <a:p>
            <a:pPr lvl="1"/>
            <a:r>
              <a:rPr lang="en-US" sz="3000" dirty="0">
                <a:effectLst/>
              </a:rPr>
              <a:t>In order to solve the complex problems encountered in AI, one generally needs a large amount of knowledge, and suitable mechanisms for representing and manipulating all that knowledge.</a:t>
            </a:r>
          </a:p>
        </p:txBody>
      </p:sp>
    </p:spTree>
    <p:extLst>
      <p:ext uri="{BB962C8B-B14F-4D97-AF65-F5344CB8AC3E}">
        <p14:creationId xmlns:p14="http://schemas.microsoft.com/office/powerpoint/2010/main" val="440262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Knowledge Representation using Rule Based System</a:t>
            </a:r>
          </a:p>
        </p:txBody>
      </p:sp>
      <p:sp>
        <p:nvSpPr>
          <p:cNvPr id="3" name="Content Placeholder 2"/>
          <p:cNvSpPr>
            <a:spLocks noGrp="1"/>
          </p:cNvSpPr>
          <p:nvPr>
            <p:ph idx="1"/>
          </p:nvPr>
        </p:nvSpPr>
        <p:spPr>
          <a:xfrm>
            <a:off x="388471" y="1882588"/>
            <a:ext cx="8352117" cy="4721412"/>
          </a:xfrm>
        </p:spPr>
        <p:txBody>
          <a:bodyPr>
            <a:normAutofit fontScale="92500" lnSpcReduction="20000"/>
          </a:bodyPr>
          <a:lstStyle/>
          <a:p>
            <a:r>
              <a:rPr lang="en-US" dirty="0">
                <a:effectLst/>
              </a:rPr>
              <a:t>We can see that rule based systems have many of the properties required of a knowledge representation. However, as always, there are pros and cons</a:t>
            </a:r>
          </a:p>
          <a:p>
            <a:r>
              <a:rPr lang="en-US" dirty="0">
                <a:effectLst/>
              </a:rPr>
              <a:t>Advantages</a:t>
            </a:r>
          </a:p>
          <a:p>
            <a:pPr lvl="1"/>
            <a:r>
              <a:rPr lang="en-US" dirty="0">
                <a:effectLst/>
              </a:rPr>
              <a:t>These systems are very expressive</a:t>
            </a:r>
          </a:p>
          <a:p>
            <a:pPr lvl="1"/>
            <a:r>
              <a:rPr lang="en-US" dirty="0">
                <a:effectLst/>
              </a:rPr>
              <a:t>The rules lead to a degree of modularity</a:t>
            </a:r>
          </a:p>
          <a:p>
            <a:pPr lvl="1"/>
            <a:r>
              <a:rPr lang="en-US" dirty="0">
                <a:effectLst/>
              </a:rPr>
              <a:t>We can easily introduce procedures for handling certainty factors, and this leads to the possibility of probabilistic reasoning.</a:t>
            </a:r>
          </a:p>
          <a:p>
            <a:r>
              <a:rPr lang="en-US" dirty="0">
                <a:effectLst/>
              </a:rPr>
              <a:t>Disadvantage</a:t>
            </a:r>
          </a:p>
          <a:p>
            <a:pPr lvl="1"/>
            <a:r>
              <a:rPr lang="en-US" dirty="0">
                <a:effectLst/>
              </a:rPr>
              <a:t>There is a lack of precise semantics for the rules</a:t>
            </a:r>
          </a:p>
          <a:p>
            <a:pPr lvl="1"/>
            <a:r>
              <a:rPr lang="en-US" dirty="0">
                <a:effectLst/>
              </a:rPr>
              <a:t>The systems are not always efficient. </a:t>
            </a:r>
          </a:p>
          <a:p>
            <a:r>
              <a:rPr lang="en-US" dirty="0">
                <a:effectLst/>
              </a:rPr>
              <a:t>We shall study rule based systems in detail in a series of lectures later in this module.</a:t>
            </a:r>
          </a:p>
          <a:p>
            <a:endParaRPr lang="en-US" dirty="0"/>
          </a:p>
        </p:txBody>
      </p:sp>
    </p:spTree>
    <p:extLst>
      <p:ext uri="{BB962C8B-B14F-4D97-AF65-F5344CB8AC3E}">
        <p14:creationId xmlns:p14="http://schemas.microsoft.com/office/powerpoint/2010/main" val="236740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Knowledge Representation</a:t>
            </a:r>
          </a:p>
        </p:txBody>
      </p:sp>
      <p:sp>
        <p:nvSpPr>
          <p:cNvPr id="3" name="Content Placeholder 2"/>
          <p:cNvSpPr>
            <a:spLocks noGrp="1"/>
          </p:cNvSpPr>
          <p:nvPr>
            <p:ph idx="1"/>
          </p:nvPr>
        </p:nvSpPr>
        <p:spPr>
          <a:xfrm>
            <a:off x="463176" y="1882588"/>
            <a:ext cx="8382000" cy="4751294"/>
          </a:xfrm>
        </p:spPr>
        <p:txBody>
          <a:bodyPr>
            <a:normAutofit fontScale="77500" lnSpcReduction="20000"/>
          </a:bodyPr>
          <a:lstStyle/>
          <a:p>
            <a:r>
              <a:rPr lang="en-US" dirty="0">
                <a:effectLst/>
              </a:rPr>
              <a:t>We have now seen what is required of a knowledge representation and taken a brief tour through a number of the most obviously plausible styles of knowledge representation</a:t>
            </a:r>
          </a:p>
          <a:p>
            <a:r>
              <a:rPr lang="en-US" dirty="0">
                <a:effectLst/>
              </a:rPr>
              <a:t>There are clearly many more representational formalisms that might be useful. For a start, we have only really considered symbolic representations. There also exist non-symbolic (e.g. pictorial) representations. So-called sub-symbolic representations are also possible (e.g. as one finds in the activation patterns of neural network systems)</a:t>
            </a:r>
          </a:p>
          <a:p>
            <a:r>
              <a:rPr lang="en-US" dirty="0">
                <a:effectLst/>
              </a:rPr>
              <a:t>In selecting a representational formalism one needs to consider exactly what has to be represented, and how that knowledge needs to be processed. We should also consider how the system will go about acquiring new knowledge</a:t>
            </a:r>
          </a:p>
          <a:p>
            <a:r>
              <a:rPr lang="en-US" dirty="0">
                <a:effectLst/>
              </a:rPr>
              <a:t>In practice, there is no single best knowledge representation system that can be used for everything. In building large complex AI systems, one will usually want to employ many different types of knowledge representation</a:t>
            </a:r>
          </a:p>
        </p:txBody>
      </p:sp>
    </p:spTree>
    <p:extLst>
      <p:ext uri="{BB962C8B-B14F-4D97-AF65-F5344CB8AC3E}">
        <p14:creationId xmlns:p14="http://schemas.microsoft.com/office/powerpoint/2010/main" val="1131904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t>
            </a:r>
          </a:p>
        </p:txBody>
      </p:sp>
      <p:sp>
        <p:nvSpPr>
          <p:cNvPr id="3" name="Content Placeholder 2"/>
          <p:cNvSpPr>
            <a:spLocks noGrp="1"/>
          </p:cNvSpPr>
          <p:nvPr>
            <p:ph idx="1"/>
          </p:nvPr>
        </p:nvSpPr>
        <p:spPr>
          <a:xfrm>
            <a:off x="-123756" y="1781808"/>
            <a:ext cx="9326882" cy="3953436"/>
          </a:xfrm>
        </p:spPr>
        <p:txBody>
          <a:bodyPr>
            <a:noAutofit/>
          </a:bodyPr>
          <a:lstStyle/>
          <a:p>
            <a:pPr lvl="1"/>
            <a:r>
              <a:rPr lang="en-US" sz="3000" dirty="0">
                <a:effectLst/>
              </a:rPr>
              <a:t>Knowledge can take many forms. Some simple examples are:</a:t>
            </a:r>
          </a:p>
          <a:p>
            <a:pPr marL="806450" lvl="2" indent="0">
              <a:buNone/>
            </a:pPr>
            <a:r>
              <a:rPr lang="en-US" sz="2800" dirty="0">
                <a:effectLst/>
              </a:rPr>
              <a:t>	John </a:t>
            </a:r>
            <a:r>
              <a:rPr lang="en-US" sz="2400" dirty="0">
                <a:effectLst/>
              </a:rPr>
              <a:t>has an umbrella</a:t>
            </a:r>
          </a:p>
          <a:p>
            <a:pPr marL="806450" lvl="2" indent="0">
              <a:buNone/>
            </a:pPr>
            <a:r>
              <a:rPr lang="en-US" sz="2400" dirty="0">
                <a:effectLst/>
              </a:rPr>
              <a:t>	It is raining</a:t>
            </a:r>
          </a:p>
          <a:p>
            <a:pPr marL="806450" lvl="2" indent="0">
              <a:buNone/>
            </a:pPr>
            <a:r>
              <a:rPr lang="en-US" sz="2400" dirty="0">
                <a:effectLst/>
              </a:rPr>
              <a:t>	An umbrella stops you getting wet when 	it’s raining</a:t>
            </a:r>
          </a:p>
          <a:p>
            <a:pPr marL="806450" lvl="2" indent="0">
              <a:buNone/>
            </a:pPr>
            <a:r>
              <a:rPr lang="en-US" sz="2400" dirty="0">
                <a:effectLst/>
              </a:rPr>
              <a:t>	An umbrella will only stop you getting wet if it is used properly</a:t>
            </a:r>
          </a:p>
          <a:p>
            <a:pPr marL="806450" lvl="2" indent="0">
              <a:buNone/>
            </a:pPr>
            <a:r>
              <a:rPr lang="en-US" sz="2400" dirty="0">
                <a:effectLst/>
              </a:rPr>
              <a:t>	Umbrellas are not so useful when it is very windy</a:t>
            </a:r>
          </a:p>
          <a:p>
            <a:pPr lvl="1"/>
            <a:r>
              <a:rPr lang="en-US" sz="3000" dirty="0">
                <a:effectLst/>
              </a:rPr>
              <a:t>So, how should an AI agent store and manipulate knowledge like this?</a:t>
            </a:r>
          </a:p>
        </p:txBody>
      </p:sp>
    </p:spTree>
    <p:extLst>
      <p:ext uri="{BB962C8B-B14F-4D97-AF65-F5344CB8AC3E}">
        <p14:creationId xmlns:p14="http://schemas.microsoft.com/office/powerpoint/2010/main" val="178065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Representation</a:t>
            </a:r>
          </a:p>
        </p:txBody>
      </p:sp>
      <p:sp>
        <p:nvSpPr>
          <p:cNvPr id="3" name="Content Placeholder 2"/>
          <p:cNvSpPr>
            <a:spLocks noGrp="1"/>
          </p:cNvSpPr>
          <p:nvPr>
            <p:ph idx="1"/>
          </p:nvPr>
        </p:nvSpPr>
        <p:spPr/>
        <p:txBody>
          <a:bodyPr>
            <a:normAutofit/>
          </a:bodyPr>
          <a:lstStyle/>
          <a:p>
            <a:r>
              <a:rPr lang="en-US" sz="4000" dirty="0">
                <a:effectLst/>
              </a:rPr>
              <a:t>The object of a knowledge representation is to express knowledge in a computer tractable form, so that it can be used to enable our AI agents to perform well.</a:t>
            </a:r>
            <a:endParaRPr lang="en-US" sz="4000" dirty="0"/>
          </a:p>
        </p:txBody>
      </p:sp>
    </p:spTree>
    <p:extLst>
      <p:ext uri="{BB962C8B-B14F-4D97-AF65-F5344CB8AC3E}">
        <p14:creationId xmlns:p14="http://schemas.microsoft.com/office/powerpoint/2010/main" val="317930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Representation</a:t>
            </a:r>
          </a:p>
        </p:txBody>
      </p:sp>
      <p:sp>
        <p:nvSpPr>
          <p:cNvPr id="3" name="Content Placeholder 2"/>
          <p:cNvSpPr>
            <a:spLocks noGrp="1"/>
          </p:cNvSpPr>
          <p:nvPr>
            <p:ph idx="1"/>
          </p:nvPr>
        </p:nvSpPr>
        <p:spPr/>
        <p:txBody>
          <a:bodyPr>
            <a:normAutofit lnSpcReduction="10000"/>
          </a:bodyPr>
          <a:lstStyle/>
          <a:p>
            <a:r>
              <a:rPr lang="en-US" dirty="0">
                <a:effectLst/>
              </a:rPr>
              <a:t>A knowledge representation language is defined by two aspects:</a:t>
            </a:r>
          </a:p>
          <a:p>
            <a:pPr lvl="1"/>
            <a:r>
              <a:rPr lang="en-US" dirty="0">
                <a:effectLst/>
              </a:rPr>
              <a:t>Syntax: The syntax of a language defines which configurations of the components of the language constitute valid sentences.</a:t>
            </a:r>
          </a:p>
          <a:p>
            <a:pPr lvl="1"/>
            <a:r>
              <a:rPr lang="en-US" dirty="0">
                <a:effectLst/>
              </a:rPr>
              <a:t>Semantics: The semantics defines which facts in the world the sentences refer to, and hence the statement about the world that each sentence makes. </a:t>
            </a:r>
          </a:p>
          <a:p>
            <a:r>
              <a:rPr lang="en-US" dirty="0">
                <a:effectLst/>
              </a:rPr>
              <a:t>This is a very general idea, and not restricted to natural language.</a:t>
            </a:r>
            <a:endParaRPr lang="en-US" dirty="0"/>
          </a:p>
        </p:txBody>
      </p:sp>
    </p:spTree>
    <p:extLst>
      <p:ext uri="{BB962C8B-B14F-4D97-AF65-F5344CB8AC3E}">
        <p14:creationId xmlns:p14="http://schemas.microsoft.com/office/powerpoint/2010/main" val="273176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Representation</a:t>
            </a:r>
          </a:p>
        </p:txBody>
      </p:sp>
      <p:sp>
        <p:nvSpPr>
          <p:cNvPr id="3" name="Content Placeholder 2"/>
          <p:cNvSpPr>
            <a:spLocks noGrp="1"/>
          </p:cNvSpPr>
          <p:nvPr>
            <p:ph idx="1"/>
          </p:nvPr>
        </p:nvSpPr>
        <p:spPr/>
        <p:txBody>
          <a:bodyPr>
            <a:normAutofit/>
          </a:bodyPr>
          <a:lstStyle/>
          <a:p>
            <a:r>
              <a:rPr lang="en-US" sz="3200" dirty="0">
                <a:effectLst/>
              </a:rPr>
              <a:t>Suppose the language is arithmetic, then</a:t>
            </a:r>
          </a:p>
          <a:p>
            <a:pPr lvl="1"/>
            <a:r>
              <a:rPr lang="en-US" sz="2800" dirty="0">
                <a:effectLst/>
              </a:rPr>
              <a:t>‘x’, ‘≥’ and ‘y’ are components (or symbols or words) of the language</a:t>
            </a:r>
          </a:p>
          <a:p>
            <a:pPr lvl="1"/>
            <a:r>
              <a:rPr lang="en-US" sz="2800" dirty="0">
                <a:effectLst/>
              </a:rPr>
              <a:t>the syntax says that ‘</a:t>
            </a:r>
            <a:r>
              <a:rPr lang="en-US" sz="2800" dirty="0" err="1">
                <a:effectLst/>
              </a:rPr>
              <a:t>x≥y</a:t>
            </a:r>
            <a:r>
              <a:rPr lang="en-US" sz="2800" dirty="0">
                <a:effectLst/>
              </a:rPr>
              <a:t>’ is a valid sentence in the language, but ‘≥≥ x y’ is not</a:t>
            </a:r>
          </a:p>
          <a:p>
            <a:pPr lvl="1"/>
            <a:r>
              <a:rPr lang="en-US" sz="2800" dirty="0">
                <a:effectLst/>
              </a:rPr>
              <a:t>the semantics say that ‘</a:t>
            </a:r>
            <a:r>
              <a:rPr lang="en-US" sz="2800" dirty="0" err="1">
                <a:effectLst/>
              </a:rPr>
              <a:t>x≥y</a:t>
            </a:r>
            <a:r>
              <a:rPr lang="en-US" sz="2800" dirty="0">
                <a:effectLst/>
              </a:rPr>
              <a:t>’ is false if y is bigger than x, and true otherwise</a:t>
            </a:r>
          </a:p>
        </p:txBody>
      </p:sp>
    </p:spTree>
    <p:extLst>
      <p:ext uri="{BB962C8B-B14F-4D97-AF65-F5344CB8AC3E}">
        <p14:creationId xmlns:p14="http://schemas.microsoft.com/office/powerpoint/2010/main" val="72347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Requirements for Knowledge Representation</a:t>
            </a:r>
          </a:p>
        </p:txBody>
      </p:sp>
      <p:sp>
        <p:nvSpPr>
          <p:cNvPr id="3" name="Content Placeholder 2"/>
          <p:cNvSpPr>
            <a:spLocks noGrp="1"/>
          </p:cNvSpPr>
          <p:nvPr>
            <p:ph idx="1"/>
          </p:nvPr>
        </p:nvSpPr>
        <p:spPr/>
        <p:txBody>
          <a:bodyPr>
            <a:noAutofit/>
          </a:bodyPr>
          <a:lstStyle/>
          <a:p>
            <a:r>
              <a:rPr lang="en-US" sz="2800" dirty="0">
                <a:effectLst/>
              </a:rPr>
              <a:t>A good knowledge representation system for any particular domain should possess the following properties:</a:t>
            </a:r>
          </a:p>
          <a:p>
            <a:pPr lvl="1"/>
            <a:r>
              <a:rPr lang="en-US" sz="2400" dirty="0">
                <a:effectLst/>
              </a:rPr>
              <a:t>Representational Adequacy – the ability to represent all the different kinds of knowledge that might be needed in that domain.</a:t>
            </a:r>
          </a:p>
          <a:p>
            <a:pPr lvl="1"/>
            <a:r>
              <a:rPr lang="en-US" sz="2400" dirty="0">
                <a:effectLst/>
              </a:rPr>
              <a:t>Inferential Adequacy –the ability to manipulate the representational structures to derive new structures (corresponding to new knowledge) from existing structures.</a:t>
            </a:r>
          </a:p>
        </p:txBody>
      </p:sp>
    </p:spTree>
    <p:extLst>
      <p:ext uri="{BB962C8B-B14F-4D97-AF65-F5344CB8AC3E}">
        <p14:creationId xmlns:p14="http://schemas.microsoft.com/office/powerpoint/2010/main" val="117128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Requirements for Knowledge Representation</a:t>
            </a:r>
          </a:p>
        </p:txBody>
      </p:sp>
      <p:sp>
        <p:nvSpPr>
          <p:cNvPr id="3" name="Content Placeholder 2"/>
          <p:cNvSpPr>
            <a:spLocks noGrp="1"/>
          </p:cNvSpPr>
          <p:nvPr>
            <p:ph idx="1"/>
          </p:nvPr>
        </p:nvSpPr>
        <p:spPr>
          <a:xfrm>
            <a:off x="425077" y="1882588"/>
            <a:ext cx="8503920" cy="3953436"/>
          </a:xfrm>
        </p:spPr>
        <p:txBody>
          <a:bodyPr>
            <a:noAutofit/>
          </a:bodyPr>
          <a:lstStyle/>
          <a:p>
            <a:pPr lvl="1"/>
            <a:r>
              <a:rPr lang="en-US" sz="2400" dirty="0">
                <a:effectLst/>
              </a:rPr>
              <a:t>Inferential Efficiency – the ability to incorporate additional information into the knowledge structure which can be used to focus the attention of the inference mechanisms in the most promising directions.</a:t>
            </a:r>
          </a:p>
          <a:p>
            <a:pPr lvl="1"/>
            <a:r>
              <a:rPr lang="en-US" sz="2400" dirty="0">
                <a:effectLst/>
              </a:rPr>
              <a:t>Acquisitioned Efficiency– the ability to acquire new information easily. Ideally the agent should be able to control its own knowledge acquisition, but direct insertion of information by a ‘knowledge engineer’ would be acceptable.</a:t>
            </a:r>
          </a:p>
          <a:p>
            <a:r>
              <a:rPr lang="en-US" sz="2800" dirty="0">
                <a:effectLst/>
              </a:rPr>
              <a:t>Finding a system that optimizes these for all possible domains is not going to be feasible.</a:t>
            </a:r>
          </a:p>
        </p:txBody>
      </p:sp>
    </p:spTree>
    <p:extLst>
      <p:ext uri="{BB962C8B-B14F-4D97-AF65-F5344CB8AC3E}">
        <p14:creationId xmlns:p14="http://schemas.microsoft.com/office/powerpoint/2010/main" val="197249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5276</TotalTime>
  <Words>2147</Words>
  <Application>Microsoft Macintosh PowerPoint</Application>
  <PresentationFormat>On-screen Show (4:3)</PresentationFormat>
  <Paragraphs>154</Paragraphs>
  <Slides>32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32</vt:i4>
      </vt:variant>
    </vt:vector>
  </HeadingPairs>
  <TitlesOfParts>
    <vt:vector size="34" baseType="lpstr">
      <vt:lpstr>Candara</vt:lpstr>
      <vt:lpstr>Orbit</vt:lpstr>
      <vt:lpstr>Artificial Intelligence</vt:lpstr>
      <vt:lpstr>Knowledge Representation</vt:lpstr>
      <vt:lpstr>Introduction</vt:lpstr>
      <vt:lpstr>Knowledge ?</vt:lpstr>
      <vt:lpstr>Knowledge Representation</vt:lpstr>
      <vt:lpstr>Knowledge Representation</vt:lpstr>
      <vt:lpstr>Knowledge Representation</vt:lpstr>
      <vt:lpstr>Requirements for Knowledge Representation</vt:lpstr>
      <vt:lpstr>Requirements for Knowledge Representation</vt:lpstr>
      <vt:lpstr>Good Representation</vt:lpstr>
      <vt:lpstr>Good Representation</vt:lpstr>
      <vt:lpstr>Components</vt:lpstr>
      <vt:lpstr>Components</vt:lpstr>
      <vt:lpstr>Knowledge Representation Using Natural Language</vt:lpstr>
      <vt:lpstr>Knowledge Representation Using Natural Language</vt:lpstr>
      <vt:lpstr>Knowledge Representation Using Natural Language</vt:lpstr>
      <vt:lpstr>Database Systems</vt:lpstr>
      <vt:lpstr>Instances in a Database Systems</vt:lpstr>
      <vt:lpstr>Manipulations of a Database System</vt:lpstr>
      <vt:lpstr>Knowledge Representation Using Databases</vt:lpstr>
      <vt:lpstr>Knowledge Representation Using Databases</vt:lpstr>
      <vt:lpstr>Frame Based Systems</vt:lpstr>
      <vt:lpstr>Frame Based Systems</vt:lpstr>
      <vt:lpstr>Semantics Networks</vt:lpstr>
      <vt:lpstr>First Order Logic</vt:lpstr>
      <vt:lpstr>Knowledge Representation using First Order Logic</vt:lpstr>
      <vt:lpstr>Advantages and Disadvantages</vt:lpstr>
      <vt:lpstr>Rule Based System</vt:lpstr>
      <vt:lpstr>Rule Based Inference</vt:lpstr>
      <vt:lpstr>Knowledge Representation using Rule Based System</vt:lpstr>
      <vt:lpstr>Best Knowledge Representation</vt:lpstr>
      <vt:lpstr>PowerPoint Presentation</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Microsoft Office User</cp:lastModifiedBy>
  <cp:revision>62</cp:revision>
  <dcterms:created xsi:type="dcterms:W3CDTF">2019-09-25T03:47:48Z</dcterms:created>
  <dcterms:modified xsi:type="dcterms:W3CDTF">2023-10-18T15:57:02Z</dcterms:modified>
</cp:coreProperties>
</file>