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8"/>
  </p:notesMasterIdLst>
  <p:handoutMasterIdLst>
    <p:handoutMasterId r:id="rId59"/>
  </p:handoutMasterIdLst>
  <p:sldIdLst>
    <p:sldId id="256" r:id="rId2"/>
    <p:sldId id="287" r:id="rId3"/>
    <p:sldId id="288" r:id="rId4"/>
    <p:sldId id="294" r:id="rId5"/>
    <p:sldId id="269" r:id="rId6"/>
    <p:sldId id="270" r:id="rId7"/>
    <p:sldId id="295" r:id="rId8"/>
    <p:sldId id="296" r:id="rId9"/>
    <p:sldId id="257" r:id="rId10"/>
    <p:sldId id="258" r:id="rId11"/>
    <p:sldId id="259" r:id="rId12"/>
    <p:sldId id="273" r:id="rId13"/>
    <p:sldId id="260" r:id="rId14"/>
    <p:sldId id="261" r:id="rId15"/>
    <p:sldId id="274" r:id="rId16"/>
    <p:sldId id="275" r:id="rId17"/>
    <p:sldId id="276" r:id="rId18"/>
    <p:sldId id="277" r:id="rId19"/>
    <p:sldId id="262" r:id="rId20"/>
    <p:sldId id="278" r:id="rId21"/>
    <p:sldId id="279" r:id="rId22"/>
    <p:sldId id="280" r:id="rId23"/>
    <p:sldId id="281" r:id="rId24"/>
    <p:sldId id="263" r:id="rId25"/>
    <p:sldId id="282" r:id="rId26"/>
    <p:sldId id="264" r:id="rId27"/>
    <p:sldId id="283" r:id="rId28"/>
    <p:sldId id="265" r:id="rId29"/>
    <p:sldId id="297" r:id="rId30"/>
    <p:sldId id="298" r:id="rId31"/>
    <p:sldId id="284" r:id="rId32"/>
    <p:sldId id="285" r:id="rId33"/>
    <p:sldId id="286" r:id="rId34"/>
    <p:sldId id="266" r:id="rId35"/>
    <p:sldId id="299" r:id="rId36"/>
    <p:sldId id="267" r:id="rId37"/>
    <p:sldId id="268" r:id="rId38"/>
    <p:sldId id="300" r:id="rId39"/>
    <p:sldId id="289" r:id="rId40"/>
    <p:sldId id="290" r:id="rId41"/>
    <p:sldId id="292" r:id="rId42"/>
    <p:sldId id="293" r:id="rId43"/>
    <p:sldId id="291"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1" d="100"/>
          <a:sy n="111" d="100"/>
        </p:scale>
        <p:origin x="-496" y="-10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tableStyles" Target="tableStyles.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handoutMaster" Target="handoutMasters/handout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t>7/28/2017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7/28/2017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bwMode="auto">
          <a:xfrm>
            <a:off x="827690" y="4345781"/>
            <a:ext cx="5202621" cy="3857625"/>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31075" name="Rectangle 3"/>
          <p:cNvSpPr>
            <a:spLocks noGrp="1" noRot="1" noChangeAspect="1" noChangeArrowheads="1"/>
          </p:cNvSpPr>
          <p:nvPr>
            <p:ph type="sldImg"/>
          </p:nvPr>
        </p:nvSpPr>
        <p:spPr bwMode="auto">
          <a:xfrm>
            <a:off x="1293813" y="798513"/>
            <a:ext cx="4270375" cy="3201987"/>
          </a:xfrm>
          <a:prstGeom prst="rect">
            <a:avLst/>
          </a:prstGeom>
          <a:noFill/>
          <a:ln w="12700" cap="flat">
            <a:solidFill>
              <a:schemeClr val="tx1"/>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D0FCEEE-9776-A446-AE2D-260A7A43AAA9}" type="datetime1">
              <a:rPr lang="en-US" smtClean="0"/>
              <a:t>7/28/2017</a:t>
            </a:fld>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6BFC7338-234C-3740-B565-233E6E0E6AC5}" type="datetime1">
              <a:rPr lang="en-US" smtClean="0"/>
              <a:t>7/28/2017</a:t>
            </a:fld>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0308268B-D336-0449-8845-CF1168309FD8}" type="datetime1">
              <a:rPr lang="en-US" smtClean="0"/>
              <a:t>7/28/2017</a:t>
            </a:fld>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A21B4A3F-1E60-B74C-A581-19C18DB65E1E}" type="datetime1">
              <a:rPr lang="en-US" smtClean="0"/>
              <a:t>7/28/2017</a:t>
            </a:fld>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AD53E913-82BF-CC49-8A39-80AA62FC9D3D}" type="datetime1">
              <a:rPr lang="en-US" smtClean="0"/>
              <a:t>7/28/2017</a:t>
            </a:fld>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63B0522E-9C5F-5B41-9511-C53C2E2BA003}" type="datetime1">
              <a:rPr lang="en-US" smtClean="0"/>
              <a:t>7/28/2017</a:t>
            </a:fld>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3EFE459F-5A2F-6545-BFEF-214162C7D2E9}" type="datetime1">
              <a:rPr lang="en-US" smtClean="0"/>
              <a:t>7/28/2017</a:t>
            </a:fld>
            <a:endParaRPr lang="en-US"/>
          </a:p>
        </p:txBody>
      </p:sp>
      <p:sp>
        <p:nvSpPr>
          <p:cNvPr id="8" name="Footer Placeholder 4"/>
          <p:cNvSpPr>
            <a:spLocks noGrp="1"/>
          </p:cNvSpPr>
          <p:nvPr>
            <p:ph type="ftr" sz="quarter" idx="11"/>
          </p:nvPr>
        </p:nvSpPr>
        <p:spPr/>
        <p:txBody>
          <a:bodyPr/>
          <a:lstStyle>
            <a:lvl1pPr>
              <a:defRPr/>
            </a:lvl1pPr>
          </a:lstStyle>
          <a:p>
            <a:r>
              <a:rPr lang="en-US"/>
              <a:t>Chapter 7 Design and implementation</a:t>
            </a:r>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6CB4E05-96F2-2246-9C59-54046EEE184E}" type="datetime1">
              <a:rPr lang="en-US" smtClean="0"/>
              <a:t>7/28/2017</a:t>
            </a:fld>
            <a:endParaRPr lang="en-US"/>
          </a:p>
        </p:txBody>
      </p:sp>
      <p:sp>
        <p:nvSpPr>
          <p:cNvPr id="4" name="Footer Placeholder 4"/>
          <p:cNvSpPr>
            <a:spLocks noGrp="1"/>
          </p:cNvSpPr>
          <p:nvPr>
            <p:ph type="ftr" sz="quarter" idx="11"/>
          </p:nvPr>
        </p:nvSpPr>
        <p:spPr/>
        <p:txBody>
          <a:bodyPr/>
          <a:lstStyle>
            <a:lvl1pPr>
              <a:defRPr/>
            </a:lvl1pPr>
          </a:lstStyle>
          <a:p>
            <a:r>
              <a:rPr lang="en-US"/>
              <a:t>Chapter 7 Design and implementation</a:t>
            </a:r>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9FF9EBB-4166-D44B-A65F-FDA162C9DD13}" type="datetime1">
              <a:rPr lang="en-US" smtClean="0"/>
              <a:t>7/28/2017</a:t>
            </a:fld>
            <a:endParaRPr lang="en-US"/>
          </a:p>
        </p:txBody>
      </p:sp>
      <p:sp>
        <p:nvSpPr>
          <p:cNvPr id="3" name="Footer Placeholder 4"/>
          <p:cNvSpPr>
            <a:spLocks noGrp="1"/>
          </p:cNvSpPr>
          <p:nvPr>
            <p:ph type="ftr" sz="quarter" idx="11"/>
          </p:nvPr>
        </p:nvSpPr>
        <p:spPr/>
        <p:txBody>
          <a:bodyPr/>
          <a:lstStyle>
            <a:lvl1pPr>
              <a:defRPr/>
            </a:lvl1pPr>
          </a:lstStyle>
          <a:p>
            <a:r>
              <a:rPr lang="en-US"/>
              <a:t>Chapter 7 Design and implementation</a:t>
            </a:r>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77FF700D-33D5-0C44-9757-E0EE4B5F678C}" type="datetime1">
              <a:rPr lang="en-US" smtClean="0"/>
              <a:t>7/28/2017</a:t>
            </a:fld>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52ADA132-1B63-5846-92CB-F216222289F2}" type="datetime1">
              <a:rPr lang="en-US" smtClean="0"/>
              <a:t>7/28/2017</a:t>
            </a:fld>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CB0AF135-8D6E-5E4E-8608-D220A6DCBE87}" type="datetime1">
              <a:rPr lang="en-US" smtClean="0"/>
              <a:t>7/28/2017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7 Design and implementation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df"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6.pdf"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8.pdf"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0.pdf"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12.pdf"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14.pdf"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16.pdf"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8.pdf"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20.pdf"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2.pdf"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Chapter 7 – Design and Implementation</a:t>
            </a:r>
          </a:p>
        </p:txBody>
      </p:sp>
      <p:sp>
        <p:nvSpPr>
          <p:cNvPr id="3" name="Subtitle 2"/>
          <p:cNvSpPr>
            <a:spLocks noGrp="1"/>
          </p:cNvSpPr>
          <p:nvPr>
            <p:ph type="subTitle" idx="1"/>
          </p:nvPr>
        </p:nvSpPr>
        <p:spPr/>
        <p:txBody>
          <a:bodyPr/>
          <a:lstStyle/>
          <a:p>
            <a:r>
              <a:rPr lang="en-US" dirty="0"/>
              <a:t>Lecture 1</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Weather station use cases</a:t>
            </a:r>
            <a:r>
              <a:rPr lang="en-GB" dirty="0"/>
              <a:t> </a:t>
            </a:r>
            <a:endParaRPr lang="en-US" dirty="0"/>
          </a:p>
        </p:txBody>
      </p:sp>
      <p:pic>
        <p:nvPicPr>
          <p:cNvPr id="4" name="Content Placeholder 3" descr="7.2 WS-UseCas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83216" r="-83216"/>
              <a:stretch>
                <a:fillRect/>
              </a:stretch>
            </p:blipFill>
          </mc:Choice>
          <mc:Fallback>
            <p:blipFill>
              <a:blip r:embed="rId3"/>
              <a:srcRect l="-83216" r="-83216"/>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10</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description—Report weather</a:t>
            </a:r>
            <a:r>
              <a:rPr lang="en-GB" dirty="0"/>
              <a:t> </a:t>
            </a:r>
            <a:endParaRPr lang="en-US" dirty="0"/>
          </a:p>
        </p:txBody>
      </p:sp>
      <p:graphicFrame>
        <p:nvGraphicFramePr>
          <p:cNvPr id="5" name="Content Placeholder 4"/>
          <p:cNvGraphicFramePr>
            <a:graphicFrameLocks noGrp="1"/>
          </p:cNvGraphicFramePr>
          <p:nvPr>
            <p:ph idx="1"/>
          </p:nvPr>
        </p:nvGraphicFramePr>
        <p:xfrm>
          <a:off x="457200" y="1661727"/>
          <a:ext cx="8229600" cy="4196080"/>
        </p:xfrm>
        <a:graphic>
          <a:graphicData uri="http://schemas.openxmlformats.org/drawingml/2006/table">
            <a:tbl>
              <a:tblPr firstRow="1" bandRow="1">
                <a:tableStyleId>{5C22544A-7EE6-4342-B048-85BDC9FD1C3A}</a:tableStyleId>
              </a:tblPr>
              <a:tblGrid>
                <a:gridCol w="1556034">
                  <a:extLst>
                    <a:ext uri="{9D8B030D-6E8A-4147-A177-3AD203B41FA5}">
                      <a16:colId xmlns:a16="http://schemas.microsoft.com/office/drawing/2014/main" val="20000"/>
                    </a:ext>
                  </a:extLst>
                </a:gridCol>
                <a:gridCol w="6673566">
                  <a:extLst>
                    <a:ext uri="{9D8B030D-6E8A-4147-A177-3AD203B41FA5}">
                      <a16:colId xmlns:a16="http://schemas.microsoft.com/office/drawing/2014/main" val="20001"/>
                    </a:ext>
                  </a:extLst>
                </a:gridCol>
              </a:tblGrid>
              <a:tr h="370840">
                <a:tc>
                  <a:txBody>
                    <a:bodyPr/>
                    <a:lstStyle/>
                    <a:p>
                      <a:r>
                        <a:rPr lang="en-US" sz="1600" dirty="0"/>
                        <a:t>System</a:t>
                      </a:r>
                    </a:p>
                  </a:txBody>
                  <a:tcPr/>
                </a:tc>
                <a:tc>
                  <a:txBody>
                    <a:bodyPr/>
                    <a:lstStyle/>
                    <a:p>
                      <a:r>
                        <a:rPr lang="en-US" sz="1600" dirty="0"/>
                        <a:t>Weather station</a:t>
                      </a:r>
                    </a:p>
                  </a:txBody>
                  <a:tcPr/>
                </a:tc>
                <a:extLst>
                  <a:ext uri="{0D108BD9-81ED-4DB2-BD59-A6C34878D82A}">
                    <a16:rowId xmlns:a16="http://schemas.microsoft.com/office/drawing/2014/main" val="10000"/>
                  </a:ext>
                </a:extLst>
              </a:tr>
              <a:tr h="370840">
                <a:tc>
                  <a:txBody>
                    <a:bodyPr/>
                    <a:lstStyle/>
                    <a:p>
                      <a:r>
                        <a:rPr lang="en-US" sz="1600" dirty="0"/>
                        <a:t>Use case</a:t>
                      </a:r>
                    </a:p>
                  </a:txBody>
                  <a:tcPr/>
                </a:tc>
                <a:tc>
                  <a:txBody>
                    <a:bodyPr/>
                    <a:lstStyle/>
                    <a:p>
                      <a:r>
                        <a:rPr lang="en-US" sz="1600" dirty="0"/>
                        <a:t>Report weather</a:t>
                      </a:r>
                    </a:p>
                  </a:txBody>
                  <a:tcPr/>
                </a:tc>
                <a:extLst>
                  <a:ext uri="{0D108BD9-81ED-4DB2-BD59-A6C34878D82A}">
                    <a16:rowId xmlns:a16="http://schemas.microsoft.com/office/drawing/2014/main" val="10001"/>
                  </a:ext>
                </a:extLst>
              </a:tr>
              <a:tr h="370840">
                <a:tc>
                  <a:txBody>
                    <a:bodyPr/>
                    <a:lstStyle/>
                    <a:p>
                      <a:r>
                        <a:rPr lang="en-US" sz="1600" dirty="0"/>
                        <a:t>Actors</a:t>
                      </a:r>
                    </a:p>
                  </a:txBody>
                  <a:tcPr/>
                </a:tc>
                <a:tc>
                  <a:txBody>
                    <a:bodyPr/>
                    <a:lstStyle/>
                    <a:p>
                      <a:r>
                        <a:rPr lang="en-US" sz="1600" kern="1200" dirty="0">
                          <a:solidFill>
                            <a:schemeClr val="dk1"/>
                          </a:solidFill>
                          <a:latin typeface="+mn-lt"/>
                          <a:ea typeface="+mn-ea"/>
                          <a:cs typeface="+mn-cs"/>
                        </a:rPr>
                        <a:t>Weather information system, Weather station</a:t>
                      </a:r>
                      <a:r>
                        <a:rPr lang="en-GB" sz="1600" dirty="0"/>
                        <a:t> </a:t>
                      </a:r>
                      <a:endParaRPr lang="en-US" sz="1600" dirty="0"/>
                    </a:p>
                  </a:txBody>
                  <a:tcPr/>
                </a:tc>
                <a:extLst>
                  <a:ext uri="{0D108BD9-81ED-4DB2-BD59-A6C34878D82A}">
                    <a16:rowId xmlns:a16="http://schemas.microsoft.com/office/drawing/2014/main" val="10002"/>
                  </a:ext>
                </a:extLst>
              </a:tr>
              <a:tr h="370840">
                <a:tc>
                  <a:txBody>
                    <a:bodyPr/>
                    <a:lstStyle/>
                    <a:p>
                      <a:r>
                        <a:rPr lang="en-US" sz="1600" dirty="0"/>
                        <a:t>Description</a:t>
                      </a:r>
                    </a:p>
                  </a:txBody>
                  <a:tcPr/>
                </a:tc>
                <a:tc>
                  <a:txBody>
                    <a:bodyPr/>
                    <a:lstStyle/>
                    <a:p>
                      <a:r>
                        <a:rPr lang="en-US" sz="1600" kern="1200" dirty="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lang="en-GB" sz="1600" dirty="0"/>
                        <a:t> </a:t>
                      </a:r>
                      <a:endParaRPr lang="en-US" sz="1600" dirty="0"/>
                    </a:p>
                  </a:txBody>
                  <a:tcPr/>
                </a:tc>
                <a:extLst>
                  <a:ext uri="{0D108BD9-81ED-4DB2-BD59-A6C34878D82A}">
                    <a16:rowId xmlns:a16="http://schemas.microsoft.com/office/drawing/2014/main" val="10003"/>
                  </a:ext>
                </a:extLst>
              </a:tr>
              <a:tr h="370840">
                <a:tc>
                  <a:txBody>
                    <a:bodyPr/>
                    <a:lstStyle/>
                    <a:p>
                      <a:r>
                        <a:rPr lang="en-US" sz="1600" dirty="0"/>
                        <a:t>Stimulus</a:t>
                      </a:r>
                    </a:p>
                  </a:txBody>
                  <a:tcPr/>
                </a:tc>
                <a:tc>
                  <a:txBody>
                    <a:bodyPr/>
                    <a:lstStyle/>
                    <a:p>
                      <a:r>
                        <a:rPr lang="en-US" sz="1600" kern="1200" dirty="0">
                          <a:solidFill>
                            <a:schemeClr val="dk1"/>
                          </a:solidFill>
                          <a:latin typeface="+mn-lt"/>
                          <a:ea typeface="+mn-ea"/>
                          <a:cs typeface="+mn-cs"/>
                        </a:rPr>
                        <a:t>The weather information system establishes a satellite communication link with the weather station and requests transmission of the data.</a:t>
                      </a:r>
                      <a:r>
                        <a:rPr lang="en-GB" sz="1600" dirty="0"/>
                        <a:t> </a:t>
                      </a:r>
                      <a:endParaRPr lang="en-US" sz="1600" dirty="0"/>
                    </a:p>
                  </a:txBody>
                  <a:tcPr/>
                </a:tc>
                <a:extLst>
                  <a:ext uri="{0D108BD9-81ED-4DB2-BD59-A6C34878D82A}">
                    <a16:rowId xmlns:a16="http://schemas.microsoft.com/office/drawing/2014/main" val="10004"/>
                  </a:ext>
                </a:extLst>
              </a:tr>
              <a:tr h="370840">
                <a:tc>
                  <a:txBody>
                    <a:bodyPr/>
                    <a:lstStyle/>
                    <a:p>
                      <a:r>
                        <a:rPr lang="en-US" sz="1600" dirty="0"/>
                        <a:t>Response</a:t>
                      </a:r>
                    </a:p>
                  </a:txBody>
                  <a:tcPr/>
                </a:tc>
                <a:tc>
                  <a:txBody>
                    <a:bodyPr/>
                    <a:lstStyle/>
                    <a:p>
                      <a:r>
                        <a:rPr lang="en-US" sz="1600" kern="1200" dirty="0">
                          <a:solidFill>
                            <a:schemeClr val="dk1"/>
                          </a:solidFill>
                          <a:latin typeface="+mn-lt"/>
                          <a:ea typeface="+mn-ea"/>
                          <a:cs typeface="+mn-cs"/>
                        </a:rPr>
                        <a:t>The summarized data is sent to the weather information system.</a:t>
                      </a:r>
                      <a:r>
                        <a:rPr lang="en-GB" sz="1600" dirty="0"/>
                        <a:t> </a:t>
                      </a:r>
                      <a:endParaRPr lang="en-US" sz="1600" dirty="0"/>
                    </a:p>
                  </a:txBody>
                  <a:tcPr/>
                </a:tc>
                <a:extLst>
                  <a:ext uri="{0D108BD9-81ED-4DB2-BD59-A6C34878D82A}">
                    <a16:rowId xmlns:a16="http://schemas.microsoft.com/office/drawing/2014/main" val="10005"/>
                  </a:ext>
                </a:extLst>
              </a:tr>
              <a:tr h="370840">
                <a:tc>
                  <a:txBody>
                    <a:bodyPr/>
                    <a:lstStyle/>
                    <a:p>
                      <a:r>
                        <a:rPr lang="en-US" sz="1600" dirty="0"/>
                        <a:t>Comments</a:t>
                      </a:r>
                    </a:p>
                  </a:txBody>
                  <a:tcPr/>
                </a:tc>
                <a:tc>
                  <a:txBody>
                    <a:bodyPr/>
                    <a:lstStyle/>
                    <a:p>
                      <a:r>
                        <a:rPr lang="en-US" sz="1600" kern="1200" dirty="0">
                          <a:solidFill>
                            <a:schemeClr val="dk1"/>
                          </a:solidFill>
                          <a:latin typeface="+mn-lt"/>
                          <a:ea typeface="+mn-ea"/>
                          <a:cs typeface="+mn-cs"/>
                        </a:rPr>
                        <a:t>Weather stations are usually asked to report once per hour but this frequency may differ from one station to another and may be modified in the future.</a:t>
                      </a:r>
                      <a:r>
                        <a:rPr lang="en-GB" sz="1600" dirty="0"/>
                        <a:t> </a:t>
                      </a:r>
                      <a:endParaRPr lang="en-US" sz="1600" dirty="0"/>
                    </a:p>
                  </a:txBody>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EC83099C-5FA5-B04A-B819-64718E2A253A}" type="slidenum">
              <a:rPr lang="en-US" smtClean="0"/>
              <a:pPr/>
              <a:t>11</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Architectural design</a:t>
            </a:r>
          </a:p>
        </p:txBody>
      </p:sp>
      <p:sp>
        <p:nvSpPr>
          <p:cNvPr id="120835" name="Rectangle 3"/>
          <p:cNvSpPr>
            <a:spLocks noGrp="1" noChangeArrowheads="1"/>
          </p:cNvSpPr>
          <p:nvPr>
            <p:ph type="body" idx="1"/>
          </p:nvPr>
        </p:nvSpPr>
        <p:spPr/>
        <p:txBody>
          <a:bodyPr/>
          <a:lstStyle/>
          <a:p>
            <a:r>
              <a:rPr lang="en-GB" sz="2400" dirty="0"/>
              <a:t>Once interactions between the system and its environment have been understood, you use this information for designing the system architecture.</a:t>
            </a:r>
          </a:p>
          <a:p>
            <a:r>
              <a:rPr lang="en-US" dirty="0"/>
              <a:t>You identify the major components that make up the system and their interactions, and then may organize the components using an architectural pattern such as a layered or client-server model. </a:t>
            </a:r>
          </a:p>
          <a:p>
            <a:r>
              <a:rPr lang="en-US" dirty="0"/>
              <a:t>The weather station is composed of independent subsystems that communicate by broadcasting messages on a common infrastructure.</a:t>
            </a:r>
            <a:endParaRPr lang="en-GB" sz="24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12</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High-level architecture of the weather station</a:t>
            </a:r>
            <a:r>
              <a:rPr lang="en-GB" dirty="0"/>
              <a:t> </a:t>
            </a:r>
            <a:endParaRPr lang="en-US" dirty="0"/>
          </a:p>
        </p:txBody>
      </p:sp>
      <p:pic>
        <p:nvPicPr>
          <p:cNvPr id="4" name="Content Placeholder 3" descr="7.4 WS-Architectur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6491" b="-16491"/>
              <a:stretch>
                <a:fillRect/>
              </a:stretch>
            </p:blipFill>
          </mc:Choice>
          <mc:Fallback>
            <p:blipFill>
              <a:blip r:embed="rId3"/>
              <a:srcRect t="-16491" b="-16491"/>
              <a:stretch>
                <a:fillRect/>
              </a:stretch>
            </p:blipFill>
          </mc:Fallback>
        </mc:AlternateContent>
        <p:spPr>
          <a:xfrm>
            <a:off x="1269492" y="1737504"/>
            <a:ext cx="6647491" cy="3655864"/>
          </a:xfrm>
        </p:spPr>
      </p:pic>
      <p:sp>
        <p:nvSpPr>
          <p:cNvPr id="5" name="Slide Number Placeholder 4"/>
          <p:cNvSpPr>
            <a:spLocks noGrp="1"/>
          </p:cNvSpPr>
          <p:nvPr>
            <p:ph type="sldNum" sz="quarter" idx="12"/>
          </p:nvPr>
        </p:nvSpPr>
        <p:spPr/>
        <p:txBody>
          <a:bodyPr/>
          <a:lstStyle/>
          <a:p>
            <a:fld id="{EC83099C-5FA5-B04A-B819-64718E2A253A}" type="slidenum">
              <a:rPr lang="en-US" smtClean="0"/>
              <a:pPr/>
              <a:t>13</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data collection system</a:t>
            </a:r>
            <a:r>
              <a:rPr lang="en-GB" dirty="0"/>
              <a:t> </a:t>
            </a:r>
            <a:endParaRPr lang="en-US" dirty="0"/>
          </a:p>
        </p:txBody>
      </p:sp>
      <p:pic>
        <p:nvPicPr>
          <p:cNvPr id="4" name="Content Placeholder 3" descr="7.5 DataCollection.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9317" r="-9317"/>
              <a:stretch>
                <a:fillRect/>
              </a:stretch>
            </p:blipFill>
          </mc:Choice>
          <mc:Fallback>
            <p:blipFill>
              <a:blip r:embed="rId3"/>
              <a:srcRect l="-9317" r="-9317"/>
              <a:stretch>
                <a:fillRect/>
              </a:stretch>
            </p:blipFill>
          </mc:Fallback>
        </mc:AlternateContent>
        <p:spPr>
          <a:xfrm>
            <a:off x="1738561" y="2023551"/>
            <a:ext cx="5835199" cy="3209135"/>
          </a:xfrm>
        </p:spPr>
      </p:pic>
      <p:sp>
        <p:nvSpPr>
          <p:cNvPr id="5" name="Slide Number Placeholder 4"/>
          <p:cNvSpPr>
            <a:spLocks noGrp="1"/>
          </p:cNvSpPr>
          <p:nvPr>
            <p:ph type="sldNum" sz="quarter" idx="12"/>
          </p:nvPr>
        </p:nvSpPr>
        <p:spPr/>
        <p:txBody>
          <a:bodyPr/>
          <a:lstStyle/>
          <a:p>
            <a:fld id="{EC83099C-5FA5-B04A-B819-64718E2A253A}" type="slidenum">
              <a:rPr lang="en-US" smtClean="0"/>
              <a:pPr/>
              <a:t>14</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840" tIns="44623" rIns="90840" bIns="44623"/>
          <a:lstStyle/>
          <a:p>
            <a:r>
              <a:rPr lang="en-GB" dirty="0"/>
              <a:t>Object class identification</a:t>
            </a:r>
          </a:p>
        </p:txBody>
      </p:sp>
      <p:sp>
        <p:nvSpPr>
          <p:cNvPr id="41987" name="Rectangle 3"/>
          <p:cNvSpPr>
            <a:spLocks noGrp="1" noChangeArrowheads="1"/>
          </p:cNvSpPr>
          <p:nvPr>
            <p:ph type="body" idx="1"/>
          </p:nvPr>
        </p:nvSpPr>
        <p:spPr>
          <a:xfrm>
            <a:off x="457200" y="1624012"/>
            <a:ext cx="8229600" cy="4525963"/>
          </a:xfrm>
          <a:noFill/>
          <a:ln/>
        </p:spPr>
        <p:txBody>
          <a:bodyPr lIns="90840" tIns="44623" rIns="90840" bIns="44623"/>
          <a:lstStyle/>
          <a:p>
            <a:r>
              <a:rPr lang="en-GB" dirty="0"/>
              <a:t>Identifying object classes </a:t>
            </a:r>
            <a:r>
              <a:rPr lang="en-GB"/>
              <a:t>is often </a:t>
            </a:r>
            <a:r>
              <a:rPr lang="en-GB" dirty="0"/>
              <a:t>a difficult part of object oriented design.</a:t>
            </a:r>
          </a:p>
          <a:p>
            <a:r>
              <a:rPr lang="en-GB" dirty="0"/>
              <a:t>There is no 'magic formula' for object identification. It relies on the skill, experience </a:t>
            </a:r>
            <a:br>
              <a:rPr lang="en-GB" dirty="0"/>
            </a:br>
            <a:r>
              <a:rPr lang="en-GB" dirty="0"/>
              <a:t>and domain knowledge of system designers.</a:t>
            </a:r>
          </a:p>
          <a:p>
            <a:r>
              <a:rPr lang="en-GB" dirty="0"/>
              <a:t>Object identification is an iterative process. You are unlikely to get it right first time.</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15</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840" tIns="44623" rIns="90840" bIns="44623"/>
          <a:lstStyle/>
          <a:p>
            <a:r>
              <a:rPr lang="en-GB"/>
              <a:t>Approaches to identification</a:t>
            </a:r>
          </a:p>
        </p:txBody>
      </p:sp>
      <p:sp>
        <p:nvSpPr>
          <p:cNvPr id="44035" name="Rectangle 3"/>
          <p:cNvSpPr>
            <a:spLocks noGrp="1" noChangeArrowheads="1"/>
          </p:cNvSpPr>
          <p:nvPr>
            <p:ph type="body" idx="1"/>
          </p:nvPr>
        </p:nvSpPr>
        <p:spPr>
          <a:noFill/>
          <a:ln/>
        </p:spPr>
        <p:txBody>
          <a:bodyPr lIns="90840" tIns="44623" rIns="90840" bIns="44623"/>
          <a:lstStyle/>
          <a:p>
            <a:r>
              <a:rPr lang="en-GB" sz="2400"/>
              <a:t>Use a grammatical approach based on a natural language description of the system (used in Hood OOD method).</a:t>
            </a:r>
          </a:p>
          <a:p>
            <a:r>
              <a:rPr lang="en-GB" sz="2400"/>
              <a:t>Base the identification on tangible things in the application domain.</a:t>
            </a:r>
          </a:p>
          <a:p>
            <a:r>
              <a:rPr lang="en-GB" sz="2400"/>
              <a:t>Use a behavioural approach and identify objects based on what participates in what behaviour.</a:t>
            </a:r>
          </a:p>
          <a:p>
            <a:r>
              <a:rPr lang="en-GB" sz="2400"/>
              <a:t>Use a scenario-based analysis.  The objects, attributes and methods in each scenario are identified.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16</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noFill/>
          <a:ln/>
        </p:spPr>
        <p:txBody>
          <a:bodyPr lIns="90840" tIns="44623" rIns="90840" bIns="44623"/>
          <a:lstStyle/>
          <a:p>
            <a:r>
              <a:rPr lang="en-GB"/>
              <a:t>Weather station description</a:t>
            </a:r>
          </a:p>
        </p:txBody>
      </p:sp>
      <p:sp>
        <p:nvSpPr>
          <p:cNvPr id="130051" name="Rectangle 3"/>
          <p:cNvSpPr>
            <a:spLocks noChangeArrowheads="1"/>
          </p:cNvSpPr>
          <p:nvPr/>
        </p:nvSpPr>
        <p:spPr bwMode="auto">
          <a:xfrm>
            <a:off x="349250" y="1962150"/>
            <a:ext cx="8353425" cy="4060435"/>
          </a:xfrm>
          <a:prstGeom prst="rect">
            <a:avLst/>
          </a:prstGeom>
          <a:noFill/>
          <a:ln w="12700">
            <a:noFill/>
            <a:miter lim="800000"/>
            <a:headEnd/>
            <a:tailEnd/>
          </a:ln>
          <a:effectLst/>
        </p:spPr>
        <p:txBody>
          <a:bodyPr lIns="90840" tIns="44623" rIns="90840" bIns="44623">
            <a:prstTxWarp prst="textNoShape">
              <a:avLst/>
            </a:prstTxWarp>
            <a:spAutoFit/>
          </a:bodyPr>
          <a:lstStyle/>
          <a:p>
            <a:pPr defTabSz="917575"/>
            <a:r>
              <a:rPr lang="en-GB" sz="2400" dirty="0"/>
              <a:t>A </a:t>
            </a:r>
            <a:r>
              <a:rPr lang="en-GB" sz="2400" dirty="0">
                <a:solidFill>
                  <a:schemeClr val="accent1"/>
                </a:solidFill>
              </a:rPr>
              <a:t>weather station</a:t>
            </a:r>
            <a:r>
              <a:rPr lang="en-GB" sz="2400" dirty="0"/>
              <a:t> is a package of software controlled instruments which collects data, performs some data processing and transmits this data for further processing. The instruments include air and ground thermometers, an anemometer, a wind vane, a barometer and a rain gauge. Data is collected periodically. </a:t>
            </a:r>
          </a:p>
          <a:p>
            <a:pPr defTabSz="917575"/>
            <a:endParaRPr lang="en-GB" sz="2400" dirty="0"/>
          </a:p>
          <a:p>
            <a:pPr defTabSz="917575"/>
            <a:r>
              <a:rPr lang="en-GB" sz="2400" dirty="0"/>
              <a:t>When a command is issued to transmit the weather data, the weather station processes and summarises the collected data. The summarised data is transmitted to the mapping computer when a request is received.</a:t>
            </a:r>
          </a:p>
          <a:p>
            <a:pPr algn="ctr" defTabSz="917575"/>
            <a:endParaRPr lang="en-GB"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a:t>Weather station object classes</a:t>
            </a:r>
          </a:p>
        </p:txBody>
      </p:sp>
      <p:sp>
        <p:nvSpPr>
          <p:cNvPr id="121859" name="Rectangle 3"/>
          <p:cNvSpPr>
            <a:spLocks noGrp="1" noChangeArrowheads="1"/>
          </p:cNvSpPr>
          <p:nvPr>
            <p:ph type="body" idx="1"/>
          </p:nvPr>
        </p:nvSpPr>
        <p:spPr/>
        <p:txBody>
          <a:bodyPr/>
          <a:lstStyle/>
          <a:p>
            <a:r>
              <a:rPr lang="en-GB" sz="2400" dirty="0"/>
              <a:t>Object class identification in the weather station system may be based </a:t>
            </a:r>
            <a:r>
              <a:rPr lang="en-GB" dirty="0"/>
              <a:t>on the tangible hardware and data in the system:</a:t>
            </a:r>
          </a:p>
          <a:p>
            <a:pPr lvl="1"/>
            <a:r>
              <a:rPr lang="en-GB" sz="2000" dirty="0"/>
              <a:t>Ground thermometer, Anemometer, Barometer</a:t>
            </a:r>
          </a:p>
          <a:p>
            <a:pPr lvl="2"/>
            <a:r>
              <a:rPr lang="en-GB" sz="1800" dirty="0"/>
              <a:t>Application domain objects that are ‘hardware’ objects related to the instruments in the system.</a:t>
            </a:r>
          </a:p>
          <a:p>
            <a:pPr lvl="1"/>
            <a:r>
              <a:rPr lang="en-GB" sz="2000" dirty="0"/>
              <a:t>Weather station</a:t>
            </a:r>
          </a:p>
          <a:p>
            <a:pPr lvl="2"/>
            <a:r>
              <a:rPr lang="en-GB" sz="1800" dirty="0"/>
              <a:t>The basic interface of the weather station to its environment. It therefore reflects the interactions identified in the use-case model.</a:t>
            </a:r>
          </a:p>
          <a:p>
            <a:pPr lvl="1"/>
            <a:r>
              <a:rPr lang="en-GB" sz="2000" dirty="0"/>
              <a:t>Weather data</a:t>
            </a:r>
          </a:p>
          <a:p>
            <a:pPr lvl="2"/>
            <a:r>
              <a:rPr lang="en-GB" sz="1800" dirty="0"/>
              <a:t>Encapsulates the summarized data from the instruments.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object classes</a:t>
            </a:r>
            <a:r>
              <a:rPr lang="en-GB" dirty="0"/>
              <a:t> </a:t>
            </a:r>
            <a:endParaRPr lang="en-US" dirty="0"/>
          </a:p>
        </p:txBody>
      </p:sp>
      <p:pic>
        <p:nvPicPr>
          <p:cNvPr id="4" name="Content Placeholder 3" descr="7.6 WeatherStatObj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26065" r="-26065"/>
              <a:stretch>
                <a:fillRect/>
              </a:stretch>
            </p:blipFill>
          </mc:Choice>
          <mc:Fallback>
            <p:blipFill>
              <a:blip r:embed="rId3"/>
              <a:srcRect l="-26065" r="-26065"/>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19</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Object-oriented design using the UML</a:t>
            </a:r>
            <a:endParaRPr lang="en-GB" dirty="0"/>
          </a:p>
          <a:p>
            <a:r>
              <a:rPr lang="en-US" dirty="0"/>
              <a:t>Design patterns</a:t>
            </a:r>
            <a:endParaRPr lang="en-GB" dirty="0"/>
          </a:p>
          <a:p>
            <a:r>
              <a:rPr lang="en-US" dirty="0"/>
              <a:t>Implementation issues</a:t>
            </a:r>
            <a:endParaRPr lang="en-GB" dirty="0"/>
          </a:p>
          <a:p>
            <a:r>
              <a:rPr lang="en-US" dirty="0"/>
              <a:t>Open source development</a:t>
            </a:r>
            <a:r>
              <a:rPr lang="en-GB" dirty="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a:t>Design models</a:t>
            </a:r>
          </a:p>
        </p:txBody>
      </p:sp>
      <p:sp>
        <p:nvSpPr>
          <p:cNvPr id="61445" name="Rectangle 5"/>
          <p:cNvSpPr>
            <a:spLocks noGrp="1" noChangeArrowheads="1"/>
          </p:cNvSpPr>
          <p:nvPr>
            <p:ph type="body" idx="1"/>
          </p:nvPr>
        </p:nvSpPr>
        <p:spPr/>
        <p:txBody>
          <a:bodyPr/>
          <a:lstStyle/>
          <a:p>
            <a:r>
              <a:rPr lang="en-GB"/>
              <a:t>Design models show the objects and object classes and relationships between these entities.</a:t>
            </a:r>
          </a:p>
          <a:p>
            <a:r>
              <a:rPr lang="en-GB"/>
              <a:t>Static models describe the static structure of the system in terms of object classes and relationships.</a:t>
            </a:r>
          </a:p>
          <a:p>
            <a:r>
              <a:rPr lang="en-GB"/>
              <a:t>Dynamic models describe the dynamic interactions between objects.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20</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a:t>Examples of design models</a:t>
            </a:r>
          </a:p>
        </p:txBody>
      </p:sp>
      <p:sp>
        <p:nvSpPr>
          <p:cNvPr id="62467" name="Rectangle 3"/>
          <p:cNvSpPr>
            <a:spLocks noGrp="1" noChangeArrowheads="1"/>
          </p:cNvSpPr>
          <p:nvPr>
            <p:ph type="body" idx="1"/>
          </p:nvPr>
        </p:nvSpPr>
        <p:spPr>
          <a:noFill/>
          <a:ln/>
        </p:spPr>
        <p:txBody>
          <a:bodyPr lIns="90840" tIns="44623" rIns="90840" bIns="44623"/>
          <a:lstStyle/>
          <a:p>
            <a:r>
              <a:rPr lang="en-GB" sz="2400" dirty="0"/>
              <a:t>Subsystem models that show logical groupings of objects into coherent subsystems.</a:t>
            </a:r>
          </a:p>
          <a:p>
            <a:r>
              <a:rPr lang="en-GB" sz="2400" dirty="0"/>
              <a:t>Sequence models that show the sequence of object interactions.</a:t>
            </a:r>
          </a:p>
          <a:p>
            <a:r>
              <a:rPr lang="en-GB" sz="2400" dirty="0"/>
              <a:t>State machine models that show how individual objects change their state in response to events.</a:t>
            </a:r>
          </a:p>
          <a:p>
            <a:r>
              <a:rPr lang="en-GB" sz="2400" dirty="0"/>
              <a:t>Other models include use-case models, aggregation models, generalisation models, etc.</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21</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a:t>Subsystem models</a:t>
            </a:r>
          </a:p>
        </p:txBody>
      </p:sp>
      <p:sp>
        <p:nvSpPr>
          <p:cNvPr id="122883" name="Rectangle 3"/>
          <p:cNvSpPr>
            <a:spLocks noGrp="1" noChangeArrowheads="1"/>
          </p:cNvSpPr>
          <p:nvPr>
            <p:ph type="body" idx="1"/>
          </p:nvPr>
        </p:nvSpPr>
        <p:spPr/>
        <p:txBody>
          <a:bodyPr/>
          <a:lstStyle/>
          <a:p>
            <a:r>
              <a:rPr lang="en-GB"/>
              <a:t>Shows how the design is organised into logically related groups of objects.</a:t>
            </a:r>
          </a:p>
          <a:p>
            <a:r>
              <a:rPr lang="en-GB"/>
              <a:t>In the UML, these are shown using packages - an encapsulation construct. This is a logical model. The actual organisation of objects in the system may be different.</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22</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Sequence models</a:t>
            </a:r>
          </a:p>
        </p:txBody>
      </p:sp>
      <p:sp>
        <p:nvSpPr>
          <p:cNvPr id="123907" name="Rectangle 3"/>
          <p:cNvSpPr>
            <a:spLocks noGrp="1" noChangeArrowheads="1"/>
          </p:cNvSpPr>
          <p:nvPr>
            <p:ph type="body" idx="1"/>
          </p:nvPr>
        </p:nvSpPr>
        <p:spPr/>
        <p:txBody>
          <a:bodyPr/>
          <a:lstStyle/>
          <a:p>
            <a:pPr>
              <a:lnSpc>
                <a:spcPct val="90000"/>
              </a:lnSpc>
            </a:pPr>
            <a:r>
              <a:rPr lang="en-GB"/>
              <a:t>Sequence models show the sequence of object interactions that take place</a:t>
            </a:r>
          </a:p>
          <a:p>
            <a:pPr lvl="1">
              <a:lnSpc>
                <a:spcPct val="90000"/>
              </a:lnSpc>
            </a:pPr>
            <a:r>
              <a:rPr lang="en-GB"/>
              <a:t>Objects are arranged horizontally across the top;</a:t>
            </a:r>
          </a:p>
          <a:p>
            <a:pPr lvl="1">
              <a:lnSpc>
                <a:spcPct val="90000"/>
              </a:lnSpc>
            </a:pPr>
            <a:r>
              <a:rPr lang="en-GB"/>
              <a:t>Time is represented vertically so models are read top to bottom;</a:t>
            </a:r>
          </a:p>
          <a:p>
            <a:pPr lvl="1">
              <a:lnSpc>
                <a:spcPct val="90000"/>
              </a:lnSpc>
            </a:pPr>
            <a:r>
              <a:rPr lang="en-GB"/>
              <a:t>Interactions are represented by labelled arrows, Different styles of arrow represent different types of interaction;</a:t>
            </a:r>
          </a:p>
          <a:p>
            <a:pPr lvl="1">
              <a:lnSpc>
                <a:spcPct val="90000"/>
              </a:lnSpc>
            </a:pPr>
            <a:r>
              <a:rPr lang="en-GB"/>
              <a:t>A thin rectangle in an object lifeline represents the time when the object is the controlling object in the system.</a:t>
            </a:r>
            <a:endParaRPr lang="en-GB" sz="2000"/>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describing data collection</a:t>
            </a:r>
            <a:r>
              <a:rPr lang="en-GB" dirty="0"/>
              <a:t> </a:t>
            </a:r>
            <a:endParaRPr lang="en-US" dirty="0"/>
          </a:p>
        </p:txBody>
      </p:sp>
      <p:pic>
        <p:nvPicPr>
          <p:cNvPr id="4" name="Content Placeholder 3" descr="7.7 WS-SeqDiagram.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798" r="-4798"/>
              <a:stretch>
                <a:fillRect/>
              </a:stretch>
            </p:blipFill>
          </mc:Choice>
          <mc:Fallback>
            <p:blipFill>
              <a:blip r:embed="rId3"/>
              <a:srcRect l="-4798" r="-4798"/>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24</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a:t>State diagrams</a:t>
            </a:r>
          </a:p>
        </p:txBody>
      </p:sp>
      <p:sp>
        <p:nvSpPr>
          <p:cNvPr id="124931" name="Rectangle 3"/>
          <p:cNvSpPr>
            <a:spLocks noGrp="1" noChangeArrowheads="1"/>
          </p:cNvSpPr>
          <p:nvPr>
            <p:ph type="body" idx="1"/>
          </p:nvPr>
        </p:nvSpPr>
        <p:spPr/>
        <p:txBody>
          <a:bodyPr/>
          <a:lstStyle/>
          <a:p>
            <a:pPr>
              <a:lnSpc>
                <a:spcPct val="90000"/>
              </a:lnSpc>
            </a:pPr>
            <a:r>
              <a:rPr lang="en-GB" sz="2400" dirty="0"/>
              <a:t>State </a:t>
            </a:r>
            <a:r>
              <a:rPr lang="en-GB" dirty="0"/>
              <a:t>diagrams are used to s</a:t>
            </a:r>
            <a:r>
              <a:rPr lang="en-GB" sz="2400" dirty="0"/>
              <a:t>how how objects respond to different service requests and the state transitions triggered by these requests.</a:t>
            </a:r>
          </a:p>
          <a:p>
            <a:pPr>
              <a:lnSpc>
                <a:spcPct val="90000"/>
              </a:lnSpc>
            </a:pPr>
            <a:r>
              <a:rPr lang="en-US" dirty="0"/>
              <a:t>State diagrams are useful high-level models of a system or an object’s run-time behavior. </a:t>
            </a:r>
          </a:p>
          <a:p>
            <a:pPr>
              <a:lnSpc>
                <a:spcPct val="90000"/>
              </a:lnSpc>
            </a:pPr>
            <a:r>
              <a:rPr lang="en-US" dirty="0"/>
              <a:t>You don’t usually need a state diagram for all of the objects in the system. Many of the objects in a system are relatively simple and a state model adds unnecessary detail to the design.</a:t>
            </a:r>
            <a:endParaRPr lang="en-GB" dirty="0"/>
          </a:p>
          <a:p>
            <a:pPr>
              <a:lnSpc>
                <a:spcPct val="90000"/>
              </a:lnSpc>
            </a:pPr>
            <a:endParaRPr lang="en-GB" sz="24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25</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state diagram</a:t>
            </a:r>
            <a:r>
              <a:rPr lang="en-GB" dirty="0"/>
              <a:t> </a:t>
            </a:r>
            <a:endParaRPr lang="en-US" dirty="0"/>
          </a:p>
        </p:txBody>
      </p:sp>
      <p:pic>
        <p:nvPicPr>
          <p:cNvPr id="4" name="Content Placeholder 3" descr="7.8 WS-StateModel.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549" r="-4549"/>
              <a:stretch>
                <a:fillRect/>
              </a:stretch>
            </p:blipFill>
          </mc:Choice>
          <mc:Fallback>
            <p:blipFill>
              <a:blip r:embed="rId3"/>
              <a:srcRect l="-4549" r="-4549"/>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26</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dirty="0"/>
              <a:t>Interface specification</a:t>
            </a:r>
          </a:p>
        </p:txBody>
      </p:sp>
      <p:sp>
        <p:nvSpPr>
          <p:cNvPr id="116739" name="Rectangle 3"/>
          <p:cNvSpPr>
            <a:spLocks noGrp="1" noChangeArrowheads="1"/>
          </p:cNvSpPr>
          <p:nvPr>
            <p:ph type="body" idx="1"/>
          </p:nvPr>
        </p:nvSpPr>
        <p:spPr/>
        <p:txBody>
          <a:bodyPr/>
          <a:lstStyle/>
          <a:p>
            <a:r>
              <a:rPr lang="en-GB" sz="2400" dirty="0"/>
              <a:t>Object interfaces have to be specified so that the objects and other components can be designed in parallel.</a:t>
            </a:r>
          </a:p>
          <a:p>
            <a:r>
              <a:rPr lang="en-GB" sz="2400" dirty="0"/>
              <a:t>Designers should avoid designing the interface representation but should hide this in the object itself.</a:t>
            </a:r>
          </a:p>
          <a:p>
            <a:r>
              <a:rPr lang="en-GB" sz="2400" dirty="0"/>
              <a:t>Objects may have several interfaces which are viewpoints on the methods provided.</a:t>
            </a:r>
          </a:p>
          <a:p>
            <a:r>
              <a:rPr lang="en-GB" sz="2400" dirty="0"/>
              <a:t>The UML uses class diagrams  for interface specification but Java may also be used.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27</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interfaces</a:t>
            </a:r>
            <a:r>
              <a:rPr lang="en-GB" dirty="0"/>
              <a:t> </a:t>
            </a:r>
            <a:endParaRPr lang="en-US" dirty="0"/>
          </a:p>
        </p:txBody>
      </p:sp>
      <p:pic>
        <p:nvPicPr>
          <p:cNvPr id="4" name="Content Placeholder 3" descr="7.9 Interfac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5645" b="-45645"/>
              <a:stretch>
                <a:fillRect/>
              </a:stretch>
            </p:blipFill>
          </mc:Choice>
          <mc:Fallback>
            <p:blipFill>
              <a:blip r:embed="rId3"/>
              <a:srcRect t="-45645" b="-45645"/>
              <a:stretch>
                <a:fillRect/>
              </a:stretch>
            </p:blipFill>
          </mc:Fallback>
        </mc:AlternateContent>
        <p:spPr>
          <a:xfrm>
            <a:off x="1143643" y="1600200"/>
            <a:ext cx="6739016" cy="3706199"/>
          </a:xfrm>
        </p:spPr>
      </p:pic>
      <p:sp>
        <p:nvSpPr>
          <p:cNvPr id="5" name="Slide Number Placeholder 4"/>
          <p:cNvSpPr>
            <a:spLocks noGrp="1"/>
          </p:cNvSpPr>
          <p:nvPr>
            <p:ph type="sldNum" sz="quarter" idx="12"/>
          </p:nvPr>
        </p:nvSpPr>
        <p:spPr/>
        <p:txBody>
          <a:bodyPr/>
          <a:lstStyle/>
          <a:p>
            <a:fld id="{EC83099C-5FA5-B04A-B819-64718E2A253A}" type="slidenum">
              <a:rPr lang="en-US" smtClean="0"/>
              <a:pPr/>
              <a:t>28</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Software design and implementation are inter-leaved activities. The level of detail in the design depends on the type of system and whether you are using a plan-driven or agile approach.</a:t>
            </a:r>
            <a:endParaRPr lang="en-GB" sz="2000" dirty="0"/>
          </a:p>
          <a:p>
            <a:r>
              <a:rPr lang="en-US" sz="2000" dirty="0"/>
              <a:t>The process of object-oriented design includes activities to design the system architecture, identify objects in the system, describe the design using different object models and document the component interfaces.</a:t>
            </a:r>
            <a:endParaRPr lang="en-GB" sz="2000" dirty="0"/>
          </a:p>
          <a:p>
            <a:r>
              <a:rPr lang="en-US" sz="2000" dirty="0"/>
              <a:t>A range of different models may be produced during an object-oriented design process. These include static models (class models, generalization models, association models) and dynamic models (sequence models, state machine models).</a:t>
            </a:r>
            <a:endParaRPr lang="en-GB" sz="2000" dirty="0"/>
          </a:p>
          <a:p>
            <a:r>
              <a:rPr lang="en-US" sz="2000" dirty="0"/>
              <a:t>Component interfaces must be defined precisely so that other objects can use them. A UML interface stereotype may be used to define interfaces.</a:t>
            </a:r>
            <a:endParaRPr lang="en-GB" sz="2000"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29</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implementation</a:t>
            </a:r>
          </a:p>
        </p:txBody>
      </p:sp>
      <p:sp>
        <p:nvSpPr>
          <p:cNvPr id="3" name="Content Placeholder 2"/>
          <p:cNvSpPr>
            <a:spLocks noGrp="1"/>
          </p:cNvSpPr>
          <p:nvPr>
            <p:ph idx="1"/>
          </p:nvPr>
        </p:nvSpPr>
        <p:spPr/>
        <p:txBody>
          <a:bodyPr/>
          <a:lstStyle/>
          <a:p>
            <a:r>
              <a:rPr lang="en-US" dirty="0"/>
              <a:t>Software design and implementation is the stage in the software engineering process at which an executable software system is developed. </a:t>
            </a:r>
          </a:p>
          <a:p>
            <a:r>
              <a:rPr lang="en-US" dirty="0"/>
              <a:t>Software design and implementation activities are invariably inter-leaved. </a:t>
            </a:r>
          </a:p>
          <a:p>
            <a:pPr lvl="1"/>
            <a:r>
              <a:rPr lang="en-US" dirty="0"/>
              <a:t>Software design is a creative activity in which you identify software components and their relationships, based on a customer’s requirements. </a:t>
            </a:r>
          </a:p>
          <a:p>
            <a:pPr lvl="1"/>
            <a:r>
              <a:rPr lang="en-US" dirty="0"/>
              <a:t>Implementation is the process of realizing the design as a program.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Chapter 7 – Design and Implementation</a:t>
            </a:r>
          </a:p>
        </p:txBody>
      </p:sp>
      <p:sp>
        <p:nvSpPr>
          <p:cNvPr id="3" name="Subtitle 2"/>
          <p:cNvSpPr>
            <a:spLocks noGrp="1"/>
          </p:cNvSpPr>
          <p:nvPr>
            <p:ph type="subTitle" idx="1"/>
          </p:nvPr>
        </p:nvSpPr>
        <p:spPr/>
        <p:txBody>
          <a:bodyPr/>
          <a:lstStyle/>
          <a:p>
            <a:r>
              <a:rPr lang="en-US" dirty="0"/>
              <a:t>Lecture 2</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30</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a:t>Design patterns</a:t>
            </a:r>
          </a:p>
        </p:txBody>
      </p:sp>
      <p:sp>
        <p:nvSpPr>
          <p:cNvPr id="145411" name="Rectangle 3"/>
          <p:cNvSpPr>
            <a:spLocks noGrp="1" noChangeArrowheads="1"/>
          </p:cNvSpPr>
          <p:nvPr>
            <p:ph type="body" idx="1"/>
          </p:nvPr>
        </p:nvSpPr>
        <p:spPr/>
        <p:txBody>
          <a:bodyPr lIns="91797" tIns="45898" rIns="91797" bIns="45898"/>
          <a:lstStyle/>
          <a:p>
            <a:r>
              <a:rPr lang="en-GB" dirty="0"/>
              <a:t>A design pattern is a way of reusing abstract knowledge about a problem and its solution.</a:t>
            </a:r>
          </a:p>
          <a:p>
            <a:r>
              <a:rPr lang="en-GB" dirty="0"/>
              <a:t>A pattern is a description of the problem and the essence of its solution.</a:t>
            </a:r>
          </a:p>
          <a:p>
            <a:r>
              <a:rPr lang="en-GB" dirty="0"/>
              <a:t>It should be sufficiently abstract to be reused in different settings.</a:t>
            </a:r>
          </a:p>
          <a:p>
            <a:r>
              <a:rPr lang="en-GB" dirty="0"/>
              <a:t>Pattern descriptions usually make use of object-oriented characteristics such as inheritance and polymorphism.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31</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GB"/>
              <a:t>Pattern elements</a:t>
            </a:r>
          </a:p>
        </p:txBody>
      </p:sp>
      <p:sp>
        <p:nvSpPr>
          <p:cNvPr id="146435" name="Rectangle 3"/>
          <p:cNvSpPr>
            <a:spLocks noGrp="1" noChangeArrowheads="1"/>
          </p:cNvSpPr>
          <p:nvPr>
            <p:ph type="body" idx="1"/>
          </p:nvPr>
        </p:nvSpPr>
        <p:spPr/>
        <p:txBody>
          <a:bodyPr lIns="91797" tIns="45898" rIns="91797" bIns="45898"/>
          <a:lstStyle/>
          <a:p>
            <a:r>
              <a:rPr lang="en-GB"/>
              <a:t>Name</a:t>
            </a:r>
          </a:p>
          <a:p>
            <a:pPr lvl="1"/>
            <a:r>
              <a:rPr lang="en-GB"/>
              <a:t>A meaningful pattern identifier.</a:t>
            </a:r>
          </a:p>
          <a:p>
            <a:r>
              <a:rPr lang="en-GB"/>
              <a:t>Problem description.</a:t>
            </a:r>
          </a:p>
          <a:p>
            <a:r>
              <a:rPr lang="en-GB"/>
              <a:t>Solution description.</a:t>
            </a:r>
          </a:p>
          <a:p>
            <a:pPr lvl="1"/>
            <a:r>
              <a:rPr lang="en-GB"/>
              <a:t>Not a concrete design but a template for a design solution that can be instantiated in different ways.</a:t>
            </a:r>
          </a:p>
          <a:p>
            <a:r>
              <a:rPr lang="en-GB"/>
              <a:t>Consequences</a:t>
            </a:r>
          </a:p>
          <a:p>
            <a:pPr lvl="1"/>
            <a:r>
              <a:rPr lang="en-GB"/>
              <a:t>The results and trade-offs of applying the pattern.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32</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GB"/>
              <a:t>The Observer pattern</a:t>
            </a:r>
          </a:p>
        </p:txBody>
      </p:sp>
      <p:sp>
        <p:nvSpPr>
          <p:cNvPr id="148483" name="Rectangle 3"/>
          <p:cNvSpPr>
            <a:spLocks noGrp="1" noChangeArrowheads="1"/>
          </p:cNvSpPr>
          <p:nvPr>
            <p:ph type="body" idx="1"/>
          </p:nvPr>
        </p:nvSpPr>
        <p:spPr/>
        <p:txBody>
          <a:bodyPr lIns="91797" tIns="45898" rIns="91797" bIns="45898"/>
          <a:lstStyle/>
          <a:p>
            <a:pPr>
              <a:lnSpc>
                <a:spcPct val="90000"/>
              </a:lnSpc>
            </a:pPr>
            <a:r>
              <a:rPr lang="en-GB" sz="2100" dirty="0"/>
              <a:t>Name</a:t>
            </a:r>
          </a:p>
          <a:p>
            <a:pPr lvl="1">
              <a:lnSpc>
                <a:spcPct val="90000"/>
              </a:lnSpc>
            </a:pPr>
            <a:r>
              <a:rPr lang="en-GB" sz="1900" dirty="0"/>
              <a:t>Observer.</a:t>
            </a:r>
          </a:p>
          <a:p>
            <a:pPr>
              <a:lnSpc>
                <a:spcPct val="90000"/>
              </a:lnSpc>
            </a:pPr>
            <a:r>
              <a:rPr lang="en-GB" sz="2100" dirty="0"/>
              <a:t>Description</a:t>
            </a:r>
          </a:p>
          <a:p>
            <a:pPr lvl="1">
              <a:lnSpc>
                <a:spcPct val="90000"/>
              </a:lnSpc>
            </a:pPr>
            <a:r>
              <a:rPr lang="en-GB" sz="1900" dirty="0"/>
              <a:t>Separates the display of object state from the object itself.</a:t>
            </a:r>
          </a:p>
          <a:p>
            <a:pPr>
              <a:lnSpc>
                <a:spcPct val="90000"/>
              </a:lnSpc>
            </a:pPr>
            <a:r>
              <a:rPr lang="en-GB" sz="2100" dirty="0"/>
              <a:t>Problem description</a:t>
            </a:r>
          </a:p>
          <a:p>
            <a:pPr lvl="1">
              <a:lnSpc>
                <a:spcPct val="90000"/>
              </a:lnSpc>
            </a:pPr>
            <a:r>
              <a:rPr lang="en-GB" sz="1900" dirty="0"/>
              <a:t>Used when multiple displays of state are needed.</a:t>
            </a:r>
          </a:p>
          <a:p>
            <a:pPr>
              <a:lnSpc>
                <a:spcPct val="90000"/>
              </a:lnSpc>
            </a:pPr>
            <a:r>
              <a:rPr lang="en-GB" sz="2100" dirty="0"/>
              <a:t>Solution description</a:t>
            </a:r>
          </a:p>
          <a:p>
            <a:pPr lvl="1">
              <a:lnSpc>
                <a:spcPct val="90000"/>
              </a:lnSpc>
            </a:pPr>
            <a:r>
              <a:rPr lang="en-GB" sz="1900" dirty="0"/>
              <a:t>See slide with UML description.</a:t>
            </a:r>
          </a:p>
          <a:p>
            <a:pPr>
              <a:lnSpc>
                <a:spcPct val="90000"/>
              </a:lnSpc>
            </a:pPr>
            <a:r>
              <a:rPr lang="en-GB" sz="2100" dirty="0"/>
              <a:t>Consequences</a:t>
            </a:r>
          </a:p>
          <a:p>
            <a:pPr lvl="1">
              <a:lnSpc>
                <a:spcPct val="90000"/>
              </a:lnSpc>
            </a:pPr>
            <a:r>
              <a:rPr lang="en-GB" sz="1900" dirty="0"/>
              <a:t>Optimisations to enhance display performance are impractical.</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33</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a:t>The Observer pattern (1)</a:t>
            </a:r>
            <a:r>
              <a:rPr lang="en-GB" dirty="0"/>
              <a:t> </a:t>
            </a:r>
            <a:endParaRPr lang="en-US" dirty="0"/>
          </a:p>
        </p:txBody>
      </p:sp>
      <p:graphicFrame>
        <p:nvGraphicFramePr>
          <p:cNvPr id="4" name="Content Placeholder 3"/>
          <p:cNvGraphicFramePr>
            <a:graphicFrameLocks noGrp="1"/>
          </p:cNvGraphicFramePr>
          <p:nvPr>
            <p:ph idx="1"/>
          </p:nvPr>
        </p:nvGraphicFramePr>
        <p:xfrm>
          <a:off x="457200" y="1797737"/>
          <a:ext cx="8229600" cy="4175759"/>
        </p:xfrm>
        <a:graphic>
          <a:graphicData uri="http://schemas.openxmlformats.org/drawingml/2006/table">
            <a:tbl>
              <a:tblPr firstRow="1" bandRow="1">
                <a:tableStyleId>{5C22544A-7EE6-4342-B048-85BDC9FD1C3A}</a:tableStyleId>
              </a:tblPr>
              <a:tblGrid>
                <a:gridCol w="1460270">
                  <a:extLst>
                    <a:ext uri="{9D8B030D-6E8A-4147-A177-3AD203B41FA5}">
                      <a16:colId xmlns:a16="http://schemas.microsoft.com/office/drawing/2014/main" val="20000"/>
                    </a:ext>
                  </a:extLst>
                </a:gridCol>
                <a:gridCol w="6769330">
                  <a:extLst>
                    <a:ext uri="{9D8B030D-6E8A-4147-A177-3AD203B41FA5}">
                      <a16:colId xmlns:a16="http://schemas.microsoft.com/office/drawing/2014/main" val="20001"/>
                    </a:ext>
                  </a:extLst>
                </a:gridCol>
              </a:tblGrid>
              <a:tr h="532051">
                <a:tc>
                  <a:txBody>
                    <a:bodyPr/>
                    <a:lstStyle/>
                    <a:p>
                      <a:r>
                        <a:rPr lang="en-US" sz="1600" dirty="0">
                          <a:latin typeface="Arial"/>
                          <a:cs typeface="Arial"/>
                        </a:rPr>
                        <a:t>Pattern name</a:t>
                      </a:r>
                    </a:p>
                  </a:txBody>
                  <a:tcPr/>
                </a:tc>
                <a:tc>
                  <a:txBody>
                    <a:bodyPr/>
                    <a:lstStyle/>
                    <a:p>
                      <a:r>
                        <a:rPr lang="en-US" sz="1600" dirty="0">
                          <a:latin typeface="Arial"/>
                          <a:cs typeface="Arial"/>
                        </a:rPr>
                        <a:t>Observer</a:t>
                      </a:r>
                    </a:p>
                  </a:txBody>
                  <a:tcPr/>
                </a:tc>
                <a:extLst>
                  <a:ext uri="{0D108BD9-81ED-4DB2-BD59-A6C34878D82A}">
                    <a16:rowId xmlns:a16="http://schemas.microsoft.com/office/drawing/2014/main" val="10000"/>
                  </a:ext>
                </a:extLst>
              </a:tr>
              <a:tr h="370840">
                <a:tc>
                  <a:txBody>
                    <a:bodyPr/>
                    <a:lstStyle/>
                    <a:p>
                      <a:r>
                        <a:rPr lang="en-US" sz="1600" dirty="0">
                          <a:latin typeface="Arial"/>
                          <a:cs typeface="Arial"/>
                        </a:rPr>
                        <a:t>Description</a:t>
                      </a:r>
                    </a:p>
                  </a:txBody>
                  <a:tcPr/>
                </a:tc>
                <a:tc>
                  <a:txBody>
                    <a:bodyPr/>
                    <a:lstStyle/>
                    <a:p>
                      <a:r>
                        <a:rPr lang="en-US" sz="1600" kern="1200" dirty="0">
                          <a:solidFill>
                            <a:schemeClr val="dk1"/>
                          </a:solidFill>
                          <a:latin typeface="Arial"/>
                          <a:ea typeface="+mn-ea"/>
                          <a:cs typeface="Arial"/>
                        </a:rPr>
                        <a:t>Separates the display of the state of an object from the object itself and allows alternative displays to be provided. When the object state changes, all displays are automatically notified and updated to reflect the change.</a:t>
                      </a:r>
                      <a:r>
                        <a:rPr lang="en-GB" sz="1600" dirty="0">
                          <a:latin typeface="Arial"/>
                          <a:cs typeface="Arial"/>
                        </a:rPr>
                        <a:t> </a:t>
                      </a:r>
                      <a:endParaRPr lang="en-US" sz="1600" dirty="0">
                        <a:latin typeface="Arial"/>
                        <a:cs typeface="Arial"/>
                      </a:endParaRPr>
                    </a:p>
                  </a:txBody>
                  <a:tcPr/>
                </a:tc>
                <a:extLst>
                  <a:ext uri="{0D108BD9-81ED-4DB2-BD59-A6C34878D82A}">
                    <a16:rowId xmlns:a16="http://schemas.microsoft.com/office/drawing/2014/main" val="10001"/>
                  </a:ext>
                </a:extLst>
              </a:tr>
              <a:tr h="370840">
                <a:tc>
                  <a:txBody>
                    <a:bodyPr/>
                    <a:lstStyle/>
                    <a:p>
                      <a:r>
                        <a:rPr lang="en-US" sz="1600" dirty="0">
                          <a:latin typeface="Arial"/>
                          <a:cs typeface="Arial"/>
                        </a:rPr>
                        <a:t>Problem description</a:t>
                      </a:r>
                    </a:p>
                  </a:txBody>
                  <a:tcPr/>
                </a:tc>
                <a:tc>
                  <a:txBody>
                    <a:bodyPr/>
                    <a:lstStyle/>
                    <a:p>
                      <a:r>
                        <a:rPr lang="en-US" sz="1600" kern="1200" dirty="0">
                          <a:solidFill>
                            <a:schemeClr val="dk1"/>
                          </a:solidFill>
                          <a:latin typeface="Arial"/>
                          <a:ea typeface="+mn-ea"/>
                          <a:cs typeface="Arial"/>
                        </a:rPr>
                        <a:t>In many situations, you have to provide multiple displays of state information, such as a graphical display and a tabular display. Not all of these may be known when the information is specified. All alternative presentations should support interaction and, when the state is changed, all displays must be updated.</a:t>
                      </a:r>
                      <a:endParaRPr lang="en-GB" sz="1600" kern="1200" dirty="0">
                        <a:solidFill>
                          <a:schemeClr val="dk1"/>
                        </a:solidFill>
                        <a:latin typeface="Arial"/>
                        <a:ea typeface="+mn-ea"/>
                        <a:cs typeface="Arial"/>
                      </a:endParaRPr>
                    </a:p>
                    <a:p>
                      <a:r>
                        <a:rPr lang="en-US" sz="1600" kern="1200" dirty="0">
                          <a:solidFill>
                            <a:schemeClr val="dk1"/>
                          </a:solidFill>
                          <a:latin typeface="Arial"/>
                          <a:ea typeface="+mn-ea"/>
                          <a:cs typeface="Arial"/>
                        </a:rPr>
                        <a:t>	This pattern may be used in all situations where more than one display format for state information is required and where it is not necessary for the object that maintains the state information to know about the specific display formats used.</a:t>
                      </a:r>
                      <a:endParaRPr lang="en-GB" sz="1600" kern="1200" dirty="0">
                        <a:solidFill>
                          <a:schemeClr val="dk1"/>
                        </a:solidFill>
                        <a:latin typeface="Arial"/>
                        <a:ea typeface="+mn-ea"/>
                        <a:cs typeface="Arial"/>
                      </a:endParaRPr>
                    </a:p>
                    <a:p>
                      <a:endParaRPr lang="en-US" sz="1600" dirty="0">
                        <a:latin typeface="Arial"/>
                        <a:cs typeface="Arial"/>
                      </a:endParaRPr>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EC83099C-5FA5-B04A-B819-64718E2A253A}" type="slidenum">
              <a:rPr lang="en-US" smtClean="0"/>
              <a:pPr/>
              <a:t>34</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a:t>The Observer pattern (2)</a:t>
            </a:r>
            <a:r>
              <a:rPr lang="en-GB" dirty="0"/>
              <a:t> </a:t>
            </a:r>
            <a:endParaRPr lang="en-US" dirty="0"/>
          </a:p>
        </p:txBody>
      </p:sp>
      <p:graphicFrame>
        <p:nvGraphicFramePr>
          <p:cNvPr id="4" name="Content Placeholder 3"/>
          <p:cNvGraphicFramePr>
            <a:graphicFrameLocks noGrp="1"/>
          </p:cNvGraphicFramePr>
          <p:nvPr>
            <p:ph idx="1"/>
          </p:nvPr>
        </p:nvGraphicFramePr>
        <p:xfrm>
          <a:off x="457200" y="1676147"/>
          <a:ext cx="8229600" cy="4555411"/>
        </p:xfrm>
        <a:graphic>
          <a:graphicData uri="http://schemas.openxmlformats.org/drawingml/2006/table">
            <a:tbl>
              <a:tblPr firstRow="1" bandRow="1">
                <a:tableStyleId>{5C22544A-7EE6-4342-B048-85BDC9FD1C3A}</a:tableStyleId>
              </a:tblPr>
              <a:tblGrid>
                <a:gridCol w="1596569">
                  <a:extLst>
                    <a:ext uri="{9D8B030D-6E8A-4147-A177-3AD203B41FA5}">
                      <a16:colId xmlns:a16="http://schemas.microsoft.com/office/drawing/2014/main" val="20000"/>
                    </a:ext>
                  </a:extLst>
                </a:gridCol>
                <a:gridCol w="6633031">
                  <a:extLst>
                    <a:ext uri="{9D8B030D-6E8A-4147-A177-3AD203B41FA5}">
                      <a16:colId xmlns:a16="http://schemas.microsoft.com/office/drawing/2014/main" val="20001"/>
                    </a:ext>
                  </a:extLst>
                </a:gridCol>
              </a:tblGrid>
              <a:tr h="532051">
                <a:tc>
                  <a:txBody>
                    <a:bodyPr/>
                    <a:lstStyle/>
                    <a:p>
                      <a:r>
                        <a:rPr lang="en-US" sz="1600" dirty="0">
                          <a:latin typeface="Arial"/>
                          <a:cs typeface="Arial"/>
                        </a:rPr>
                        <a:t>Pattern name</a:t>
                      </a:r>
                    </a:p>
                  </a:txBody>
                  <a:tcPr/>
                </a:tc>
                <a:tc>
                  <a:txBody>
                    <a:bodyPr/>
                    <a:lstStyle/>
                    <a:p>
                      <a:r>
                        <a:rPr lang="en-US" sz="1600" dirty="0">
                          <a:latin typeface="Arial"/>
                          <a:cs typeface="Arial"/>
                        </a:rPr>
                        <a:t>Observer</a:t>
                      </a:r>
                    </a:p>
                  </a:txBody>
                  <a:tcPr/>
                </a:tc>
                <a:extLst>
                  <a:ext uri="{0D108BD9-81ED-4DB2-BD59-A6C34878D82A}">
                    <a16:rowId xmlns:a16="http://schemas.microsoft.com/office/drawing/2014/main" val="10000"/>
                  </a:ext>
                </a:extLst>
              </a:tr>
              <a:tr h="370840">
                <a:tc>
                  <a:txBody>
                    <a:bodyPr/>
                    <a:lstStyle/>
                    <a:p>
                      <a:r>
                        <a:rPr lang="en-US" sz="1400" dirty="0">
                          <a:latin typeface="Arial"/>
                          <a:cs typeface="Arial"/>
                        </a:rPr>
                        <a:t>Solution description</a:t>
                      </a:r>
                    </a:p>
                  </a:txBody>
                  <a:tcPr/>
                </a:tc>
                <a:tc>
                  <a:txBody>
                    <a:bodyPr/>
                    <a:lstStyle/>
                    <a:p>
                      <a:r>
                        <a:rPr lang="en-US" sz="1400" kern="1200" dirty="0">
                          <a:solidFill>
                            <a:schemeClr val="dk1"/>
                          </a:solidFill>
                          <a:latin typeface="Arial"/>
                          <a:ea typeface="+mn-ea"/>
                          <a:cs typeface="Arial"/>
                        </a:rPr>
                        <a:t>This involves two abstract objects, Subject and Observer, and two concrete objects, </a:t>
                      </a:r>
                      <a:r>
                        <a:rPr lang="en-US" sz="1400" kern="1200" dirty="0" err="1">
                          <a:solidFill>
                            <a:schemeClr val="dk1"/>
                          </a:solidFill>
                          <a:latin typeface="Arial"/>
                          <a:ea typeface="+mn-ea"/>
                          <a:cs typeface="Arial"/>
                        </a:rPr>
                        <a:t>ConcreteSubject</a:t>
                      </a:r>
                      <a:r>
                        <a:rPr lang="en-US" sz="1400" kern="1200" dirty="0">
                          <a:solidFill>
                            <a:schemeClr val="dk1"/>
                          </a:solidFill>
                          <a:latin typeface="Arial"/>
                          <a:ea typeface="+mn-ea"/>
                          <a:cs typeface="Arial"/>
                        </a:rPr>
                        <a:t> and </a:t>
                      </a:r>
                      <a:r>
                        <a:rPr lang="en-US" sz="1400" kern="1200" dirty="0" err="1">
                          <a:solidFill>
                            <a:schemeClr val="dk1"/>
                          </a:solidFill>
                          <a:latin typeface="Arial"/>
                          <a:ea typeface="+mn-ea"/>
                          <a:cs typeface="Arial"/>
                        </a:rPr>
                        <a:t>ConcreteObject</a:t>
                      </a:r>
                      <a:r>
                        <a:rPr lang="en-US" sz="1400" kern="1200" dirty="0">
                          <a:solidFill>
                            <a:schemeClr val="dk1"/>
                          </a:solidFill>
                          <a:latin typeface="Arial"/>
                          <a:ea typeface="+mn-ea"/>
                          <a:cs typeface="Arial"/>
                        </a:rPr>
                        <a:t>, which inherit the attributes of the related abstract objects. The abstract objects include general operations that are applicable in all situations. The state to be displayed is maintained in </a:t>
                      </a:r>
                      <a:r>
                        <a:rPr lang="en-US" sz="1400" kern="1200" dirty="0" err="1">
                          <a:solidFill>
                            <a:schemeClr val="dk1"/>
                          </a:solidFill>
                          <a:latin typeface="Arial"/>
                          <a:ea typeface="+mn-ea"/>
                          <a:cs typeface="Arial"/>
                        </a:rPr>
                        <a:t>ConcreteSubject</a:t>
                      </a:r>
                      <a:r>
                        <a:rPr lang="en-US" sz="1400" kern="1200" dirty="0">
                          <a:solidFill>
                            <a:schemeClr val="dk1"/>
                          </a:solidFill>
                          <a:latin typeface="Arial"/>
                          <a:ea typeface="+mn-ea"/>
                          <a:cs typeface="Arial"/>
                        </a:rPr>
                        <a:t>, which inherits operations from Subject allowing it to add and remove Observers (each observer corresponds to a display) and to issue a notification when the state has changed.</a:t>
                      </a:r>
                      <a:endParaRPr lang="en-GB" sz="1400" kern="1200" dirty="0">
                        <a:solidFill>
                          <a:schemeClr val="dk1"/>
                        </a:solidFill>
                        <a:latin typeface="Arial"/>
                        <a:ea typeface="+mn-ea"/>
                        <a:cs typeface="Arial"/>
                      </a:endParaRPr>
                    </a:p>
                    <a:p>
                      <a:endParaRPr lang="en-GB" sz="1400" kern="1200" dirty="0">
                        <a:solidFill>
                          <a:schemeClr val="dk1"/>
                        </a:solidFill>
                        <a:latin typeface="Arial"/>
                        <a:ea typeface="+mn-ea"/>
                        <a:cs typeface="Arial"/>
                      </a:endParaRPr>
                    </a:p>
                    <a:p>
                      <a:r>
                        <a:rPr lang="en-US" sz="1400" kern="1200" dirty="0">
                          <a:solidFill>
                            <a:schemeClr val="dk1"/>
                          </a:solidFill>
                          <a:latin typeface="Arial"/>
                          <a:ea typeface="+mn-ea"/>
                          <a:cs typeface="Arial"/>
                        </a:rPr>
                        <a:t>The </a:t>
                      </a:r>
                      <a:r>
                        <a:rPr lang="en-US" sz="1400" kern="1200" dirty="0" err="1">
                          <a:solidFill>
                            <a:schemeClr val="dk1"/>
                          </a:solidFill>
                          <a:latin typeface="Arial"/>
                          <a:ea typeface="+mn-ea"/>
                          <a:cs typeface="Arial"/>
                        </a:rPr>
                        <a:t>ConcreteObserver</a:t>
                      </a:r>
                      <a:r>
                        <a:rPr lang="en-US" sz="1400" kern="1200" dirty="0">
                          <a:solidFill>
                            <a:schemeClr val="dk1"/>
                          </a:solidFill>
                          <a:latin typeface="Arial"/>
                          <a:ea typeface="+mn-ea"/>
                          <a:cs typeface="Arial"/>
                        </a:rPr>
                        <a:t> maintains a copy of the state of </a:t>
                      </a:r>
                      <a:r>
                        <a:rPr lang="en-US" sz="1400" kern="1200" dirty="0" err="1">
                          <a:solidFill>
                            <a:schemeClr val="dk1"/>
                          </a:solidFill>
                          <a:latin typeface="Arial"/>
                          <a:ea typeface="+mn-ea"/>
                          <a:cs typeface="Arial"/>
                        </a:rPr>
                        <a:t>ConcreteSubject</a:t>
                      </a:r>
                      <a:r>
                        <a:rPr lang="en-US" sz="1400" kern="1200" dirty="0">
                          <a:solidFill>
                            <a:schemeClr val="dk1"/>
                          </a:solidFill>
                          <a:latin typeface="Arial"/>
                          <a:ea typeface="+mn-ea"/>
                          <a:cs typeface="Arial"/>
                        </a:rPr>
                        <a:t> and implements the Update() interface of Observer that allows these copies to be kept in step. The </a:t>
                      </a:r>
                      <a:r>
                        <a:rPr lang="en-US" sz="1400" kern="1200" dirty="0" err="1">
                          <a:solidFill>
                            <a:schemeClr val="dk1"/>
                          </a:solidFill>
                          <a:latin typeface="Arial"/>
                          <a:ea typeface="+mn-ea"/>
                          <a:cs typeface="Arial"/>
                        </a:rPr>
                        <a:t>ConcreteObserver</a:t>
                      </a:r>
                      <a:r>
                        <a:rPr lang="en-US" sz="1400" kern="1200" dirty="0">
                          <a:solidFill>
                            <a:schemeClr val="dk1"/>
                          </a:solidFill>
                          <a:latin typeface="Arial"/>
                          <a:ea typeface="+mn-ea"/>
                          <a:cs typeface="Arial"/>
                        </a:rPr>
                        <a:t> automatically displays the state and reflects changes whenever the state is updated.</a:t>
                      </a:r>
                      <a:endParaRPr lang="en-GB" sz="1400" kern="1200" dirty="0">
                        <a:solidFill>
                          <a:schemeClr val="dk1"/>
                        </a:solidFill>
                        <a:latin typeface="Arial"/>
                        <a:ea typeface="+mn-ea"/>
                        <a:cs typeface="Arial"/>
                      </a:endParaRPr>
                    </a:p>
                    <a:p>
                      <a:endParaRPr lang="en-US" sz="1400" dirty="0">
                        <a:latin typeface="Arial"/>
                        <a:cs typeface="Arial"/>
                      </a:endParaRPr>
                    </a:p>
                  </a:txBody>
                  <a:tcPr/>
                </a:tc>
                <a:extLst>
                  <a:ext uri="{0D108BD9-81ED-4DB2-BD59-A6C34878D82A}">
                    <a16:rowId xmlns:a16="http://schemas.microsoft.com/office/drawing/2014/main" val="10001"/>
                  </a:ext>
                </a:extLst>
              </a:tr>
              <a:tr h="370840">
                <a:tc>
                  <a:txBody>
                    <a:bodyPr/>
                    <a:lstStyle/>
                    <a:p>
                      <a:r>
                        <a:rPr lang="en-US" sz="1400" dirty="0">
                          <a:latin typeface="Arial"/>
                          <a:cs typeface="Arial"/>
                        </a:rPr>
                        <a:t>Consequences</a:t>
                      </a:r>
                    </a:p>
                  </a:txBody>
                  <a:tcPr/>
                </a:tc>
                <a:tc>
                  <a:txBody>
                    <a:bodyPr/>
                    <a:lstStyle/>
                    <a:p>
                      <a:r>
                        <a:rPr lang="en-US" sz="1400" kern="1200" dirty="0">
                          <a:solidFill>
                            <a:schemeClr val="dk1"/>
                          </a:solidFill>
                          <a:latin typeface="Arial"/>
                          <a:ea typeface="+mn-ea"/>
                          <a:cs typeface="Arial"/>
                        </a:rPr>
                        <a:t>The subject only knows the abstract Observer and does not know details of the concrete class. Therefore there is minimal coupling between these objects. Because of this lack of knowledge, optimizations that enhance display performance are impractical. Changes to the</a:t>
                      </a:r>
                      <a:r>
                        <a:rPr lang="en-US" sz="1400" b="1" kern="1200" dirty="0">
                          <a:solidFill>
                            <a:schemeClr val="dk1"/>
                          </a:solidFill>
                          <a:latin typeface="Arial"/>
                          <a:ea typeface="+mn-ea"/>
                          <a:cs typeface="Arial"/>
                        </a:rPr>
                        <a:t> </a:t>
                      </a:r>
                      <a:r>
                        <a:rPr lang="en-US" sz="1400" kern="1200" dirty="0">
                          <a:solidFill>
                            <a:schemeClr val="dk1"/>
                          </a:solidFill>
                          <a:latin typeface="Arial"/>
                          <a:ea typeface="+mn-ea"/>
                          <a:cs typeface="Arial"/>
                        </a:rPr>
                        <a:t>subject may cause a set of</a:t>
                      </a:r>
                      <a:r>
                        <a:rPr lang="en-US" sz="1400" b="1" kern="1200" dirty="0">
                          <a:solidFill>
                            <a:schemeClr val="dk1"/>
                          </a:solidFill>
                          <a:latin typeface="Arial"/>
                          <a:ea typeface="+mn-ea"/>
                          <a:cs typeface="Arial"/>
                        </a:rPr>
                        <a:t> </a:t>
                      </a:r>
                      <a:r>
                        <a:rPr lang="en-US" sz="1400" kern="1200" dirty="0">
                          <a:solidFill>
                            <a:schemeClr val="dk1"/>
                          </a:solidFill>
                          <a:latin typeface="Arial"/>
                          <a:ea typeface="+mn-ea"/>
                          <a:cs typeface="Arial"/>
                        </a:rPr>
                        <a:t>linked</a:t>
                      </a:r>
                      <a:r>
                        <a:rPr lang="en-US" sz="1400" b="1" kern="1200" dirty="0">
                          <a:solidFill>
                            <a:schemeClr val="dk1"/>
                          </a:solidFill>
                          <a:latin typeface="Arial"/>
                          <a:ea typeface="+mn-ea"/>
                          <a:cs typeface="Arial"/>
                        </a:rPr>
                        <a:t> </a:t>
                      </a:r>
                      <a:r>
                        <a:rPr lang="en-US" sz="1400" kern="1200" dirty="0">
                          <a:solidFill>
                            <a:schemeClr val="dk1"/>
                          </a:solidFill>
                          <a:latin typeface="Arial"/>
                          <a:ea typeface="+mn-ea"/>
                          <a:cs typeface="Arial"/>
                        </a:rPr>
                        <a:t>updates to observers to be generated, some of which may not be necessary.</a:t>
                      </a:r>
                      <a:r>
                        <a:rPr lang="en-GB" sz="1400" dirty="0">
                          <a:latin typeface="Arial"/>
                          <a:cs typeface="Arial"/>
                        </a:rPr>
                        <a:t> </a:t>
                      </a:r>
                      <a:endParaRPr lang="en-US" sz="1400" dirty="0">
                        <a:latin typeface="Arial"/>
                        <a:cs typeface="Arial"/>
                      </a:endParaRPr>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EC83099C-5FA5-B04A-B819-64718E2A253A}" type="slidenum">
              <a:rPr lang="en-US" smtClean="0"/>
              <a:pPr/>
              <a:t>35</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displays using the Observer pattern</a:t>
            </a:r>
            <a:r>
              <a:rPr lang="en-GB" dirty="0"/>
              <a:t> </a:t>
            </a:r>
            <a:endParaRPr lang="en-US" dirty="0"/>
          </a:p>
        </p:txBody>
      </p:sp>
      <p:pic>
        <p:nvPicPr>
          <p:cNvPr id="4" name="Content Placeholder 3" descr="7.11 MultipleDisplay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7712" r="-7712"/>
              <a:stretch>
                <a:fillRect/>
              </a:stretch>
            </p:blipFill>
          </mc:Choice>
          <mc:Fallback>
            <p:blipFill>
              <a:blip r:embed="rId3"/>
              <a:srcRect l="-7712" r="-7712"/>
              <a:stretch>
                <a:fillRect/>
              </a:stretch>
            </p:blipFill>
          </mc:Fallback>
        </mc:AlternateContent>
        <p:spPr>
          <a:xfrm>
            <a:off x="1566951" y="2149413"/>
            <a:ext cx="6018251" cy="3309806"/>
          </a:xfrm>
        </p:spPr>
      </p:pic>
      <p:sp>
        <p:nvSpPr>
          <p:cNvPr id="5" name="Slide Number Placeholder 4"/>
          <p:cNvSpPr>
            <a:spLocks noGrp="1"/>
          </p:cNvSpPr>
          <p:nvPr>
            <p:ph type="sldNum" sz="quarter" idx="12"/>
          </p:nvPr>
        </p:nvSpPr>
        <p:spPr/>
        <p:txBody>
          <a:bodyPr/>
          <a:lstStyle/>
          <a:p>
            <a:fld id="{EC83099C-5FA5-B04A-B819-64718E2A253A}" type="slidenum">
              <a:rPr lang="en-US" smtClean="0"/>
              <a:pPr/>
              <a:t>36</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UML model of the Observer pattern</a:t>
            </a:r>
            <a:r>
              <a:rPr lang="en-GB" dirty="0"/>
              <a:t> </a:t>
            </a:r>
            <a:endParaRPr lang="en-US" dirty="0"/>
          </a:p>
        </p:txBody>
      </p:sp>
      <p:pic>
        <p:nvPicPr>
          <p:cNvPr id="4" name="Content Placeholder 3" descr="7.12 ObserverPatternUML.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9288" b="-19288"/>
              <a:stretch>
                <a:fillRect/>
              </a:stretch>
            </p:blipFill>
          </mc:Choice>
          <mc:Fallback>
            <p:blipFill>
              <a:blip r:embed="rId3"/>
              <a:srcRect t="-19288" b="-19288"/>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37</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problems</a:t>
            </a:r>
          </a:p>
        </p:txBody>
      </p:sp>
      <p:sp>
        <p:nvSpPr>
          <p:cNvPr id="3" name="Content Placeholder 2"/>
          <p:cNvSpPr>
            <a:spLocks noGrp="1"/>
          </p:cNvSpPr>
          <p:nvPr>
            <p:ph idx="1"/>
          </p:nvPr>
        </p:nvSpPr>
        <p:spPr/>
        <p:txBody>
          <a:bodyPr/>
          <a:lstStyle/>
          <a:p>
            <a:r>
              <a:rPr lang="en-US" dirty="0"/>
              <a:t>To use patterns in your design, you need to recognize that any design problem you are facing may have an associated pattern that can be applied. </a:t>
            </a:r>
          </a:p>
          <a:p>
            <a:pPr lvl="1"/>
            <a:r>
              <a:rPr lang="en-US" dirty="0"/>
              <a:t>Tell several objects that the state of some other object has changed (Observer pattern).</a:t>
            </a:r>
            <a:endParaRPr lang="en-GB" dirty="0"/>
          </a:p>
          <a:p>
            <a:pPr lvl="1"/>
            <a:r>
              <a:rPr lang="en-US" dirty="0"/>
              <a:t>Tidy up the interfaces to a number of related objects that have often been developed incrementally (Façade pattern).</a:t>
            </a:r>
            <a:endParaRPr lang="en-GB" dirty="0"/>
          </a:p>
          <a:p>
            <a:pPr lvl="1"/>
            <a:r>
              <a:rPr lang="en-US" dirty="0"/>
              <a:t>Provide a standard way of accessing the elements in a collection, irrespective of how that collection is implemented (</a:t>
            </a:r>
            <a:r>
              <a:rPr lang="en-US" dirty="0" err="1"/>
              <a:t>Iterator</a:t>
            </a:r>
            <a:r>
              <a:rPr lang="en-US" dirty="0"/>
              <a:t> pattern).</a:t>
            </a:r>
            <a:endParaRPr lang="en-GB" dirty="0"/>
          </a:p>
          <a:p>
            <a:pPr lvl="1"/>
            <a:r>
              <a:rPr lang="en-US" dirty="0"/>
              <a:t>Allow for the possibility of extending the functionality of an existing class at run-time (Decorator pattern).</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38</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issues</a:t>
            </a:r>
          </a:p>
        </p:txBody>
      </p:sp>
      <p:sp>
        <p:nvSpPr>
          <p:cNvPr id="3" name="Content Placeholder 2"/>
          <p:cNvSpPr>
            <a:spLocks noGrp="1"/>
          </p:cNvSpPr>
          <p:nvPr>
            <p:ph idx="1"/>
          </p:nvPr>
        </p:nvSpPr>
        <p:spPr/>
        <p:txBody>
          <a:bodyPr/>
          <a:lstStyle/>
          <a:p>
            <a:r>
              <a:rPr lang="en-US" dirty="0"/>
              <a:t>Focus here is not on programming, although this is obviously important, but on other implementation issues that are often not covered in programming texts:</a:t>
            </a:r>
          </a:p>
          <a:p>
            <a:pPr lvl="1"/>
            <a:r>
              <a:rPr lang="en-US" dirty="0">
                <a:solidFill>
                  <a:srgbClr val="FF0000"/>
                </a:solidFill>
              </a:rPr>
              <a:t>Reuse </a:t>
            </a:r>
            <a:r>
              <a:rPr lang="en-US" dirty="0"/>
              <a:t>Most modern software is constructed by reusing existing components or systems. When you are developing software, you should make as much use as possible of existing code.</a:t>
            </a:r>
            <a:endParaRPr lang="en-GB" dirty="0"/>
          </a:p>
          <a:p>
            <a:pPr lvl="1"/>
            <a:r>
              <a:rPr lang="en-US" dirty="0">
                <a:solidFill>
                  <a:srgbClr val="FF0000"/>
                </a:solidFill>
              </a:rPr>
              <a:t>Configuration management </a:t>
            </a:r>
            <a:r>
              <a:rPr lang="en-US" dirty="0"/>
              <a:t>During the development process, you have to keep track of the many different versions of each software component in a configuration management system.</a:t>
            </a:r>
            <a:endParaRPr lang="en-GB" dirty="0"/>
          </a:p>
          <a:p>
            <a:pPr lvl="1"/>
            <a:r>
              <a:rPr lang="en-US" dirty="0">
                <a:solidFill>
                  <a:srgbClr val="FF0000"/>
                </a:solidFill>
              </a:rPr>
              <a:t>Host-target development </a:t>
            </a:r>
            <a:r>
              <a:rPr lang="en-US" dirty="0"/>
              <a:t>Production software does not usually execute on the same computer as the software development environment. Rather, you develop it on one computer (the host system) and execute it on a separate computer (the target system).</a:t>
            </a:r>
            <a:r>
              <a:rPr lang="en-GB" dirty="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39</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or buy</a:t>
            </a:r>
          </a:p>
        </p:txBody>
      </p:sp>
      <p:sp>
        <p:nvSpPr>
          <p:cNvPr id="3" name="Content Placeholder 2"/>
          <p:cNvSpPr>
            <a:spLocks noGrp="1"/>
          </p:cNvSpPr>
          <p:nvPr>
            <p:ph idx="1"/>
          </p:nvPr>
        </p:nvSpPr>
        <p:spPr/>
        <p:txBody>
          <a:bodyPr/>
          <a:lstStyle/>
          <a:p>
            <a:r>
              <a:rPr lang="en-US" dirty="0"/>
              <a:t>In a wide range of domains, it is now possible to buy off-the-shelf systems (COTS) that can be adapted and tailored to the users’ requirements. </a:t>
            </a:r>
          </a:p>
          <a:p>
            <a:pPr lvl="1"/>
            <a:r>
              <a:rPr lang="en-US" dirty="0"/>
              <a:t>For example, if you want to implement a medical records system, you can buy a package that is already used in hospitals. It can be cheaper and faster to use this approach rather than developing a system in a conventional programming language.</a:t>
            </a:r>
            <a:endParaRPr lang="en-GB" dirty="0"/>
          </a:p>
          <a:p>
            <a:r>
              <a:rPr lang="en-US" dirty="0"/>
              <a:t>When you develop an application in this way, the design process becomes concerned with how to use the configuration features of that system to deliver the system requirements.</a:t>
            </a:r>
            <a:r>
              <a:rPr lang="en-GB" dirty="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a:t>
            </a:r>
          </a:p>
        </p:txBody>
      </p:sp>
      <p:sp>
        <p:nvSpPr>
          <p:cNvPr id="3" name="Content Placeholder 2"/>
          <p:cNvSpPr>
            <a:spLocks noGrp="1"/>
          </p:cNvSpPr>
          <p:nvPr>
            <p:ph idx="1"/>
          </p:nvPr>
        </p:nvSpPr>
        <p:spPr/>
        <p:txBody>
          <a:bodyPr/>
          <a:lstStyle/>
          <a:p>
            <a:r>
              <a:rPr lang="en-US" dirty="0"/>
              <a:t>From the 1960s to the 1990s, most new software was developed from scratch, by writing all code in a high-level programming language. </a:t>
            </a:r>
          </a:p>
          <a:p>
            <a:pPr lvl="1"/>
            <a:r>
              <a:rPr lang="en-US" dirty="0"/>
              <a:t>The only significant reuse or software was the reuse of functions and objects in programming language libraries. </a:t>
            </a:r>
          </a:p>
          <a:p>
            <a:r>
              <a:rPr lang="en-US" dirty="0"/>
              <a:t>Costs and schedule pressure mean that this approach became increasingly unviable, especially for commercial and Internet-based systems. </a:t>
            </a:r>
          </a:p>
          <a:p>
            <a:r>
              <a:rPr lang="en-US" dirty="0"/>
              <a:t>An approach to development based around the reuse of existing software emerged and is now generally used for business and scientific software. </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40</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levels</a:t>
            </a:r>
          </a:p>
        </p:txBody>
      </p:sp>
      <p:sp>
        <p:nvSpPr>
          <p:cNvPr id="3" name="Content Placeholder 2"/>
          <p:cNvSpPr>
            <a:spLocks noGrp="1"/>
          </p:cNvSpPr>
          <p:nvPr>
            <p:ph idx="1"/>
          </p:nvPr>
        </p:nvSpPr>
        <p:spPr/>
        <p:txBody>
          <a:bodyPr/>
          <a:lstStyle/>
          <a:p>
            <a:r>
              <a:rPr lang="en-US" dirty="0"/>
              <a:t>The abstraction level </a:t>
            </a:r>
          </a:p>
          <a:p>
            <a:pPr lvl="1"/>
            <a:r>
              <a:rPr lang="en-US" dirty="0"/>
              <a:t>At this level, you don’t reuse software directly but use knowledge of successful abstractions in the design of your software. </a:t>
            </a:r>
            <a:endParaRPr lang="en-GB" dirty="0"/>
          </a:p>
          <a:p>
            <a:r>
              <a:rPr lang="en-US" dirty="0"/>
              <a:t>The object level </a:t>
            </a:r>
          </a:p>
          <a:p>
            <a:pPr lvl="1"/>
            <a:r>
              <a:rPr lang="en-US" dirty="0"/>
              <a:t>At this level, you directly reuse objects from a library rather than writing the code yourself. </a:t>
            </a:r>
            <a:endParaRPr lang="en-GB" dirty="0"/>
          </a:p>
          <a:p>
            <a:r>
              <a:rPr lang="en-US" dirty="0"/>
              <a:t>The component level </a:t>
            </a:r>
          </a:p>
          <a:p>
            <a:pPr lvl="1"/>
            <a:r>
              <a:rPr lang="en-US" dirty="0"/>
              <a:t>Components are collections of objects and object classes that you reuse in application systems. </a:t>
            </a:r>
            <a:endParaRPr lang="en-GB" dirty="0"/>
          </a:p>
          <a:p>
            <a:r>
              <a:rPr lang="en-US" dirty="0"/>
              <a:t>The system level </a:t>
            </a:r>
          </a:p>
          <a:p>
            <a:pPr lvl="1"/>
            <a:r>
              <a:rPr lang="en-US" dirty="0"/>
              <a:t>At this level, you reuse entire application systems.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costs</a:t>
            </a:r>
          </a:p>
        </p:txBody>
      </p:sp>
      <p:sp>
        <p:nvSpPr>
          <p:cNvPr id="3" name="Content Placeholder 2"/>
          <p:cNvSpPr>
            <a:spLocks noGrp="1"/>
          </p:cNvSpPr>
          <p:nvPr>
            <p:ph idx="1"/>
          </p:nvPr>
        </p:nvSpPr>
        <p:spPr/>
        <p:txBody>
          <a:bodyPr/>
          <a:lstStyle/>
          <a:p>
            <a:r>
              <a:rPr lang="en-US" dirty="0"/>
              <a:t>The costs of the time spent in looking for software to reuse and assessing whether or not it meets your needs. </a:t>
            </a:r>
            <a:endParaRPr lang="en-GB" dirty="0"/>
          </a:p>
          <a:p>
            <a:r>
              <a:rPr lang="en-US" dirty="0"/>
              <a:t>Where applicable, the costs of buying the reusable software. For large off-the-shelf systems, these costs can be very high.</a:t>
            </a:r>
            <a:endParaRPr lang="en-GB" dirty="0"/>
          </a:p>
          <a:p>
            <a:r>
              <a:rPr lang="en-US" dirty="0"/>
              <a:t>The costs of adapting and configuring the reusable software components or systems to reflect the requirements of the system that you are developing.</a:t>
            </a:r>
            <a:endParaRPr lang="en-GB" dirty="0"/>
          </a:p>
          <a:p>
            <a:r>
              <a:rPr lang="en-US" dirty="0"/>
              <a:t>The costs of integrating reusable software elements with each other (if you are using software from different sources) and with the new code that you have developed.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42</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dirty="0"/>
              <a:t>Configuration management is the name given to the general process of managing a changing software system. </a:t>
            </a:r>
          </a:p>
          <a:p>
            <a:r>
              <a:rPr lang="en-US" dirty="0"/>
              <a:t>The aim of configuration management is to support the system integration process so that all developers can access the project code and documents in a controlled way, find out what changes have been made, and compile and link components to create a system. </a:t>
            </a:r>
          </a:p>
          <a:p>
            <a:r>
              <a:rPr lang="en-US" dirty="0"/>
              <a:t>See also Chapter 25.</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43</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activities</a:t>
            </a:r>
          </a:p>
        </p:txBody>
      </p:sp>
      <p:sp>
        <p:nvSpPr>
          <p:cNvPr id="3" name="Content Placeholder 2"/>
          <p:cNvSpPr>
            <a:spLocks noGrp="1"/>
          </p:cNvSpPr>
          <p:nvPr>
            <p:ph idx="1"/>
          </p:nvPr>
        </p:nvSpPr>
        <p:spPr/>
        <p:txBody>
          <a:bodyPr/>
          <a:lstStyle/>
          <a:p>
            <a:r>
              <a:rPr lang="en-US" sz="2200" dirty="0"/>
              <a:t>Version management, where support is provided to keep track of the different versions of software components. Version management systems include facilities to coordinate development by several programmers. </a:t>
            </a:r>
            <a:endParaRPr lang="en-GB" sz="2200" dirty="0"/>
          </a:p>
          <a:p>
            <a:r>
              <a:rPr lang="en-US" sz="2200" dirty="0"/>
              <a:t>System integration, where support is provided to help developers define what versions of components are used to create each version of a system. This description is then used to build a system automatically by compiling and linking the required components.</a:t>
            </a:r>
            <a:endParaRPr lang="en-GB" sz="2200" dirty="0"/>
          </a:p>
          <a:p>
            <a:r>
              <a:rPr lang="en-US" sz="2200" dirty="0"/>
              <a:t>Problem tracking, where support is provided to allow users to report bugs and other problems, and to allow all developers to see who is working on these problems and when they are fixed.</a:t>
            </a:r>
            <a:r>
              <a:rPr lang="en-GB" sz="2200" dirty="0"/>
              <a:t> </a:t>
            </a:r>
            <a:endParaRPr lang="en-US" sz="22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44</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Host-target development</a:t>
            </a:r>
          </a:p>
        </p:txBody>
      </p:sp>
      <p:sp>
        <p:nvSpPr>
          <p:cNvPr id="3" name="Content Placeholder 2"/>
          <p:cNvSpPr>
            <a:spLocks noGrp="1"/>
          </p:cNvSpPr>
          <p:nvPr>
            <p:ph idx="1"/>
          </p:nvPr>
        </p:nvSpPr>
        <p:spPr/>
        <p:txBody>
          <a:bodyPr/>
          <a:lstStyle/>
          <a:p>
            <a:r>
              <a:rPr lang="en-US" dirty="0"/>
              <a:t>Most software is developed on one computer (the host), but runs on a separate machine (the target). </a:t>
            </a:r>
          </a:p>
          <a:p>
            <a:r>
              <a:rPr lang="en-US" dirty="0"/>
              <a:t>More generally, we can talk about a development platform and an execution platform. </a:t>
            </a:r>
          </a:p>
          <a:p>
            <a:pPr lvl="1"/>
            <a:r>
              <a:rPr lang="en-US" dirty="0"/>
              <a:t>A platform is more than just hardware. </a:t>
            </a:r>
          </a:p>
          <a:p>
            <a:pPr lvl="1"/>
            <a:r>
              <a:rPr lang="en-US" dirty="0"/>
              <a:t>It includes the installed operating system plus other supporting software such as a database management system or, for development platforms, an interactive development environment.</a:t>
            </a:r>
          </a:p>
          <a:p>
            <a:r>
              <a:rPr lang="en-US" dirty="0"/>
              <a:t>Development platform usually has different installed software than execution platform;</a:t>
            </a:r>
            <a:r>
              <a:rPr lang="en-GB" dirty="0"/>
              <a:t> these platforms may have different architectures.</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45</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platform tools</a:t>
            </a:r>
          </a:p>
        </p:txBody>
      </p:sp>
      <p:sp>
        <p:nvSpPr>
          <p:cNvPr id="3" name="Content Placeholder 2"/>
          <p:cNvSpPr>
            <a:spLocks noGrp="1"/>
          </p:cNvSpPr>
          <p:nvPr>
            <p:ph idx="1"/>
          </p:nvPr>
        </p:nvSpPr>
        <p:spPr/>
        <p:txBody>
          <a:bodyPr/>
          <a:lstStyle/>
          <a:p>
            <a:r>
              <a:rPr lang="en-US" dirty="0"/>
              <a:t>An integrated compiler and syntax-directed editing system that allows you to create, edit and compile code.</a:t>
            </a:r>
            <a:endParaRPr lang="en-GB" dirty="0"/>
          </a:p>
          <a:p>
            <a:r>
              <a:rPr lang="en-US" dirty="0"/>
              <a:t>A language debugging system.</a:t>
            </a:r>
            <a:endParaRPr lang="en-GB" dirty="0"/>
          </a:p>
          <a:p>
            <a:r>
              <a:rPr lang="en-US" dirty="0"/>
              <a:t>Graphical editing tools, such as tools to edit UML models.</a:t>
            </a:r>
            <a:endParaRPr lang="en-GB" dirty="0"/>
          </a:p>
          <a:p>
            <a:r>
              <a:rPr lang="en-US" dirty="0"/>
              <a:t>Testing tools, such as </a:t>
            </a:r>
            <a:r>
              <a:rPr lang="en-US" dirty="0" err="1"/>
              <a:t>Junit</a:t>
            </a:r>
            <a:r>
              <a:rPr lang="en-US" dirty="0"/>
              <a:t> that can automatically run a set of tests on a new version of a program.</a:t>
            </a:r>
            <a:endParaRPr lang="en-GB" dirty="0"/>
          </a:p>
          <a:p>
            <a:r>
              <a:rPr lang="en-US" dirty="0"/>
              <a:t>Project support tools that help you organize the code for different development projects.</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46</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development environments (</a:t>
            </a:r>
            <a:r>
              <a:rPr lang="en-US" dirty="0" err="1"/>
              <a:t>IDEs</a:t>
            </a:r>
            <a:r>
              <a:rPr lang="en-US" dirty="0"/>
              <a:t>)</a:t>
            </a:r>
          </a:p>
        </p:txBody>
      </p:sp>
      <p:sp>
        <p:nvSpPr>
          <p:cNvPr id="3" name="Content Placeholder 2"/>
          <p:cNvSpPr>
            <a:spLocks noGrp="1"/>
          </p:cNvSpPr>
          <p:nvPr>
            <p:ph idx="1"/>
          </p:nvPr>
        </p:nvSpPr>
        <p:spPr/>
        <p:txBody>
          <a:bodyPr/>
          <a:lstStyle/>
          <a:p>
            <a:r>
              <a:rPr lang="en-US" dirty="0"/>
              <a:t>Software development tools are often grouped to create an integrated development environment (IDE). </a:t>
            </a:r>
          </a:p>
          <a:p>
            <a:r>
              <a:rPr lang="en-US" dirty="0"/>
              <a:t>An IDE is a set of software tools that supports different aspects of software development, within some common framework and user interface. </a:t>
            </a:r>
          </a:p>
          <a:p>
            <a:r>
              <a:rPr lang="en-US" dirty="0" err="1"/>
              <a:t>IDEs</a:t>
            </a:r>
            <a:r>
              <a:rPr lang="en-US" dirty="0"/>
              <a:t> are created to support development in a specific programming language such as Java. The language IDE may be developed specially, or may be an instantiation of a general-purpose IDE, with specific language-support tools.</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47</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Component/system deployment factors</a:t>
            </a:r>
            <a:endParaRPr lang="en-US" dirty="0"/>
          </a:p>
        </p:txBody>
      </p:sp>
      <p:sp>
        <p:nvSpPr>
          <p:cNvPr id="3" name="Content Placeholder 2"/>
          <p:cNvSpPr>
            <a:spLocks noGrp="1"/>
          </p:cNvSpPr>
          <p:nvPr>
            <p:ph idx="1"/>
          </p:nvPr>
        </p:nvSpPr>
        <p:spPr>
          <a:xfrm>
            <a:off x="227517" y="1431148"/>
            <a:ext cx="8229600" cy="4525963"/>
          </a:xfrm>
        </p:spPr>
        <p:txBody>
          <a:bodyPr/>
          <a:lstStyle/>
          <a:p>
            <a:r>
              <a:rPr lang="en-US" sz="2000" dirty="0"/>
              <a:t>If a component is designed for a specific hardware architecture, or relies on some other software system, it must obviously be deployed on a platform that provides the required hardware and software support.</a:t>
            </a:r>
            <a:endParaRPr lang="en-GB" sz="2000" dirty="0"/>
          </a:p>
          <a:p>
            <a:r>
              <a:rPr lang="en-US" sz="2000" dirty="0"/>
              <a:t>High availability systems may require components to be deployed on more than one platform. This means that, in the event of platform failure, an alternative implementation of the component is available.</a:t>
            </a:r>
            <a:r>
              <a:rPr lang="en-GB" sz="2000" dirty="0"/>
              <a:t> </a:t>
            </a:r>
            <a:endParaRPr lang="en-US" sz="2000" dirty="0"/>
          </a:p>
          <a:p>
            <a:r>
              <a:rPr lang="en-US" sz="2000" dirty="0"/>
              <a:t>If there is a high level of communications traffic between components, it usually makes sense to deploy them on the same platform or on platforms that are physically close to one other. This reduces the delay between the time a message is sent by one component and received by another.</a:t>
            </a:r>
            <a:endParaRPr lang="en-GB" sz="2000"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48</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development</a:t>
            </a:r>
          </a:p>
        </p:txBody>
      </p:sp>
      <p:sp>
        <p:nvSpPr>
          <p:cNvPr id="3" name="Content Placeholder 2"/>
          <p:cNvSpPr>
            <a:spLocks noGrp="1"/>
          </p:cNvSpPr>
          <p:nvPr>
            <p:ph idx="1"/>
          </p:nvPr>
        </p:nvSpPr>
        <p:spPr/>
        <p:txBody>
          <a:bodyPr/>
          <a:lstStyle/>
          <a:p>
            <a:r>
              <a:rPr lang="en-US" dirty="0"/>
              <a:t>Open source development is an approach to software development in which the source code of a software system is published and volunteers are invited to participate in the development process</a:t>
            </a:r>
          </a:p>
          <a:p>
            <a:r>
              <a:rPr lang="en-US" dirty="0"/>
              <a:t>Its roots are in the Free Software Foundation (</a:t>
            </a:r>
            <a:r>
              <a:rPr lang="en-US" dirty="0" err="1"/>
              <a:t>www.fsf.org</a:t>
            </a:r>
            <a:r>
              <a:rPr lang="en-US" dirty="0"/>
              <a:t>), which advocates that source code should not be proprietary but rather should always be available for users to examine and modify as they wish. </a:t>
            </a:r>
          </a:p>
          <a:p>
            <a:r>
              <a:rPr lang="en-US" dirty="0"/>
              <a:t>Open source software extended this idea by using the Internet to recruit a much larger population of volunteer developers. Many of them are also users of the code. </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49</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69925" y="306388"/>
            <a:ext cx="8093075" cy="917575"/>
          </a:xfrm>
        </p:spPr>
        <p:txBody>
          <a:bodyPr/>
          <a:lstStyle/>
          <a:p>
            <a:r>
              <a:rPr lang="en-US"/>
              <a:t>An object-oriented design process</a:t>
            </a:r>
          </a:p>
        </p:txBody>
      </p:sp>
      <p:sp>
        <p:nvSpPr>
          <p:cNvPr id="126979" name="Rectangle 3"/>
          <p:cNvSpPr>
            <a:spLocks noGrp="1" noChangeArrowheads="1"/>
          </p:cNvSpPr>
          <p:nvPr>
            <p:ph type="body" idx="1"/>
          </p:nvPr>
        </p:nvSpPr>
        <p:spPr/>
        <p:txBody>
          <a:bodyPr/>
          <a:lstStyle/>
          <a:p>
            <a:pPr>
              <a:lnSpc>
                <a:spcPct val="90000"/>
              </a:lnSpc>
            </a:pPr>
            <a:r>
              <a:rPr lang="en-US" dirty="0"/>
              <a:t>Structured object-oriented design processes involve developing a number of different system models.</a:t>
            </a:r>
          </a:p>
          <a:p>
            <a:pPr>
              <a:lnSpc>
                <a:spcPct val="90000"/>
              </a:lnSpc>
            </a:pPr>
            <a:r>
              <a:rPr lang="en-US" dirty="0"/>
              <a:t>They require a lot of effort for development and maintenance of these models and, for small systems, this may not be cost-effective.</a:t>
            </a:r>
          </a:p>
          <a:p>
            <a:pPr>
              <a:lnSpc>
                <a:spcPct val="90000"/>
              </a:lnSpc>
            </a:pPr>
            <a:r>
              <a:rPr lang="en-US" dirty="0"/>
              <a:t>However, for large systems developed by different groups design models are an important communication mechanism.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systems</a:t>
            </a:r>
          </a:p>
        </p:txBody>
      </p:sp>
      <p:sp>
        <p:nvSpPr>
          <p:cNvPr id="3" name="Content Placeholder 2"/>
          <p:cNvSpPr>
            <a:spLocks noGrp="1"/>
          </p:cNvSpPr>
          <p:nvPr>
            <p:ph idx="1"/>
          </p:nvPr>
        </p:nvSpPr>
        <p:spPr/>
        <p:txBody>
          <a:bodyPr/>
          <a:lstStyle/>
          <a:p>
            <a:r>
              <a:rPr lang="en-US" dirty="0"/>
              <a:t>The best-known open source product is, of course, the Linux operating system which is widely used as a server system and, increasingly, as a desktop environment.</a:t>
            </a:r>
          </a:p>
          <a:p>
            <a:r>
              <a:rPr lang="en-US" dirty="0"/>
              <a:t>Other important open source products are Java, the Apache web server and the </a:t>
            </a:r>
            <a:r>
              <a:rPr lang="en-US" dirty="0" err="1"/>
              <a:t>mySQL</a:t>
            </a:r>
            <a:r>
              <a:rPr lang="en-US" dirty="0"/>
              <a:t> database management system.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50</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issues</a:t>
            </a:r>
          </a:p>
        </p:txBody>
      </p:sp>
      <p:sp>
        <p:nvSpPr>
          <p:cNvPr id="3" name="Content Placeholder 2"/>
          <p:cNvSpPr>
            <a:spLocks noGrp="1"/>
          </p:cNvSpPr>
          <p:nvPr>
            <p:ph idx="1"/>
          </p:nvPr>
        </p:nvSpPr>
        <p:spPr/>
        <p:txBody>
          <a:bodyPr/>
          <a:lstStyle/>
          <a:p>
            <a:r>
              <a:rPr lang="en-US" dirty="0"/>
              <a:t>Should the product that is being developed make use of open source components?</a:t>
            </a:r>
            <a:endParaRPr lang="en-GB" dirty="0"/>
          </a:p>
          <a:p>
            <a:r>
              <a:rPr lang="en-US" dirty="0"/>
              <a:t>Should an open source approach be used for the software’s development?</a:t>
            </a:r>
          </a:p>
          <a:p>
            <a:pPr>
              <a:buNone/>
            </a:pP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51</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business</a:t>
            </a:r>
          </a:p>
        </p:txBody>
      </p:sp>
      <p:sp>
        <p:nvSpPr>
          <p:cNvPr id="3" name="Content Placeholder 2"/>
          <p:cNvSpPr>
            <a:spLocks noGrp="1"/>
          </p:cNvSpPr>
          <p:nvPr>
            <p:ph idx="1"/>
          </p:nvPr>
        </p:nvSpPr>
        <p:spPr/>
        <p:txBody>
          <a:bodyPr/>
          <a:lstStyle/>
          <a:p>
            <a:r>
              <a:rPr lang="en-US" dirty="0"/>
              <a:t>More and more product companies are using an open source approach to development. </a:t>
            </a:r>
          </a:p>
          <a:p>
            <a:r>
              <a:rPr lang="en-US" dirty="0"/>
              <a:t>Their business model is not reliant on selling a software product but on selling support for that product. </a:t>
            </a:r>
          </a:p>
          <a:p>
            <a:r>
              <a:rPr lang="en-US" dirty="0"/>
              <a:t>They believe that involving the open source community will allow software to be developed more cheaply, more quickly and will create a community of users for the software.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52</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licensing</a:t>
            </a:r>
          </a:p>
        </p:txBody>
      </p:sp>
      <p:sp>
        <p:nvSpPr>
          <p:cNvPr id="3" name="Content Placeholder 2"/>
          <p:cNvSpPr>
            <a:spLocks noGrp="1"/>
          </p:cNvSpPr>
          <p:nvPr>
            <p:ph idx="1"/>
          </p:nvPr>
        </p:nvSpPr>
        <p:spPr/>
        <p:txBody>
          <a:bodyPr/>
          <a:lstStyle/>
          <a:p>
            <a:r>
              <a:rPr lang="en-US" dirty="0" err="1"/>
              <a:t>Afundamental</a:t>
            </a:r>
            <a:r>
              <a:rPr lang="en-US" dirty="0"/>
              <a:t> principle of open-source development is that source code should be freely available, this does not mean that anyone can do as they wish with that code.</a:t>
            </a:r>
          </a:p>
          <a:p>
            <a:pPr lvl="1"/>
            <a:r>
              <a:rPr lang="en-US" dirty="0"/>
              <a:t>Legally, the developer of the code (either a company or an individual) still owns the code. They can place restrictions on how it is used by including legally binding conditions in an open source software license. </a:t>
            </a:r>
          </a:p>
          <a:p>
            <a:pPr lvl="1"/>
            <a:r>
              <a:rPr lang="en-US" dirty="0"/>
              <a:t>Some open source developers believe that if an open source component is used to develop a new system, then that system should also be open source. </a:t>
            </a:r>
          </a:p>
          <a:p>
            <a:pPr lvl="1"/>
            <a:r>
              <a:rPr lang="en-US" dirty="0"/>
              <a:t>Others are willing to allow their code to be used without this restriction. The developed systems may be proprietary and sold as closed source systems.</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53</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models</a:t>
            </a:r>
          </a:p>
        </p:txBody>
      </p:sp>
      <p:sp>
        <p:nvSpPr>
          <p:cNvPr id="3" name="Content Placeholder 2"/>
          <p:cNvSpPr>
            <a:spLocks noGrp="1"/>
          </p:cNvSpPr>
          <p:nvPr>
            <p:ph idx="1"/>
          </p:nvPr>
        </p:nvSpPr>
        <p:spPr/>
        <p:txBody>
          <a:bodyPr/>
          <a:lstStyle/>
          <a:p>
            <a:r>
              <a:rPr lang="en-US" sz="2200" dirty="0"/>
              <a:t>The GNU General Public License (GPL). This is a so-called ‘reciprocal’ license that means that if you use open source software that is licensed under the GPL license, then you must make that software open source. </a:t>
            </a:r>
            <a:endParaRPr lang="en-GB" sz="2200" dirty="0"/>
          </a:p>
          <a:p>
            <a:r>
              <a:rPr lang="en-US" sz="2200" dirty="0"/>
              <a:t>The GNU Lesser General Public License (LGPL) is a variant of the GPL license where you can write components that link to open source code without having to publish the source of these components. </a:t>
            </a:r>
            <a:endParaRPr lang="en-GB" sz="2200" dirty="0"/>
          </a:p>
          <a:p>
            <a:r>
              <a:rPr lang="en-US" sz="2200" dirty="0"/>
              <a:t>The Berkley Standard Distribution (BSD) License. This is a non-reciprocal license, which means you are not obliged to re-publish any changes or modifications made to open source code. You can include the code in proprietary systems that are sold.</a:t>
            </a:r>
            <a:endParaRPr lang="en-GB" sz="2200"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54</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management</a:t>
            </a:r>
          </a:p>
        </p:txBody>
      </p:sp>
      <p:sp>
        <p:nvSpPr>
          <p:cNvPr id="3" name="Content Placeholder 2"/>
          <p:cNvSpPr>
            <a:spLocks noGrp="1"/>
          </p:cNvSpPr>
          <p:nvPr>
            <p:ph idx="1"/>
          </p:nvPr>
        </p:nvSpPr>
        <p:spPr/>
        <p:txBody>
          <a:bodyPr/>
          <a:lstStyle/>
          <a:p>
            <a:r>
              <a:rPr lang="en-US" dirty="0"/>
              <a:t>Establish a system for maintaining information about open-source components that are downloaded and used. </a:t>
            </a:r>
            <a:endParaRPr lang="en-GB" dirty="0"/>
          </a:p>
          <a:p>
            <a:r>
              <a:rPr lang="en-US" dirty="0"/>
              <a:t>Be aware of the different types of licenses and understand how a component is licensed before it is used. </a:t>
            </a:r>
            <a:endParaRPr lang="en-GB" dirty="0"/>
          </a:p>
          <a:p>
            <a:r>
              <a:rPr lang="en-US" dirty="0"/>
              <a:t>Be aware of evolution pathways for components. </a:t>
            </a:r>
            <a:endParaRPr lang="en-GB" dirty="0"/>
          </a:p>
          <a:p>
            <a:r>
              <a:rPr lang="en-US" dirty="0"/>
              <a:t>Educate people about open source. </a:t>
            </a:r>
            <a:endParaRPr lang="en-GB" dirty="0"/>
          </a:p>
          <a:p>
            <a:r>
              <a:rPr lang="en-US" dirty="0"/>
              <a:t>Have auditing systems in place. </a:t>
            </a:r>
            <a:endParaRPr lang="en-GB" dirty="0"/>
          </a:p>
          <a:p>
            <a:r>
              <a:rPr lang="en-US" dirty="0"/>
              <a:t>Participate in the open source community.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55</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When developing software, you should always consider the possibility of reusing existing software, either as components, services or complete systems.</a:t>
            </a:r>
            <a:endParaRPr lang="en-GB" sz="2000" dirty="0"/>
          </a:p>
          <a:p>
            <a:r>
              <a:rPr lang="en-US" sz="2000" dirty="0"/>
              <a:t>Configuration management is the process of managing changes to an evolving software system. It is essential when a team of people are cooperating to develop software.</a:t>
            </a:r>
            <a:endParaRPr lang="en-GB" sz="2000" dirty="0"/>
          </a:p>
          <a:p>
            <a:r>
              <a:rPr lang="en-US" sz="2000" dirty="0"/>
              <a:t>Most software development is host-target development. You use an IDE on a host machine to develop the software, which is transferred to a target machine for execution.</a:t>
            </a:r>
            <a:endParaRPr lang="en-GB" sz="2000" dirty="0"/>
          </a:p>
          <a:p>
            <a:r>
              <a:rPr lang="en-US" sz="2000" dirty="0"/>
              <a:t>Open source development involves making the source code of a system publicly available.  This means that many people can propose changes and improvements to the software.</a:t>
            </a:r>
            <a:endParaRPr lang="en-GB" sz="2000"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56</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type="body" idx="1"/>
          </p:nvPr>
        </p:nvSpPr>
        <p:spPr/>
        <p:txBody>
          <a:bodyPr/>
          <a:lstStyle/>
          <a:p>
            <a:r>
              <a:rPr lang="en-GB" dirty="0"/>
              <a:t>There are a variety of different object-oriented design processes that depend on the organization using the process.</a:t>
            </a:r>
          </a:p>
          <a:p>
            <a:r>
              <a:rPr lang="en-GB" dirty="0"/>
              <a:t>Common activities in these processes include:</a:t>
            </a:r>
          </a:p>
          <a:p>
            <a:pPr lvl="1"/>
            <a:r>
              <a:rPr lang="en-GB" dirty="0"/>
              <a:t>Define the context and modes of use of the system;</a:t>
            </a:r>
          </a:p>
          <a:p>
            <a:pPr lvl="1"/>
            <a:r>
              <a:rPr lang="en-GB" dirty="0"/>
              <a:t>Design the system architecture;</a:t>
            </a:r>
          </a:p>
          <a:p>
            <a:pPr lvl="1"/>
            <a:r>
              <a:rPr lang="en-GB" dirty="0"/>
              <a:t>Identify the principal system objects;</a:t>
            </a:r>
          </a:p>
          <a:p>
            <a:pPr lvl="1"/>
            <a:r>
              <a:rPr lang="en-GB" dirty="0"/>
              <a:t>Develop design models;</a:t>
            </a:r>
          </a:p>
          <a:p>
            <a:pPr lvl="1"/>
            <a:r>
              <a:rPr lang="en-GB" dirty="0"/>
              <a:t>Specify object interfaces.</a:t>
            </a:r>
          </a:p>
          <a:p>
            <a:r>
              <a:rPr lang="en-GB" dirty="0"/>
              <a:t>Process illustrated here using a design for a wilderness weather station.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System context and interactions</a:t>
            </a:r>
            <a:endParaRPr lang="en-US" dirty="0"/>
          </a:p>
        </p:txBody>
      </p:sp>
      <p:sp>
        <p:nvSpPr>
          <p:cNvPr id="3" name="Content Placeholder 2"/>
          <p:cNvSpPr>
            <a:spLocks noGrp="1"/>
          </p:cNvSpPr>
          <p:nvPr>
            <p:ph idx="1"/>
          </p:nvPr>
        </p:nvSpPr>
        <p:spPr/>
        <p:txBody>
          <a:bodyPr/>
          <a:lstStyle/>
          <a:p>
            <a:r>
              <a:rPr lang="en-US" dirty="0"/>
              <a:t>Understanding  the relationships between the software that is being designed and its external environment is essential for deciding how to provide the required system functionality and how to structure the system to communicate with its environment. </a:t>
            </a:r>
          </a:p>
          <a:p>
            <a:r>
              <a:rPr lang="en-US" dirty="0"/>
              <a:t>Understanding of the context also lets you establish the boundaries of the system. Setting the system boundaries helps you decide what features are implemented in the system being designed and what features are in other associated systems.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7</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and interaction models</a:t>
            </a:r>
          </a:p>
        </p:txBody>
      </p:sp>
      <p:sp>
        <p:nvSpPr>
          <p:cNvPr id="3" name="Content Placeholder 2"/>
          <p:cNvSpPr>
            <a:spLocks noGrp="1"/>
          </p:cNvSpPr>
          <p:nvPr>
            <p:ph idx="1"/>
          </p:nvPr>
        </p:nvSpPr>
        <p:spPr/>
        <p:txBody>
          <a:bodyPr/>
          <a:lstStyle/>
          <a:p>
            <a:r>
              <a:rPr lang="en-US" dirty="0"/>
              <a:t>A system context model is a structural model that demonstrates the other systems in the environment of the system being developed.</a:t>
            </a:r>
            <a:endParaRPr lang="en-GB" dirty="0"/>
          </a:p>
          <a:p>
            <a:r>
              <a:rPr lang="en-US" dirty="0"/>
              <a:t>An interaction model is a dynamic model that shows how the system interacts with its environment as it is used.</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8</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System context for the weather station</a:t>
            </a:r>
            <a:r>
              <a:rPr lang="en-GB" sz="2400" dirty="0"/>
              <a:t> </a:t>
            </a:r>
            <a:endParaRPr lang="en-US" sz="2400" dirty="0"/>
          </a:p>
        </p:txBody>
      </p:sp>
      <p:pic>
        <p:nvPicPr>
          <p:cNvPr id="4" name="Content Placeholder 3" descr="7.1 WeatherStatContex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3566" r="-3566"/>
              <a:stretch>
                <a:fillRect/>
              </a:stretch>
            </p:blipFill>
          </mc:Choice>
          <mc:Fallback>
            <p:blipFill>
              <a:blip r:embed="rId3"/>
              <a:srcRect l="-3566" r="-3566"/>
              <a:stretch>
                <a:fillRect/>
              </a:stretch>
            </p:blipFill>
          </mc:Fallback>
        </mc:AlternateContent>
        <p:spPr>
          <a:xfrm>
            <a:off x="1612713" y="2172296"/>
            <a:ext cx="5629266" cy="3095879"/>
          </a:xfrm>
        </p:spPr>
      </p:pic>
      <p:sp>
        <p:nvSpPr>
          <p:cNvPr id="5" name="Slide Number Placeholder 4"/>
          <p:cNvSpPr>
            <a:spLocks noGrp="1"/>
          </p:cNvSpPr>
          <p:nvPr>
            <p:ph type="sldNum" sz="quarter" idx="12"/>
          </p:nvPr>
        </p:nvSpPr>
        <p:spPr/>
        <p:txBody>
          <a:bodyPr/>
          <a:lstStyle/>
          <a:p>
            <a:fld id="{EC83099C-5FA5-B04A-B819-64718E2A253A}" type="slidenum">
              <a:rPr lang="en-US" smtClean="0"/>
              <a:pPr/>
              <a:t>9</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197</TotalTime>
  <Words>4201</Words>
  <Application>Microsoft Office PowerPoint</Application>
  <PresentationFormat>On-screen Show (4:3)</PresentationFormat>
  <Paragraphs>365</Paragraphs>
  <Slides>56</Slides>
  <Notes>3</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SE9</vt:lpstr>
      <vt:lpstr>Chapter 7 – Design and Implementation</vt:lpstr>
      <vt:lpstr>Topics covered</vt:lpstr>
      <vt:lpstr>Design and implementation</vt:lpstr>
      <vt:lpstr>Build or buy</vt:lpstr>
      <vt:lpstr>An object-oriented design process</vt:lpstr>
      <vt:lpstr>Process stages</vt:lpstr>
      <vt:lpstr>System context and interactions</vt:lpstr>
      <vt:lpstr>Context and interaction models</vt:lpstr>
      <vt:lpstr>System context for the weather station </vt:lpstr>
      <vt:lpstr>Weather station use cases </vt:lpstr>
      <vt:lpstr>Use case description—Report weather </vt:lpstr>
      <vt:lpstr>Architectural design</vt:lpstr>
      <vt:lpstr>High-level architecture of the weather station </vt:lpstr>
      <vt:lpstr>Architecture of data collection system </vt:lpstr>
      <vt:lpstr>Object class identification</vt:lpstr>
      <vt:lpstr>Approaches to identification</vt:lpstr>
      <vt:lpstr>Weather station description</vt:lpstr>
      <vt:lpstr>Weather station object classes</vt:lpstr>
      <vt:lpstr>Weather station object classes </vt:lpstr>
      <vt:lpstr>Design models</vt:lpstr>
      <vt:lpstr>Examples of design models</vt:lpstr>
      <vt:lpstr>Subsystem models</vt:lpstr>
      <vt:lpstr>Sequence models</vt:lpstr>
      <vt:lpstr>Sequence diagram describing data collection </vt:lpstr>
      <vt:lpstr>State diagrams</vt:lpstr>
      <vt:lpstr>Weather station state diagram </vt:lpstr>
      <vt:lpstr>Interface specification</vt:lpstr>
      <vt:lpstr>Weather station interfaces </vt:lpstr>
      <vt:lpstr>Key points</vt:lpstr>
      <vt:lpstr>Chapter 7 – Design and Implementation</vt:lpstr>
      <vt:lpstr>Design patterns</vt:lpstr>
      <vt:lpstr>Pattern elements</vt:lpstr>
      <vt:lpstr>The Observer pattern</vt:lpstr>
      <vt:lpstr>The Observer pattern (1) </vt:lpstr>
      <vt:lpstr>The Observer pattern (2) </vt:lpstr>
      <vt:lpstr>Multiple displays using the Observer pattern </vt:lpstr>
      <vt:lpstr>A UML model of the Observer pattern </vt:lpstr>
      <vt:lpstr>Design problems</vt:lpstr>
      <vt:lpstr>Implementation issues</vt:lpstr>
      <vt:lpstr>Reuse</vt:lpstr>
      <vt:lpstr>Reuse levels</vt:lpstr>
      <vt:lpstr>Reuse costs</vt:lpstr>
      <vt:lpstr>Configuration management</vt:lpstr>
      <vt:lpstr>Configuration management activities</vt:lpstr>
      <vt:lpstr>Host-target development</vt:lpstr>
      <vt:lpstr>Development platform tools</vt:lpstr>
      <vt:lpstr>Integrated development environments (IDEs)</vt:lpstr>
      <vt:lpstr>Component/system deployment factors</vt:lpstr>
      <vt:lpstr>Open source development</vt:lpstr>
      <vt:lpstr>Open source systems</vt:lpstr>
      <vt:lpstr>Open source issues</vt:lpstr>
      <vt:lpstr>Open source business</vt:lpstr>
      <vt:lpstr>Open source licensing</vt:lpstr>
      <vt:lpstr>License models</vt:lpstr>
      <vt:lpstr>License management</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Ian Sommerville</cp:lastModifiedBy>
  <cp:revision>12</cp:revision>
  <dcterms:created xsi:type="dcterms:W3CDTF">2010-01-21T17:21:03Z</dcterms:created>
  <dcterms:modified xsi:type="dcterms:W3CDTF">2017-07-28T16:19:42Z</dcterms:modified>
</cp:coreProperties>
</file>