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0" r:id="rId4"/>
    <p:sldId id="271" r:id="rId5"/>
    <p:sldId id="257" r:id="rId6"/>
    <p:sldId id="258" r:id="rId7"/>
    <p:sldId id="272" r:id="rId8"/>
    <p:sldId id="259" r:id="rId9"/>
    <p:sldId id="260" r:id="rId10"/>
    <p:sldId id="261" r:id="rId11"/>
    <p:sldId id="262"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5/11/2020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5/11/2020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5/11/2020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5/11/2020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5/11/2020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Development Issues - II</a:t>
            </a:r>
            <a:endParaRPr lang="en-US" dirty="0"/>
          </a:p>
        </p:txBody>
      </p:sp>
      <p:sp>
        <p:nvSpPr>
          <p:cNvPr id="3" name="Subtitle 2"/>
          <p:cNvSpPr>
            <a:spLocks noGrp="1"/>
          </p:cNvSpPr>
          <p:nvPr>
            <p:ph type="subTitle" idx="1"/>
          </p:nvPr>
        </p:nvSpPr>
        <p:spPr/>
        <p:txBody>
          <a:bodyPr/>
          <a:lstStyle/>
          <a:p>
            <a:r>
              <a:rPr lang="en-US" dirty="0" smtClean="0"/>
              <a:t>MODELS AND METHODOLOGY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lvl="0" algn="just"/>
            <a:endParaRPr lang="en-US" dirty="0" smtClean="0"/>
          </a:p>
          <a:p>
            <a:pPr lvl="0" algn="just"/>
            <a:r>
              <a:rPr lang="en-US" dirty="0" smtClean="0"/>
              <a:t>There is also a risk that a method may be based on inappropriate underlying theory - it may look like a perfectly usable system, but if the situation for which it was designed is not relevant to the one in which you want to use it, there is a chance that you will not achieve what you want to achieve.</a:t>
            </a:r>
          </a:p>
          <a:p>
            <a:pPr lvl="0" algn="just">
              <a:buNone/>
            </a:pPr>
            <a:endParaRPr lang="en-US" dirty="0" smtClean="0"/>
          </a:p>
          <a:p>
            <a:pPr algn="just"/>
            <a:r>
              <a:rPr lang="en-US" dirty="0" smtClean="0"/>
              <a:t> Information systems do not occur in a vacuum, and the problem situation may not even be tightly defined. Systems concern people - the designers, the users, all stakeholders - and people do not fit into neat categories; they do not have the same needs, opinions or outlooks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a:bodyPr>
          <a:lstStyle/>
          <a:p>
            <a:r>
              <a:rPr lang="en-US" sz="4000" b="1" dirty="0" smtClean="0"/>
              <a:t>The Two Roles of ISD Methodologies Fitzgerald (1998</a:t>
            </a:r>
            <a:endParaRPr lang="en-US" sz="4000" dirty="0"/>
          </a:p>
        </p:txBody>
      </p:sp>
      <p:sp>
        <p:nvSpPr>
          <p:cNvPr id="3" name="Content Placeholder 2"/>
          <p:cNvSpPr>
            <a:spLocks noGrp="1"/>
          </p:cNvSpPr>
          <p:nvPr>
            <p:ph idx="1"/>
          </p:nvPr>
        </p:nvSpPr>
        <p:spPr/>
        <p:txBody>
          <a:bodyPr/>
          <a:lstStyle/>
          <a:p>
            <a:r>
              <a:rPr lang="en-US" dirty="0" smtClean="0"/>
              <a:t>Fitzgerald (1998) '</a:t>
            </a:r>
            <a:r>
              <a:rPr lang="en-US" i="1" dirty="0" smtClean="0"/>
              <a:t>A tale of two roles: The use of systems development methodologies in practic</a:t>
            </a:r>
            <a:r>
              <a:rPr lang="en-US" dirty="0" smtClean="0"/>
              <a:t>e'.</a:t>
            </a:r>
          </a:p>
          <a:p>
            <a:pPr>
              <a:buNone/>
            </a:pPr>
            <a:endParaRPr lang="en-US" dirty="0" smtClean="0"/>
          </a:p>
          <a:p>
            <a:r>
              <a:rPr lang="en-US" dirty="0" smtClean="0"/>
              <a:t>In this paper, Fitzgerald examines the role of formal methodologies.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686800" cy="1143000"/>
          </a:xfrm>
        </p:spPr>
        <p:txBody>
          <a:bodyPr>
            <a:normAutofit fontScale="90000"/>
          </a:bodyPr>
          <a:lstStyle/>
          <a:p>
            <a:r>
              <a:rPr lang="en-US" b="1" dirty="0" smtClean="0"/>
              <a:t>Overt(Clear) and Covert(hidden) roles</a:t>
            </a:r>
            <a:endParaRPr lang="en-US" dirty="0"/>
          </a:p>
        </p:txBody>
      </p:sp>
      <p:sp>
        <p:nvSpPr>
          <p:cNvPr id="3" name="Content Placeholder 2"/>
          <p:cNvSpPr>
            <a:spLocks noGrp="1"/>
          </p:cNvSpPr>
          <p:nvPr>
            <p:ph idx="1"/>
          </p:nvPr>
        </p:nvSpPr>
        <p:spPr/>
        <p:txBody>
          <a:bodyPr/>
          <a:lstStyle/>
          <a:p>
            <a:pPr algn="just">
              <a:buNone/>
            </a:pPr>
            <a:r>
              <a:rPr lang="en-US" dirty="0" smtClean="0"/>
              <a:t>The paper discusses two different sets of roles for formal methodologies.</a:t>
            </a:r>
          </a:p>
          <a:p>
            <a:pPr algn="just"/>
            <a:r>
              <a:rPr lang="en-US" dirty="0" smtClean="0"/>
              <a:t>Overt: The traditional view is that methodologies aim to improve both the process of ISD and the end result. These are the reasons that people give for developing and employing formal methodologies.</a:t>
            </a:r>
          </a:p>
          <a:p>
            <a:pPr algn="just"/>
            <a:r>
              <a:rPr lang="en-US" dirty="0" smtClean="0"/>
              <a:t>These reasons are overt - they are clearly visible and are openly given as reasons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OVERT ROLES OF METHODS</a:t>
            </a:r>
            <a:endParaRPr lang="en-US" dirty="0"/>
          </a:p>
        </p:txBody>
      </p:sp>
      <p:pic>
        <p:nvPicPr>
          <p:cNvPr id="4" name="Content Placeholder 3"/>
          <p:cNvPicPr>
            <a:picLocks noGrp="1"/>
          </p:cNvPicPr>
          <p:nvPr>
            <p:ph idx="1"/>
          </p:nvPr>
        </p:nvPicPr>
        <p:blipFill>
          <a:blip r:embed="rId2" cstate="print"/>
          <a:srcRect/>
          <a:stretch>
            <a:fillRect/>
          </a:stretch>
        </p:blipFill>
        <p:spPr>
          <a:xfrm>
            <a:off x="381000" y="1524001"/>
            <a:ext cx="8382000" cy="4800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The covert Role of Methodologies</a:t>
            </a:r>
            <a:endParaRPr lang="en-US" dirty="0"/>
          </a:p>
        </p:txBody>
      </p:sp>
      <p:sp>
        <p:nvSpPr>
          <p:cNvPr id="3" name="Content Placeholder 2"/>
          <p:cNvSpPr>
            <a:spLocks noGrp="1"/>
          </p:cNvSpPr>
          <p:nvPr>
            <p:ph idx="1"/>
          </p:nvPr>
        </p:nvSpPr>
        <p:spPr>
          <a:xfrm>
            <a:off x="304800" y="914400"/>
            <a:ext cx="8610600" cy="5410200"/>
          </a:xfrm>
        </p:spPr>
        <p:txBody>
          <a:bodyPr>
            <a:normAutofit/>
          </a:bodyPr>
          <a:lstStyle/>
          <a:p>
            <a:endParaRPr lang="en-US" sz="3600" dirty="0" smtClean="0"/>
          </a:p>
          <a:p>
            <a:r>
              <a:rPr lang="en-US" sz="3600" dirty="0" smtClean="0"/>
              <a:t>Covert: Fitzgerald finds, through his research, that methodologies  also serve another purpose - a covert, political role - which is hidden under the surface, but is nevertheless very significant</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sz="4000" dirty="0" smtClean="0"/>
              <a:t>COVERT ROLES OF METHODS</a:t>
            </a:r>
            <a:endParaRPr lang="en-US" sz="4000" dirty="0"/>
          </a:p>
        </p:txBody>
      </p:sp>
      <p:pic>
        <p:nvPicPr>
          <p:cNvPr id="4" name="Content Placeholder 3"/>
          <p:cNvPicPr>
            <a:picLocks noGrp="1"/>
          </p:cNvPicPr>
          <p:nvPr>
            <p:ph idx="1"/>
          </p:nvPr>
        </p:nvPicPr>
        <p:blipFill>
          <a:blip r:embed="rId2" cstate="print"/>
          <a:srcRect/>
          <a:stretch>
            <a:fillRect/>
          </a:stretch>
        </p:blipFill>
        <p:spPr>
          <a:xfrm>
            <a:off x="457200" y="1219201"/>
            <a:ext cx="8000999" cy="51054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a:xfrm>
            <a:off x="0" y="0"/>
            <a:ext cx="9144000" cy="68579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019800"/>
          </a:xfrm>
        </p:spPr>
        <p:txBody>
          <a:bodyPr>
            <a:normAutofit/>
          </a:bodyPr>
          <a:lstStyle/>
          <a:p>
            <a:pPr>
              <a:buNone/>
            </a:pPr>
            <a:r>
              <a:rPr lang="en-US" dirty="0" smtClean="0"/>
              <a:t>Conclusion</a:t>
            </a:r>
          </a:p>
          <a:p>
            <a:pPr>
              <a:buNone/>
            </a:pPr>
            <a:r>
              <a:rPr lang="en-US" dirty="0" smtClean="0"/>
              <a:t>    Many organizations are now adopting formal ISD methodologies, for many of the overt reasons discussed. However, the covert reasons have an important part to play, and should not be ignored. This is an example of the '</a:t>
            </a:r>
            <a:r>
              <a:rPr lang="en-US" dirty="0" err="1" smtClean="0"/>
              <a:t>organisational</a:t>
            </a:r>
            <a:r>
              <a:rPr lang="en-US" dirty="0" smtClean="0"/>
              <a:t> iceberg' effect - much of what is really going on is happening </a:t>
            </a:r>
            <a:r>
              <a:rPr lang="en-US" dirty="0" smtClean="0"/>
              <a:t>below   </a:t>
            </a:r>
            <a:r>
              <a:rPr lang="en-US" dirty="0" smtClean="0"/>
              <a:t>the surface, and the hidden aspects are often the most important.</a:t>
            </a:r>
          </a:p>
          <a:p>
            <a:pPr>
              <a:buNone/>
            </a:pPr>
            <a:endParaRPr lang="en-US" dirty="0" smtClean="0"/>
          </a:p>
          <a:p>
            <a:pPr>
              <a:buNone/>
            </a:pPr>
            <a:r>
              <a:rPr lang="en-US" dirty="0" smtClean="0"/>
              <a:t>   It is important to be aware of the unstated reasons why people may wish to adopt a formal methodology. Fitzgerald (1998) concludes that covert reasons "do not appear to provide a suitable basis on which to build committed use of methodologies."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smtClean="0"/>
              <a:t>Understand the role of ISD(information system development)methodologies and their roles</a:t>
            </a:r>
            <a:endParaRPr lang="en-GB" dirty="0"/>
          </a:p>
        </p:txBody>
      </p:sp>
    </p:spTree>
    <p:extLst>
      <p:ext uri="{BB962C8B-B14F-4D97-AF65-F5344CB8AC3E}">
        <p14:creationId xmlns:p14="http://schemas.microsoft.com/office/powerpoint/2010/main" val="326716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Information Systems Development - Timescales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Before computers, Information Technology evolved slowly. Desk calculators were gradually adopted over a period of maybe 200 years. Later, computer-based systems typically evolved over periods of five to seven years. What about the timescales for internet and Web-based systems?</a:t>
            </a:r>
          </a:p>
          <a:p>
            <a:r>
              <a:rPr lang="en-US" dirty="0" smtClean="0"/>
              <a:t>Typically, a web-based system may have only a few months or even weeks to evolve. We saw in the previous lesson how this high pace of change, coupled with a demand for larger, more complicated systems, has led to a new profession dedicated to building web-based systems, and how this profession can learn much from previous information systems methodologies.</a:t>
            </a:r>
          </a:p>
          <a:p>
            <a:r>
              <a:rPr lang="en-US" dirty="0" smtClean="0"/>
              <a:t>We will study various methodologies in the rest of the module, and how they may or may not be suitable for web-based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Method or Methodology?</a:t>
            </a:r>
            <a:endParaRPr lang="en-US" sz="3600" dirty="0"/>
          </a:p>
        </p:txBody>
      </p:sp>
      <p:sp>
        <p:nvSpPr>
          <p:cNvPr id="3" name="Content Placeholder 2"/>
          <p:cNvSpPr>
            <a:spLocks noGrp="1"/>
          </p:cNvSpPr>
          <p:nvPr>
            <p:ph idx="1"/>
          </p:nvPr>
        </p:nvSpPr>
        <p:spPr/>
        <p:txBody>
          <a:bodyPr/>
          <a:lstStyle/>
          <a:p>
            <a:pPr>
              <a:buNone/>
            </a:pPr>
            <a:r>
              <a:rPr lang="en-US" b="1" dirty="0" smtClean="0"/>
              <a:t>Method or Methodology?</a:t>
            </a:r>
          </a:p>
          <a:p>
            <a:pPr>
              <a:buNone/>
            </a:pPr>
            <a:r>
              <a:rPr lang="en-US" dirty="0" smtClean="0"/>
              <a:t>   This module talks extensively about methods and methodologies. There are as many definitions of</a:t>
            </a:r>
          </a:p>
          <a:p>
            <a:pPr>
              <a:buNone/>
            </a:pPr>
            <a:r>
              <a:rPr lang="en-US" dirty="0" smtClean="0"/>
              <a:t>    these words as there are methodologies, so before we go any further, we should think a little about</a:t>
            </a:r>
          </a:p>
          <a:p>
            <a:pPr>
              <a:buNone/>
            </a:pPr>
            <a:r>
              <a:rPr lang="en-US" dirty="0" smtClean="0"/>
              <a:t>    these words.</a:t>
            </a:r>
          </a:p>
          <a:p>
            <a:r>
              <a:rPr lang="en-US" b="1" dirty="0" smtClean="0"/>
              <a:t>Is there a difference between a method and a methodology?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dirty="0" smtClean="0"/>
              <a:t>According to the dictionary, a method is:</a:t>
            </a:r>
          </a:p>
          <a:p>
            <a:pPr>
              <a:buNone/>
            </a:pPr>
            <a:endParaRPr lang="en-US" dirty="0" smtClean="0"/>
          </a:p>
          <a:p>
            <a:r>
              <a:rPr lang="en-US" dirty="0" smtClean="0"/>
              <a:t>"a way of doing things, especially a regular, orderly procedure" or "the techniques or arrangement of work for a particular field or subject“. </a:t>
            </a:r>
          </a:p>
          <a:p>
            <a:pPr>
              <a:buNone/>
            </a:pPr>
            <a:endParaRPr lang="en-US" dirty="0" smtClean="0"/>
          </a:p>
          <a:p>
            <a:r>
              <a:rPr lang="en-US" dirty="0" smtClean="0"/>
              <a:t>In software design, a method is a formalized way in which something is done. It includes the explicit methods, procedures, and techniques used to plan, design, develop and manage an IT-based project.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algn="just"/>
            <a:r>
              <a:rPr lang="en-US" sz="2400" dirty="0" err="1" smtClean="0"/>
              <a:t>Jayaratna</a:t>
            </a:r>
            <a:r>
              <a:rPr lang="en-US" sz="2400" dirty="0" smtClean="0"/>
              <a:t> (1994) defines methodology as:</a:t>
            </a:r>
          </a:p>
          <a:p>
            <a:pPr algn="just">
              <a:buNone/>
            </a:pPr>
            <a:endParaRPr lang="en-US" sz="2400" dirty="0" smtClean="0"/>
          </a:p>
          <a:p>
            <a:pPr algn="just"/>
            <a:r>
              <a:rPr lang="en-US" sz="2400" dirty="0" smtClean="0"/>
              <a:t>"an explicit way of structuring one's thinking and actions. Methodologies contain model(s) and reflect particular perspectives of 'reality', based on a set of philosophical paradigms. A methodology should tell you 'what' steps to take and 'how' to perform those steps but most importantly the reasons 'why' those steps should be taken, in a particular order."</a:t>
            </a:r>
          </a:p>
          <a:p>
            <a:pPr algn="just"/>
            <a:r>
              <a:rPr lang="en-US" sz="2400" dirty="0" smtClean="0"/>
              <a:t>A paradigm is a set of beliefs - assumptions, concepts, values and practices - that make up a way of viewing the world, and which are shared by a community.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pPr>
              <a:buNone/>
            </a:pPr>
            <a:r>
              <a:rPr lang="en-US" dirty="0" smtClean="0"/>
              <a:t>There is obviously a big overlap in the </a:t>
            </a:r>
            <a:r>
              <a:rPr lang="en-US" dirty="0" smtClean="0"/>
              <a:t>definitions </a:t>
            </a:r>
            <a:r>
              <a:rPr lang="en-US" dirty="0" err="1" smtClean="0"/>
              <a:t>givenabove</a:t>
            </a:r>
            <a:r>
              <a:rPr lang="en-US" dirty="0" smtClean="0"/>
              <a:t>. </a:t>
            </a:r>
            <a:r>
              <a:rPr lang="en-US" dirty="0" err="1" smtClean="0"/>
              <a:t>Jayaratna</a:t>
            </a:r>
            <a:r>
              <a:rPr lang="en-US" dirty="0" smtClean="0"/>
              <a:t> goes on to say that different authors have defined method and methodology differently - and sometimes they directly contradict each other. It would appear that any attempt to define a difference between the terms is futile, and in the remainder of this module, we will use "method" and "methodology" interchangeably. Learners from a technical or computing background often tend to use "method", whereas those from an information systems</a:t>
            </a:r>
          </a:p>
          <a:p>
            <a:pPr>
              <a:buNone/>
            </a:pPr>
            <a:r>
              <a:rPr lang="en-US" dirty="0" smtClean="0"/>
              <a:t>    background are often happier with "methodology", meaning the same thing. You should use whichever</a:t>
            </a:r>
          </a:p>
          <a:p>
            <a:pPr>
              <a:buNone/>
            </a:pPr>
            <a:r>
              <a:rPr lang="en-US" dirty="0" smtClean="0"/>
              <a:t>  you feel most comfortable with.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172200"/>
          </a:xfrm>
        </p:spPr>
        <p:txBody>
          <a:bodyPr>
            <a:normAutofit fontScale="85000" lnSpcReduction="20000"/>
          </a:bodyPr>
          <a:lstStyle/>
          <a:p>
            <a:pPr algn="just">
              <a:buNone/>
            </a:pPr>
            <a:r>
              <a:rPr lang="en-US" sz="2800" b="1" dirty="0" smtClean="0"/>
              <a:t>Why are explicit design methods useful?</a:t>
            </a:r>
          </a:p>
          <a:p>
            <a:pPr algn="just"/>
            <a:r>
              <a:rPr lang="en-US" sz="2800" dirty="0" smtClean="0"/>
              <a:t>You may have come up with these ideas:</a:t>
            </a:r>
          </a:p>
          <a:p>
            <a:pPr algn="just"/>
            <a:r>
              <a:rPr lang="en-US" sz="2800" dirty="0" smtClean="0"/>
              <a:t>Methods provide the designer with a set of guidelines to use </a:t>
            </a:r>
          </a:p>
          <a:p>
            <a:pPr algn="just"/>
            <a:r>
              <a:rPr lang="en-US" sz="2800" dirty="0" smtClean="0"/>
              <a:t>Knowledge about the method is useful as well as knowledge about the actual domain.</a:t>
            </a:r>
          </a:p>
          <a:p>
            <a:pPr algn="just"/>
            <a:r>
              <a:rPr lang="en-US" sz="2800" dirty="0" smtClean="0"/>
              <a:t>Methods help the designer to produce a system that is structured in a consistent way. </a:t>
            </a:r>
          </a:p>
          <a:p>
            <a:pPr algn="just"/>
            <a:r>
              <a:rPr lang="en-US" sz="2800" dirty="0" smtClean="0"/>
              <a:t>This helps set common standards, criteria and goals for the </a:t>
            </a:r>
            <a:r>
              <a:rPr lang="en-US" sz="2800" dirty="0" err="1" smtClean="0"/>
              <a:t>deSign</a:t>
            </a:r>
            <a:r>
              <a:rPr lang="en-US" sz="2800" dirty="0" smtClean="0"/>
              <a:t> team</a:t>
            </a:r>
          </a:p>
          <a:p>
            <a:pPr algn="just"/>
            <a:r>
              <a:rPr lang="en-US" sz="2800" dirty="0" smtClean="0"/>
              <a:t> It allows transfer of staff or managers between projects. </a:t>
            </a:r>
          </a:p>
          <a:p>
            <a:pPr algn="just"/>
            <a:r>
              <a:rPr lang="en-US" sz="2800" dirty="0" smtClean="0"/>
              <a:t>Methods provide a framework for consistently recording decisions and reasons. </a:t>
            </a:r>
          </a:p>
          <a:p>
            <a:pPr algn="just"/>
            <a:r>
              <a:rPr lang="en-US" sz="2800" dirty="0" smtClean="0"/>
              <a:t>This helps with project management and maintenance.</a:t>
            </a:r>
          </a:p>
          <a:p>
            <a:pPr algn="just"/>
            <a:r>
              <a:rPr lang="en-US" sz="2800" dirty="0" smtClean="0"/>
              <a:t>Methods help with identifying progress milestones.</a:t>
            </a:r>
          </a:p>
          <a:p>
            <a:pPr algn="just"/>
            <a:r>
              <a:rPr lang="en-US" sz="2800" dirty="0" smtClean="0"/>
              <a:t>Methods help with structuring the design process as well as the design product. </a:t>
            </a:r>
          </a:p>
          <a:p>
            <a:pPr algn="just"/>
            <a:r>
              <a:rPr lang="en-US" sz="2800" dirty="0" smtClean="0"/>
              <a:t>Methods help reduce the likelihood of errors, and ensure that all factors involved in a problem are properly considered.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85800"/>
          </a:xfrm>
        </p:spPr>
        <p:txBody>
          <a:bodyPr>
            <a:normAutofit/>
          </a:bodyPr>
          <a:lstStyle/>
          <a:p>
            <a:r>
              <a:rPr lang="en-US" sz="3200" dirty="0" smtClean="0"/>
              <a:t>LIMITATION OF METHODS AND METHODOLOGY</a:t>
            </a:r>
            <a:endParaRPr lang="en-US" sz="3200" dirty="0"/>
          </a:p>
        </p:txBody>
      </p:sp>
      <p:sp>
        <p:nvSpPr>
          <p:cNvPr id="3" name="Content Placeholder 2"/>
          <p:cNvSpPr>
            <a:spLocks noGrp="1"/>
          </p:cNvSpPr>
          <p:nvPr>
            <p:ph idx="1"/>
          </p:nvPr>
        </p:nvSpPr>
        <p:spPr>
          <a:xfrm>
            <a:off x="228600" y="914400"/>
            <a:ext cx="8458200" cy="5410200"/>
          </a:xfrm>
        </p:spPr>
        <p:txBody>
          <a:bodyPr>
            <a:normAutofit/>
          </a:bodyPr>
          <a:lstStyle/>
          <a:p>
            <a:pPr>
              <a:buNone/>
            </a:pPr>
            <a:r>
              <a:rPr lang="en-US" dirty="0" smtClean="0"/>
              <a:t>A method only provides:</a:t>
            </a:r>
          </a:p>
          <a:p>
            <a:pPr lvl="0" algn="just"/>
            <a:r>
              <a:rPr lang="en-US" dirty="0" smtClean="0"/>
              <a:t>a framework to organize a process recommended forms of representation advice on the criteria to consider.</a:t>
            </a:r>
          </a:p>
          <a:p>
            <a:pPr lvl="0" algn="just">
              <a:buNone/>
            </a:pPr>
            <a:endParaRPr lang="en-US" dirty="0" smtClean="0"/>
          </a:p>
          <a:p>
            <a:pPr lvl="0" algn="just"/>
            <a:r>
              <a:rPr lang="en-US" dirty="0" smtClean="0"/>
              <a:t>Methods are not recipes. None of the guidance can be problem-specific - it is aimed at reasonably wide domains. </a:t>
            </a:r>
          </a:p>
          <a:p>
            <a:pPr lvl="0" algn="just">
              <a:buNone/>
            </a:pPr>
            <a:endParaRPr lang="en-US" dirty="0" smtClean="0"/>
          </a:p>
          <a:p>
            <a:pPr lvl="0" algn="just"/>
            <a:r>
              <a:rPr lang="en-US" dirty="0" smtClean="0"/>
              <a:t>Methods are usually described prescriptively as a sequence of actions, but experts tend to work on several different threads in parallel. Experts learn to adapt a method to their own needs.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4422</TotalTime>
  <Words>1041</Words>
  <Application>Microsoft Office PowerPoint</Application>
  <PresentationFormat>On-screen Show (4:3)</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Constantia</vt:lpstr>
      <vt:lpstr>Wingdings 2</vt:lpstr>
      <vt:lpstr>Flow</vt:lpstr>
      <vt:lpstr>Web Development Issues - II</vt:lpstr>
      <vt:lpstr>objective</vt:lpstr>
      <vt:lpstr>Information Systems Development - Timescales</vt:lpstr>
      <vt:lpstr>Method or Methodology?</vt:lpstr>
      <vt:lpstr>PowerPoint Presentation</vt:lpstr>
      <vt:lpstr>PowerPoint Presentation</vt:lpstr>
      <vt:lpstr>PowerPoint Presentation</vt:lpstr>
      <vt:lpstr>PowerPoint Presentation</vt:lpstr>
      <vt:lpstr>LIMITATION OF METHODS AND METHODOLOGY</vt:lpstr>
      <vt:lpstr>PowerPoint Presentation</vt:lpstr>
      <vt:lpstr>The Two Roles of ISD Methodologies Fitzgerald (1998</vt:lpstr>
      <vt:lpstr>Overt(Clear) and Covert(hidden) roles</vt:lpstr>
      <vt:lpstr>OVERT ROLES OF METHODS</vt:lpstr>
      <vt:lpstr>The covert Role of Methodologies</vt:lpstr>
      <vt:lpstr>COVERT ROLES OF METHODS</vt:lpstr>
      <vt:lpstr>PowerPoint Presentation</vt:lpstr>
      <vt:lpstr>PowerPoint Presentation</vt:lpstr>
    </vt:vector>
  </TitlesOfParts>
  <Company>Dolphin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Issues - II</dc:title>
  <dc:creator>annebjk</dc:creator>
  <cp:lastModifiedBy>Anne Bijik</cp:lastModifiedBy>
  <cp:revision>33</cp:revision>
  <dcterms:created xsi:type="dcterms:W3CDTF">2013-04-24T18:51:13Z</dcterms:created>
  <dcterms:modified xsi:type="dcterms:W3CDTF">2020-05-14T09:56:13Z</dcterms:modified>
</cp:coreProperties>
</file>