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98" r:id="rId1"/>
  </p:sldMasterIdLst>
  <p:notesMasterIdLst>
    <p:notesMasterId r:id="rId18"/>
  </p:notesMasterIdLst>
  <p:sldIdLst>
    <p:sldId id="256" r:id="rId2"/>
    <p:sldId id="257" r:id="rId3"/>
    <p:sldId id="269" r:id="rId4"/>
    <p:sldId id="280" r:id="rId5"/>
    <p:sldId id="270" r:id="rId6"/>
    <p:sldId id="274" r:id="rId7"/>
    <p:sldId id="281" r:id="rId8"/>
    <p:sldId id="279" r:id="rId9"/>
    <p:sldId id="271" r:id="rId10"/>
    <p:sldId id="275" r:id="rId11"/>
    <p:sldId id="278" r:id="rId12"/>
    <p:sldId id="276" r:id="rId13"/>
    <p:sldId id="272" r:id="rId14"/>
    <p:sldId id="273" r:id="rId15"/>
    <p:sldId id="277" r:id="rId16"/>
    <p:sldId id="268" r:id="rId17"/>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135"/>
    <p:restoredTop sz="96149"/>
  </p:normalViewPr>
  <p:slideViewPr>
    <p:cSldViewPr snapToGrid="0">
      <p:cViewPr varScale="1">
        <p:scale>
          <a:sx n="108" d="100"/>
          <a:sy n="108" d="100"/>
        </p:scale>
        <p:origin x="224" y="6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Users/cleozhang/Desktop/CS6460/Final/Project/3.collected_weekly_feedback.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cleozhang/Desktop/CS6460/Final/Project/2.learning_activity_participation.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b="1"/>
              <a:t>Word Count Comparison - Control vs. Experimental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0"/>
          <c:order val="0"/>
          <c:tx>
            <c:strRef>
              <c:f>'Raw Data'!$C$37</c:f>
              <c:strCache>
                <c:ptCount val="1"/>
                <c:pt idx="0">
                  <c:v>Control Group</c:v>
                </c:pt>
              </c:strCache>
            </c:strRef>
          </c:tx>
          <c:spPr>
            <a:ln w="28575" cap="rnd">
              <a:solidFill>
                <a:schemeClr val="accent1"/>
              </a:solidFill>
              <a:round/>
            </a:ln>
            <a:effectLst/>
          </c:spPr>
          <c:marker>
            <c:symbol val="none"/>
          </c:marker>
          <c:dLbls>
            <c:delete val="1"/>
          </c:dLbls>
          <c:cat>
            <c:strRef>
              <c:f>'Raw Data'!$B$38:$B$43</c:f>
              <c:strCache>
                <c:ptCount val="6"/>
                <c:pt idx="0">
                  <c:v>Week 2</c:v>
                </c:pt>
                <c:pt idx="1">
                  <c:v>Week 3</c:v>
                </c:pt>
                <c:pt idx="2">
                  <c:v>Week 4</c:v>
                </c:pt>
                <c:pt idx="3">
                  <c:v>Week 5</c:v>
                </c:pt>
                <c:pt idx="4">
                  <c:v>Week 6</c:v>
                </c:pt>
                <c:pt idx="5">
                  <c:v>Week 7</c:v>
                </c:pt>
              </c:strCache>
            </c:strRef>
          </c:cat>
          <c:val>
            <c:numRef>
              <c:f>'Raw Data'!$C$38:$C$43</c:f>
              <c:numCache>
                <c:formatCode>General</c:formatCode>
                <c:ptCount val="6"/>
                <c:pt idx="0">
                  <c:v>176</c:v>
                </c:pt>
                <c:pt idx="1">
                  <c:v>73</c:v>
                </c:pt>
                <c:pt idx="2">
                  <c:v>105</c:v>
                </c:pt>
                <c:pt idx="3">
                  <c:v>47</c:v>
                </c:pt>
                <c:pt idx="4">
                  <c:v>0</c:v>
                </c:pt>
                <c:pt idx="5">
                  <c:v>0</c:v>
                </c:pt>
              </c:numCache>
            </c:numRef>
          </c:val>
          <c:smooth val="0"/>
          <c:extLst>
            <c:ext xmlns:c16="http://schemas.microsoft.com/office/drawing/2014/chart" uri="{C3380CC4-5D6E-409C-BE32-E72D297353CC}">
              <c16:uniqueId val="{00000000-C214-4648-8CE2-842771D2F51A}"/>
            </c:ext>
          </c:extLst>
        </c:ser>
        <c:ser>
          <c:idx val="1"/>
          <c:order val="1"/>
          <c:tx>
            <c:strRef>
              <c:f>'Raw Data'!$D$37</c:f>
              <c:strCache>
                <c:ptCount val="1"/>
                <c:pt idx="0">
                  <c:v>Experiemental Group</c:v>
                </c:pt>
              </c:strCache>
            </c:strRef>
          </c:tx>
          <c:spPr>
            <a:ln w="28575" cap="rnd">
              <a:solidFill>
                <a:schemeClr val="accent2"/>
              </a:solidFill>
              <a:round/>
            </a:ln>
            <a:effectLst/>
          </c:spPr>
          <c:marker>
            <c:symbol val="none"/>
          </c:marker>
          <c:dLbls>
            <c:delete val="1"/>
          </c:dLbls>
          <c:cat>
            <c:strRef>
              <c:f>'Raw Data'!$B$38:$B$43</c:f>
              <c:strCache>
                <c:ptCount val="6"/>
                <c:pt idx="0">
                  <c:v>Week 2</c:v>
                </c:pt>
                <c:pt idx="1">
                  <c:v>Week 3</c:v>
                </c:pt>
                <c:pt idx="2">
                  <c:v>Week 4</c:v>
                </c:pt>
                <c:pt idx="3">
                  <c:v>Week 5</c:v>
                </c:pt>
                <c:pt idx="4">
                  <c:v>Week 6</c:v>
                </c:pt>
                <c:pt idx="5">
                  <c:v>Week 7</c:v>
                </c:pt>
              </c:strCache>
            </c:strRef>
          </c:cat>
          <c:val>
            <c:numRef>
              <c:f>'Raw Data'!$D$38:$D$43</c:f>
              <c:numCache>
                <c:formatCode>General</c:formatCode>
                <c:ptCount val="6"/>
                <c:pt idx="0">
                  <c:v>524</c:v>
                </c:pt>
                <c:pt idx="1">
                  <c:v>381</c:v>
                </c:pt>
                <c:pt idx="2">
                  <c:v>224</c:v>
                </c:pt>
                <c:pt idx="3">
                  <c:v>242</c:v>
                </c:pt>
                <c:pt idx="4">
                  <c:v>238</c:v>
                </c:pt>
                <c:pt idx="5">
                  <c:v>285</c:v>
                </c:pt>
              </c:numCache>
            </c:numRef>
          </c:val>
          <c:smooth val="0"/>
          <c:extLst>
            <c:ext xmlns:c16="http://schemas.microsoft.com/office/drawing/2014/chart" uri="{C3380CC4-5D6E-409C-BE32-E72D297353CC}">
              <c16:uniqueId val="{00000001-C214-4648-8CE2-842771D2F51A}"/>
            </c:ext>
          </c:extLst>
        </c:ser>
        <c:dLbls>
          <c:dLblPos val="ctr"/>
          <c:showLegendKey val="0"/>
          <c:showVal val="1"/>
          <c:showCatName val="0"/>
          <c:showSerName val="0"/>
          <c:showPercent val="0"/>
          <c:showBubbleSize val="0"/>
        </c:dLbls>
        <c:smooth val="0"/>
        <c:axId val="223806272"/>
        <c:axId val="491903263"/>
      </c:lineChart>
      <c:catAx>
        <c:axId val="223806272"/>
        <c:scaling>
          <c:orientation val="minMax"/>
        </c:scaling>
        <c:delete val="0"/>
        <c:axPos val="b"/>
        <c:numFmt formatCode="General" sourceLinked="1"/>
        <c:majorTickMark val="none"/>
        <c:minorTickMark val="none"/>
        <c:tickLblPos val="nextTo"/>
        <c:spPr>
          <a:noFill/>
          <a:ln w="9525">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1903263"/>
        <c:crosses val="autoZero"/>
        <c:auto val="1"/>
        <c:lblAlgn val="ctr"/>
        <c:lblOffset val="100"/>
        <c:noMultiLvlLbl val="0"/>
      </c:catAx>
      <c:valAx>
        <c:axId val="491903263"/>
        <c:scaling>
          <c:orientation val="minMax"/>
        </c:scaling>
        <c:delete val="0"/>
        <c:axPos val="l"/>
        <c:majorGridlines>
          <c:spPr>
            <a:ln w="9525">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Word Count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3806272"/>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defRPr sz="1000" b="1" i="0" u="none" strike="noStrike" kern="1200" spc="0" baseline="0">
                <a:solidFill>
                  <a:sysClr val="windowText" lastClr="000000">
                    <a:lumMod val="65000"/>
                    <a:lumOff val="35000"/>
                  </a:sysClr>
                </a:solidFill>
                <a:latin typeface="+mn-lt"/>
                <a:ea typeface="+mn-ea"/>
                <a:cs typeface="+mn-cs"/>
              </a:defRPr>
            </a:pPr>
            <a:r>
              <a:rPr lang="en-US" sz="1000" b="1" i="0" u="none" strike="noStrike" kern="1200" spc="0" baseline="0">
                <a:solidFill>
                  <a:schemeClr val="bg2">
                    <a:lumMod val="50000"/>
                  </a:schemeClr>
                </a:solidFill>
                <a:latin typeface="+mn-lt"/>
              </a:rPr>
              <a:t>Received </a:t>
            </a:r>
            <a:r>
              <a:rPr lang="en-US" sz="1000" b="1">
                <a:solidFill>
                  <a:schemeClr val="bg2">
                    <a:lumMod val="50000"/>
                  </a:schemeClr>
                </a:solidFill>
                <a:latin typeface="+mn-lt"/>
              </a:rPr>
              <a:t>Weekly</a:t>
            </a:r>
            <a:r>
              <a:rPr lang="en-US" sz="1000" b="1" baseline="0">
                <a:solidFill>
                  <a:schemeClr val="bg2">
                    <a:lumMod val="50000"/>
                  </a:schemeClr>
                </a:solidFill>
                <a:latin typeface="+mn-lt"/>
              </a:rPr>
              <a:t> Feedback Count Analysis</a:t>
            </a:r>
            <a:r>
              <a:rPr kumimoji="0" lang="en-US" sz="1000" b="1" i="0" u="none" strike="noStrike" kern="0" cap="none" spc="0" normalizeH="0" baseline="0" noProof="0">
                <a:ln>
                  <a:noFill/>
                </a:ln>
                <a:solidFill>
                  <a:schemeClr val="bg2">
                    <a:lumMod val="50000"/>
                  </a:schemeClr>
                </a:solidFill>
                <a:effectLst/>
                <a:uLnTx/>
                <a:uFillTx/>
                <a:latin typeface="+mn-lt"/>
              </a:rPr>
              <a:t> - Control vs. Experimental</a:t>
            </a:r>
            <a:r>
              <a:rPr lang="en-US" sz="1000" b="1" baseline="0">
                <a:solidFill>
                  <a:schemeClr val="bg2">
                    <a:lumMod val="50000"/>
                  </a:schemeClr>
                </a:solidFill>
                <a:latin typeface="+mn-lt"/>
              </a:rPr>
              <a:t> </a:t>
            </a:r>
            <a:endParaRPr lang="en-US" sz="1000" b="1">
              <a:solidFill>
                <a:schemeClr val="bg2">
                  <a:lumMod val="50000"/>
                </a:schemeClr>
              </a:solidFill>
              <a:latin typeface="+mn-lt"/>
            </a:endParaRPr>
          </a:p>
        </c:rich>
      </c:tx>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defRPr sz="1000" b="1" i="0" u="none" strike="noStrike" kern="1200" spc="0" baseline="0">
              <a:solidFill>
                <a:sysClr val="windowText" lastClr="000000">
                  <a:lumMod val="65000"/>
                  <a:lumOff val="35000"/>
                </a:sysClr>
              </a:solidFill>
              <a:latin typeface="+mn-lt"/>
              <a:ea typeface="+mn-ea"/>
              <a:cs typeface="+mn-cs"/>
            </a:defRPr>
          </a:pPr>
          <a:endParaRPr lang="en-US"/>
        </a:p>
      </c:txPr>
    </c:title>
    <c:autoTitleDeleted val="0"/>
    <c:plotArea>
      <c:layout/>
      <c:areaChart>
        <c:grouping val="standard"/>
        <c:varyColors val="0"/>
        <c:ser>
          <c:idx val="0"/>
          <c:order val="0"/>
          <c:tx>
            <c:v>Experimental - Cumulative Received Feedback #</c:v>
          </c:tx>
          <c:spPr>
            <a:solidFill>
              <a:schemeClr val="accent1"/>
            </a:solidFill>
            <a:ln>
              <a:noFill/>
            </a:ln>
            <a:effectLst/>
          </c:spPr>
          <c:cat>
            <c:strRef>
              <c:f>'WeeklyFeedbackYorN '!$G$21:$M$21</c:f>
              <c:strCache>
                <c:ptCount val="7"/>
                <c:pt idx="0">
                  <c:v>Week 1</c:v>
                </c:pt>
                <c:pt idx="1">
                  <c:v>Week 2</c:v>
                </c:pt>
                <c:pt idx="2">
                  <c:v>Week 3</c:v>
                </c:pt>
                <c:pt idx="3">
                  <c:v>Week 4</c:v>
                </c:pt>
                <c:pt idx="4">
                  <c:v>Week 5</c:v>
                </c:pt>
                <c:pt idx="5">
                  <c:v>Week 6</c:v>
                </c:pt>
                <c:pt idx="6">
                  <c:v>Week 7</c:v>
                </c:pt>
              </c:strCache>
            </c:strRef>
          </c:cat>
          <c:val>
            <c:numRef>
              <c:f>'WeeklyFeedbackYorN '!$G$18:$M$18</c:f>
              <c:numCache>
                <c:formatCode>General</c:formatCode>
                <c:ptCount val="7"/>
                <c:pt idx="0">
                  <c:v>5</c:v>
                </c:pt>
                <c:pt idx="1">
                  <c:v>11</c:v>
                </c:pt>
                <c:pt idx="2">
                  <c:v>15</c:v>
                </c:pt>
                <c:pt idx="3">
                  <c:v>18</c:v>
                </c:pt>
                <c:pt idx="4">
                  <c:v>23</c:v>
                </c:pt>
                <c:pt idx="5">
                  <c:v>28</c:v>
                </c:pt>
                <c:pt idx="6">
                  <c:v>30</c:v>
                </c:pt>
              </c:numCache>
            </c:numRef>
          </c:val>
          <c:extLst>
            <c:ext xmlns:c16="http://schemas.microsoft.com/office/drawing/2014/chart" uri="{C3380CC4-5D6E-409C-BE32-E72D297353CC}">
              <c16:uniqueId val="{00000000-2B00-AE45-B9B3-34FDA5DD8B73}"/>
            </c:ext>
          </c:extLst>
        </c:ser>
        <c:ser>
          <c:idx val="1"/>
          <c:order val="1"/>
          <c:tx>
            <c:v>Control - Cumulative Received Feedback #</c:v>
          </c:tx>
          <c:spPr>
            <a:solidFill>
              <a:schemeClr val="accent2"/>
            </a:solidFill>
            <a:ln w="25400">
              <a:noFill/>
            </a:ln>
            <a:effectLst/>
          </c:spPr>
          <c:cat>
            <c:strRef>
              <c:f>'WeeklyFeedbackYorN '!$G$21:$M$21</c:f>
              <c:strCache>
                <c:ptCount val="7"/>
                <c:pt idx="0">
                  <c:v>Week 1</c:v>
                </c:pt>
                <c:pt idx="1">
                  <c:v>Week 2</c:v>
                </c:pt>
                <c:pt idx="2">
                  <c:v>Week 3</c:v>
                </c:pt>
                <c:pt idx="3">
                  <c:v>Week 4</c:v>
                </c:pt>
                <c:pt idx="4">
                  <c:v>Week 5</c:v>
                </c:pt>
                <c:pt idx="5">
                  <c:v>Week 6</c:v>
                </c:pt>
                <c:pt idx="6">
                  <c:v>Week 7</c:v>
                </c:pt>
              </c:strCache>
            </c:strRef>
          </c:cat>
          <c:val>
            <c:numRef>
              <c:f>'WeeklyFeedbackYorN '!$G$32:$M$32</c:f>
              <c:numCache>
                <c:formatCode>General</c:formatCode>
                <c:ptCount val="7"/>
                <c:pt idx="0">
                  <c:v>3</c:v>
                </c:pt>
                <c:pt idx="1">
                  <c:v>7</c:v>
                </c:pt>
                <c:pt idx="2">
                  <c:v>10</c:v>
                </c:pt>
                <c:pt idx="3">
                  <c:v>12</c:v>
                </c:pt>
                <c:pt idx="4">
                  <c:v>13</c:v>
                </c:pt>
                <c:pt idx="5">
                  <c:v>13</c:v>
                </c:pt>
                <c:pt idx="6">
                  <c:v>13</c:v>
                </c:pt>
              </c:numCache>
            </c:numRef>
          </c:val>
          <c:extLst>
            <c:ext xmlns:c16="http://schemas.microsoft.com/office/drawing/2014/chart" uri="{C3380CC4-5D6E-409C-BE32-E72D297353CC}">
              <c16:uniqueId val="{00000001-2B00-AE45-B9B3-34FDA5DD8B73}"/>
            </c:ext>
          </c:extLst>
        </c:ser>
        <c:dLbls>
          <c:showLegendKey val="0"/>
          <c:showVal val="0"/>
          <c:showCatName val="0"/>
          <c:showSerName val="0"/>
          <c:showPercent val="0"/>
          <c:showBubbleSize val="0"/>
        </c:dLbls>
        <c:axId val="2064156143"/>
        <c:axId val="2064169727"/>
      </c:areaChart>
      <c:lineChart>
        <c:grouping val="standard"/>
        <c:varyColors val="0"/>
        <c:ser>
          <c:idx val="2"/>
          <c:order val="2"/>
          <c:tx>
            <c:v>Experimental - Weekly Feedback Received</c:v>
          </c:tx>
          <c:spPr>
            <a:ln w="28575" cap="rnd">
              <a:solidFill>
                <a:schemeClr val="accent5"/>
              </a:solidFill>
              <a:round/>
            </a:ln>
            <a:effectLst/>
          </c:spPr>
          <c:marker>
            <c:symbol val="none"/>
          </c:marker>
          <c:val>
            <c:numRef>
              <c:f>'WeeklyFeedbackYorN '!$G$17:$M$17</c:f>
              <c:numCache>
                <c:formatCode>General</c:formatCode>
                <c:ptCount val="7"/>
                <c:pt idx="0">
                  <c:v>5</c:v>
                </c:pt>
                <c:pt idx="1">
                  <c:v>6</c:v>
                </c:pt>
                <c:pt idx="2">
                  <c:v>4</c:v>
                </c:pt>
                <c:pt idx="3">
                  <c:v>3</c:v>
                </c:pt>
                <c:pt idx="4">
                  <c:v>5</c:v>
                </c:pt>
                <c:pt idx="5">
                  <c:v>5</c:v>
                </c:pt>
                <c:pt idx="6">
                  <c:v>2</c:v>
                </c:pt>
              </c:numCache>
            </c:numRef>
          </c:val>
          <c:smooth val="0"/>
          <c:extLst>
            <c:ext xmlns:c16="http://schemas.microsoft.com/office/drawing/2014/chart" uri="{C3380CC4-5D6E-409C-BE32-E72D297353CC}">
              <c16:uniqueId val="{00000002-2B00-AE45-B9B3-34FDA5DD8B73}"/>
            </c:ext>
          </c:extLst>
        </c:ser>
        <c:ser>
          <c:idx val="3"/>
          <c:order val="3"/>
          <c:tx>
            <c:v>Control - Weekly Feedback Received</c:v>
          </c:tx>
          <c:spPr>
            <a:ln w="28575" cap="rnd">
              <a:solidFill>
                <a:schemeClr val="accent4"/>
              </a:solidFill>
              <a:round/>
            </a:ln>
            <a:effectLst/>
          </c:spPr>
          <c:marker>
            <c:symbol val="none"/>
          </c:marker>
          <c:val>
            <c:numRef>
              <c:f>'WeeklyFeedbackYorN '!$G$31:$M$31</c:f>
              <c:numCache>
                <c:formatCode>General</c:formatCode>
                <c:ptCount val="7"/>
                <c:pt idx="0">
                  <c:v>3</c:v>
                </c:pt>
                <c:pt idx="1">
                  <c:v>4</c:v>
                </c:pt>
                <c:pt idx="2">
                  <c:v>3</c:v>
                </c:pt>
                <c:pt idx="3">
                  <c:v>2</c:v>
                </c:pt>
                <c:pt idx="4">
                  <c:v>1</c:v>
                </c:pt>
                <c:pt idx="5">
                  <c:v>0</c:v>
                </c:pt>
                <c:pt idx="6">
                  <c:v>0</c:v>
                </c:pt>
              </c:numCache>
            </c:numRef>
          </c:val>
          <c:smooth val="0"/>
          <c:extLst>
            <c:ext xmlns:c16="http://schemas.microsoft.com/office/drawing/2014/chart" uri="{C3380CC4-5D6E-409C-BE32-E72D297353CC}">
              <c16:uniqueId val="{00000003-2B00-AE45-B9B3-34FDA5DD8B73}"/>
            </c:ext>
          </c:extLst>
        </c:ser>
        <c:dLbls>
          <c:showLegendKey val="0"/>
          <c:showVal val="0"/>
          <c:showCatName val="0"/>
          <c:showSerName val="0"/>
          <c:showPercent val="0"/>
          <c:showBubbleSize val="0"/>
        </c:dLbls>
        <c:marker val="1"/>
        <c:smooth val="0"/>
        <c:axId val="2064156143"/>
        <c:axId val="2064169727"/>
      </c:lineChart>
      <c:catAx>
        <c:axId val="2064156143"/>
        <c:scaling>
          <c:orientation val="minMax"/>
        </c:scaling>
        <c:delete val="0"/>
        <c:axPos val="b"/>
        <c:numFmt formatCode="General" sourceLinked="1"/>
        <c:majorTickMark val="out"/>
        <c:minorTickMark val="none"/>
        <c:tickLblPos val="nextTo"/>
        <c:spPr>
          <a:noFill/>
          <a:ln w="9525">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64169727"/>
        <c:crosses val="autoZero"/>
        <c:auto val="1"/>
        <c:lblAlgn val="ctr"/>
        <c:lblOffset val="100"/>
        <c:noMultiLvlLbl val="0"/>
      </c:catAx>
      <c:valAx>
        <c:axId val="2064169727"/>
        <c:scaling>
          <c:orientation val="minMax"/>
        </c:scaling>
        <c:delete val="0"/>
        <c:axPos val="l"/>
        <c:majorGridlines>
          <c:spPr>
            <a:ln w="9525">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Received</a:t>
                </a:r>
                <a:r>
                  <a:rPr lang="en-US" baseline="0"/>
                  <a:t> Feedback Count</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64156143"/>
        <c:crossesAt val="1"/>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a:solidFill>
          <a:schemeClr val="tx1">
            <a:lumMod val="35000"/>
            <a:lumOff val="65000"/>
          </a:schemeClr>
        </a:solidFill>
        <a:round/>
      </a:ln>
    </cs:spPr>
  </cs:dropLine>
  <cs:errorBar>
    <cs:lnRef idx="0"/>
    <cs:fillRef idx="0"/>
    <cs:effectRef idx="0"/>
    <cs:fontRef idx="minor">
      <a:schemeClr val="tx1"/>
    </cs:fontRef>
    <cs:spPr>
      <a:ln w="9525">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a:solidFill>
          <a:schemeClr val="tx1">
            <a:lumMod val="15000"/>
            <a:lumOff val="85000"/>
          </a:schemeClr>
        </a:solidFill>
        <a:round/>
      </a:ln>
    </cs:spPr>
  </cs:gridlineMajor>
  <cs:gridlineMinor>
    <cs:lnRef idx="0"/>
    <cs:fillRef idx="0"/>
    <cs:effectRef idx="0"/>
    <cs:fontRef idx="minor">
      <a:schemeClr val="tx1"/>
    </cs:fontRef>
    <cs:spPr>
      <a:ln w="9525">
        <a:solidFill>
          <a:schemeClr val="tx1">
            <a:lumMod val="5000"/>
            <a:lumOff val="95000"/>
          </a:schemeClr>
        </a:solidFill>
        <a:round/>
      </a:ln>
    </cs:spPr>
  </cs:gridlineMinor>
  <cs:hiLoLine>
    <cs:lnRef idx="0"/>
    <cs:fillRef idx="0"/>
    <cs:effectRef idx="0"/>
    <cs:fontRef idx="minor">
      <a:schemeClr val="tx1"/>
    </cs:fontRef>
    <cs:spPr>
      <a:ln w="9525">
        <a:solidFill>
          <a:schemeClr val="tx1">
            <a:lumMod val="75000"/>
            <a:lumOff val="25000"/>
          </a:schemeClr>
        </a:solidFill>
        <a:round/>
      </a:ln>
    </cs:spPr>
  </cs:hiLoLine>
  <cs:leaderLine>
    <cs:lnRef idx="0"/>
    <cs:fillRef idx="0"/>
    <cs:effectRef idx="0"/>
    <cs:fontRef idx="minor">
      <a:schemeClr val="tx1"/>
    </cs:fontRef>
    <cs:spPr>
      <a:ln w="9525">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a:solidFill>
          <a:schemeClr val="tx1">
            <a:lumMod val="65000"/>
            <a:lumOff val="35000"/>
          </a:schemeClr>
        </a:solidFill>
        <a:round/>
      </a:ln>
    </cs:spPr>
  </cs:downBar>
  <cs:dropLine>
    <cs:lnRef idx="0"/>
    <cs:fillRef idx="0"/>
    <cs:effectRef idx="0"/>
    <cs:fontRef idx="minor">
      <a:schemeClr val="tx1"/>
    </cs:fontRef>
    <cs:spPr>
      <a:ln w="9525">
        <a:solidFill>
          <a:schemeClr val="tx1">
            <a:lumMod val="35000"/>
            <a:lumOff val="65000"/>
          </a:schemeClr>
        </a:solidFill>
        <a:round/>
      </a:ln>
    </cs:spPr>
  </cs:dropLine>
  <cs:errorBar>
    <cs:lnRef idx="0"/>
    <cs:fillRef idx="0"/>
    <cs:effectRef idx="0"/>
    <cs:fontRef idx="minor">
      <a:schemeClr val="tx1"/>
    </cs:fontRef>
    <cs:spPr>
      <a:ln w="9525">
        <a:solidFill>
          <a:schemeClr val="tx1">
            <a:lumMod val="65000"/>
            <a:lumOff val="35000"/>
          </a:schemeClr>
        </a:solidFill>
        <a:round/>
      </a:ln>
    </cs:spPr>
  </cs:errorBar>
  <cs:floor>
    <cs:lnRef idx="0"/>
    <cs:fillRef idx="0"/>
    <cs:effectRef idx="0"/>
    <cs:fontRef idx="minor">
      <a:schemeClr val="tx1"/>
    </cs:fontRef>
    <cs:spPr>
      <a:ln w="9525">
        <a:solidFill>
          <a:schemeClr val="tx1">
            <a:lumMod val="15000"/>
            <a:lumOff val="85000"/>
          </a:schemeClr>
        </a:solidFill>
        <a:round/>
      </a:ln>
    </cs:spPr>
  </cs:floor>
  <cs:gridlineMajor>
    <cs:lnRef idx="0"/>
    <cs:fillRef idx="0"/>
    <cs:effectRef idx="0"/>
    <cs:fontRef idx="minor">
      <a:schemeClr val="tx1"/>
    </cs:fontRef>
    <cs:spPr>
      <a:ln w="9525">
        <a:solidFill>
          <a:schemeClr val="tx1">
            <a:lumMod val="15000"/>
            <a:lumOff val="85000"/>
          </a:schemeClr>
        </a:solidFill>
        <a:round/>
      </a:ln>
    </cs:spPr>
  </cs:gridlineMajor>
  <cs:gridlineMinor>
    <cs:lnRef idx="0"/>
    <cs:fillRef idx="0"/>
    <cs:effectRef idx="0"/>
    <cs:fontRef idx="minor">
      <a:schemeClr val="tx1"/>
    </cs:fontRef>
    <cs:spPr>
      <a:ln w="9525">
        <a:solidFill>
          <a:schemeClr val="tx1">
            <a:lumMod val="5000"/>
            <a:lumOff val="95000"/>
          </a:schemeClr>
        </a:solidFill>
        <a:round/>
      </a:ln>
    </cs:spPr>
  </cs:gridlineMinor>
  <cs:hiLoLine>
    <cs:lnRef idx="0"/>
    <cs:fillRef idx="0"/>
    <cs:effectRef idx="0"/>
    <cs:fontRef idx="minor">
      <a:schemeClr val="tx1"/>
    </cs:fontRef>
    <cs:spPr>
      <a:ln w="9525">
        <a:solidFill>
          <a:schemeClr val="tx1">
            <a:lumMod val="50000"/>
            <a:lumOff val="50000"/>
          </a:schemeClr>
        </a:solidFill>
        <a:round/>
      </a:ln>
    </cs:spPr>
  </cs:hiLoLine>
  <cs:leaderLine>
    <cs:lnRef idx="0"/>
    <cs:fillRef idx="0"/>
    <cs:effectRef idx="0"/>
    <cs:fontRef idx="minor">
      <a:schemeClr val="tx1"/>
    </cs:fontRef>
    <cs:spPr>
      <a:ln w="9525">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a:solidFill>
          <a:schemeClr val="tx1">
            <a:lumMod val="15000"/>
            <a:lumOff val="85000"/>
          </a:schemeClr>
        </a:solidFill>
        <a:round/>
      </a:ln>
    </cs:spPr>
    <cs:defRPr sz="900" kern="1200"/>
  </cs:seriesAxis>
  <cs:seriesLine>
    <cs:lnRef idx="0"/>
    <cs:fillRef idx="0"/>
    <cs:effectRef idx="0"/>
    <cs:fontRef idx="minor">
      <a:schemeClr val="tx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2D2FACA7-70E2-AF47-AFAD-9C4AE1D0F2E8}" type="datetimeFigureOut">
              <a:rPr lang="en-US" smtClean="0"/>
              <a:t>12/10/23</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4F9C171F-4331-C44E-A444-0B40E7B58009}" type="slidenum">
              <a:rPr lang="en-US" smtClean="0"/>
              <a:t>‹#›</a:t>
            </a:fld>
            <a:endParaRPr lang="en-US"/>
          </a:p>
        </p:txBody>
      </p:sp>
    </p:spTree>
    <p:extLst>
      <p:ext uri="{BB962C8B-B14F-4D97-AF65-F5344CB8AC3E}">
        <p14:creationId xmlns:p14="http://schemas.microsoft.com/office/powerpoint/2010/main" val="3290493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9C171F-4331-C44E-A444-0B40E7B58009}" type="slidenum">
              <a:rPr lang="en-US" smtClean="0"/>
              <a:t>1</a:t>
            </a:fld>
            <a:endParaRPr lang="en-US"/>
          </a:p>
        </p:txBody>
      </p:sp>
    </p:spTree>
    <p:extLst>
      <p:ext uri="{BB962C8B-B14F-4D97-AF65-F5344CB8AC3E}">
        <p14:creationId xmlns:p14="http://schemas.microsoft.com/office/powerpoint/2010/main" val="1054115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9C171F-4331-C44E-A444-0B40E7B58009}" type="slidenum">
              <a:rPr lang="en-US" smtClean="0"/>
              <a:t>16</a:t>
            </a:fld>
            <a:endParaRPr lang="en-US"/>
          </a:p>
        </p:txBody>
      </p:sp>
    </p:spTree>
    <p:extLst>
      <p:ext uri="{BB962C8B-B14F-4D97-AF65-F5344CB8AC3E}">
        <p14:creationId xmlns:p14="http://schemas.microsoft.com/office/powerpoint/2010/main" val="19408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49AC4-E198-1511-4D8E-31B43733E3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2E7A017-1409-B641-4DF0-63C217736D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BEA7F5-909B-6F31-B3FC-E8FDE19A5D92}"/>
              </a:ext>
            </a:extLst>
          </p:cNvPr>
          <p:cNvSpPr>
            <a:spLocks noGrp="1"/>
          </p:cNvSpPr>
          <p:nvPr>
            <p:ph type="dt" sz="half" idx="10"/>
          </p:nvPr>
        </p:nvSpPr>
        <p:spPr/>
        <p:txBody>
          <a:bodyPr/>
          <a:lstStyle/>
          <a:p>
            <a:fld id="{C485584D-7D79-4248-9986-4CA35242F944}" type="datetimeFigureOut">
              <a:rPr lang="en-US" smtClean="0"/>
              <a:t>12/10/23</a:t>
            </a:fld>
            <a:endParaRPr lang="en-US"/>
          </a:p>
        </p:txBody>
      </p:sp>
      <p:sp>
        <p:nvSpPr>
          <p:cNvPr id="5" name="Footer Placeholder 4">
            <a:extLst>
              <a:ext uri="{FF2B5EF4-FFF2-40B4-BE49-F238E27FC236}">
                <a16:creationId xmlns:a16="http://schemas.microsoft.com/office/drawing/2014/main" id="{638EC30E-CD00-4B1F-14E7-B18F75023B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76DF18-2392-2919-C5BB-29EEBA737FD0}"/>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56712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D64C3-CDEE-6C51-E229-FD9CBF0152F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8DF23FA-4B4A-4807-3F9B-00814086E5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2BEC41-2F2D-9FCF-DAC3-E6939D81AEDB}"/>
              </a:ext>
            </a:extLst>
          </p:cNvPr>
          <p:cNvSpPr>
            <a:spLocks noGrp="1"/>
          </p:cNvSpPr>
          <p:nvPr>
            <p:ph type="dt" sz="half" idx="10"/>
          </p:nvPr>
        </p:nvSpPr>
        <p:spPr/>
        <p:txBody>
          <a:bodyPr/>
          <a:lstStyle/>
          <a:p>
            <a:fld id="{C485584D-7D79-4248-9986-4CA35242F944}" type="datetimeFigureOut">
              <a:rPr lang="en-US" smtClean="0"/>
              <a:t>12/10/23</a:t>
            </a:fld>
            <a:endParaRPr lang="en-US"/>
          </a:p>
        </p:txBody>
      </p:sp>
      <p:sp>
        <p:nvSpPr>
          <p:cNvPr id="5" name="Footer Placeholder 4">
            <a:extLst>
              <a:ext uri="{FF2B5EF4-FFF2-40B4-BE49-F238E27FC236}">
                <a16:creationId xmlns:a16="http://schemas.microsoft.com/office/drawing/2014/main" id="{2E94E5F1-72B4-8A55-9E5F-DB3A171DA8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F2D581-438B-58FB-EDF1-D43025A3ED26}"/>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66881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8FCB1D-9A80-64DB-F769-9C1D5D88FB8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9063430-3B44-3EF6-DC0F-DCDC3F1D05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CB191F-E0CD-1486-BF17-852CB76970A0}"/>
              </a:ext>
            </a:extLst>
          </p:cNvPr>
          <p:cNvSpPr>
            <a:spLocks noGrp="1"/>
          </p:cNvSpPr>
          <p:nvPr>
            <p:ph type="dt" sz="half" idx="10"/>
          </p:nvPr>
        </p:nvSpPr>
        <p:spPr/>
        <p:txBody>
          <a:bodyPr/>
          <a:lstStyle/>
          <a:p>
            <a:fld id="{C485584D-7D79-4248-9986-4CA35242F944}" type="datetimeFigureOut">
              <a:rPr lang="en-US" smtClean="0"/>
              <a:t>12/10/23</a:t>
            </a:fld>
            <a:endParaRPr lang="en-US"/>
          </a:p>
        </p:txBody>
      </p:sp>
      <p:sp>
        <p:nvSpPr>
          <p:cNvPr id="5" name="Footer Placeholder 4">
            <a:extLst>
              <a:ext uri="{FF2B5EF4-FFF2-40B4-BE49-F238E27FC236}">
                <a16:creationId xmlns:a16="http://schemas.microsoft.com/office/drawing/2014/main" id="{640F078D-EB9C-BD54-B447-4F5D877DE7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2ECDF0-7DF5-B316-98C7-8C6F9F26DF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41767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235EB-AB3E-7E7B-714F-BBD05261AD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10CBF9-A6BC-1D6C-391E-9BD95118FF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F25E63-0ECF-CDC8-5F71-58F6FE76019C}"/>
              </a:ext>
            </a:extLst>
          </p:cNvPr>
          <p:cNvSpPr>
            <a:spLocks noGrp="1"/>
          </p:cNvSpPr>
          <p:nvPr>
            <p:ph type="dt" sz="half" idx="10"/>
          </p:nvPr>
        </p:nvSpPr>
        <p:spPr/>
        <p:txBody>
          <a:bodyPr/>
          <a:lstStyle/>
          <a:p>
            <a:fld id="{C485584D-7D79-4248-9986-4CA35242F944}" type="datetimeFigureOut">
              <a:rPr lang="en-US" smtClean="0"/>
              <a:t>12/10/23</a:t>
            </a:fld>
            <a:endParaRPr lang="en-US"/>
          </a:p>
        </p:txBody>
      </p:sp>
      <p:sp>
        <p:nvSpPr>
          <p:cNvPr id="5" name="Footer Placeholder 4">
            <a:extLst>
              <a:ext uri="{FF2B5EF4-FFF2-40B4-BE49-F238E27FC236}">
                <a16:creationId xmlns:a16="http://schemas.microsoft.com/office/drawing/2014/main" id="{2E16AB5A-D927-2E88-9571-84FAAD5900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91A053-180F-EF3F-B2DA-1C38D459989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155320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40991-7096-42DF-F690-0EEC79DE33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906CBD-AB64-166E-95EA-0B9225D96D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FCD38A-C819-5E93-9C61-935A524D37AE}"/>
              </a:ext>
            </a:extLst>
          </p:cNvPr>
          <p:cNvSpPr>
            <a:spLocks noGrp="1"/>
          </p:cNvSpPr>
          <p:nvPr>
            <p:ph type="dt" sz="half" idx="10"/>
          </p:nvPr>
        </p:nvSpPr>
        <p:spPr/>
        <p:txBody>
          <a:bodyPr/>
          <a:lstStyle/>
          <a:p>
            <a:fld id="{C485584D-7D79-4248-9986-4CA35242F944}" type="datetimeFigureOut">
              <a:rPr lang="en-US" smtClean="0"/>
              <a:t>12/10/23</a:t>
            </a:fld>
            <a:endParaRPr lang="en-US"/>
          </a:p>
        </p:txBody>
      </p:sp>
      <p:sp>
        <p:nvSpPr>
          <p:cNvPr id="5" name="Footer Placeholder 4">
            <a:extLst>
              <a:ext uri="{FF2B5EF4-FFF2-40B4-BE49-F238E27FC236}">
                <a16:creationId xmlns:a16="http://schemas.microsoft.com/office/drawing/2014/main" id="{34EA36A7-0A0A-6812-81BA-0E090A0B1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9607AB-9406-8827-E8A2-A45A7CACDE0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370069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2A351-FA6A-0826-1CF2-369E17DBE5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D24C8F-06EF-E56F-1A57-7F5A42A603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0F921A-03B8-06EA-52DD-F384F550FC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C783E3-BC19-F68C-9F16-4CBFAD2176DB}"/>
              </a:ext>
            </a:extLst>
          </p:cNvPr>
          <p:cNvSpPr>
            <a:spLocks noGrp="1"/>
          </p:cNvSpPr>
          <p:nvPr>
            <p:ph type="dt" sz="half" idx="10"/>
          </p:nvPr>
        </p:nvSpPr>
        <p:spPr/>
        <p:txBody>
          <a:bodyPr/>
          <a:lstStyle/>
          <a:p>
            <a:fld id="{C485584D-7D79-4248-9986-4CA35242F944}" type="datetimeFigureOut">
              <a:rPr lang="en-US" smtClean="0"/>
              <a:t>12/10/23</a:t>
            </a:fld>
            <a:endParaRPr lang="en-US"/>
          </a:p>
        </p:txBody>
      </p:sp>
      <p:sp>
        <p:nvSpPr>
          <p:cNvPr id="6" name="Footer Placeholder 5">
            <a:extLst>
              <a:ext uri="{FF2B5EF4-FFF2-40B4-BE49-F238E27FC236}">
                <a16:creationId xmlns:a16="http://schemas.microsoft.com/office/drawing/2014/main" id="{B5ECA9AE-4600-234F-CD1B-83571C7A5E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AAFD34-13B7-EE4B-4A3E-D46101F58AD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377747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DB5ED-1BC7-2834-FE43-44C262E7E8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BE12862-C25C-980E-0088-EB47463858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1A9DEA-699F-A83E-EEE0-0F32262666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67BDFA-D107-FA23-4C1E-56FE57B2AD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EB43D4-7EAC-AB2B-E9A7-A1AFB2900B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04A5236-5F46-7301-1CD5-1B1EE562185A}"/>
              </a:ext>
            </a:extLst>
          </p:cNvPr>
          <p:cNvSpPr>
            <a:spLocks noGrp="1"/>
          </p:cNvSpPr>
          <p:nvPr>
            <p:ph type="dt" sz="half" idx="10"/>
          </p:nvPr>
        </p:nvSpPr>
        <p:spPr/>
        <p:txBody>
          <a:bodyPr/>
          <a:lstStyle/>
          <a:p>
            <a:fld id="{C485584D-7D79-4248-9986-4CA35242F944}" type="datetimeFigureOut">
              <a:rPr lang="en-US" smtClean="0"/>
              <a:t>12/10/23</a:t>
            </a:fld>
            <a:endParaRPr lang="en-US"/>
          </a:p>
        </p:txBody>
      </p:sp>
      <p:sp>
        <p:nvSpPr>
          <p:cNvPr id="8" name="Footer Placeholder 7">
            <a:extLst>
              <a:ext uri="{FF2B5EF4-FFF2-40B4-BE49-F238E27FC236}">
                <a16:creationId xmlns:a16="http://schemas.microsoft.com/office/drawing/2014/main" id="{AA888554-EA0D-5159-80EB-089D7BAD329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77402FE-A087-02A3-54CE-22C5B8F1363C}"/>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966673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A83CC-5660-5E4A-A274-986E61C2CE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389597-F619-6496-C279-35481E48DFCE}"/>
              </a:ext>
            </a:extLst>
          </p:cNvPr>
          <p:cNvSpPr>
            <a:spLocks noGrp="1"/>
          </p:cNvSpPr>
          <p:nvPr>
            <p:ph type="dt" sz="half" idx="10"/>
          </p:nvPr>
        </p:nvSpPr>
        <p:spPr/>
        <p:txBody>
          <a:bodyPr/>
          <a:lstStyle/>
          <a:p>
            <a:fld id="{C485584D-7D79-4248-9986-4CA35242F944}" type="datetimeFigureOut">
              <a:rPr lang="en-US" smtClean="0"/>
              <a:t>12/10/23</a:t>
            </a:fld>
            <a:endParaRPr lang="en-US"/>
          </a:p>
        </p:txBody>
      </p:sp>
      <p:sp>
        <p:nvSpPr>
          <p:cNvPr id="4" name="Footer Placeholder 3">
            <a:extLst>
              <a:ext uri="{FF2B5EF4-FFF2-40B4-BE49-F238E27FC236}">
                <a16:creationId xmlns:a16="http://schemas.microsoft.com/office/drawing/2014/main" id="{6E5B849D-2AB0-6962-AF87-A43D67616C6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385551-4F50-5374-FFC0-871F224F1D6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623629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F57E91-1025-15AB-0FE9-76BED2A7779B}"/>
              </a:ext>
            </a:extLst>
          </p:cNvPr>
          <p:cNvSpPr>
            <a:spLocks noGrp="1"/>
          </p:cNvSpPr>
          <p:nvPr>
            <p:ph type="dt" sz="half" idx="10"/>
          </p:nvPr>
        </p:nvSpPr>
        <p:spPr/>
        <p:txBody>
          <a:bodyPr/>
          <a:lstStyle/>
          <a:p>
            <a:fld id="{C485584D-7D79-4248-9986-4CA35242F944}" type="datetimeFigureOut">
              <a:rPr lang="en-US" smtClean="0"/>
              <a:t>12/10/23</a:t>
            </a:fld>
            <a:endParaRPr lang="en-US"/>
          </a:p>
        </p:txBody>
      </p:sp>
      <p:sp>
        <p:nvSpPr>
          <p:cNvPr id="3" name="Footer Placeholder 2">
            <a:extLst>
              <a:ext uri="{FF2B5EF4-FFF2-40B4-BE49-F238E27FC236}">
                <a16:creationId xmlns:a16="http://schemas.microsoft.com/office/drawing/2014/main" id="{7EB77DD3-DFE6-C529-EEBB-0201766B218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D8F9ED5-C78A-11DD-930B-F22EC2DF65A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4254952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7839F-91F5-ED29-2F69-85014FEE37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4CABD8-7DEE-7208-1769-EA4D718B76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243659-3BB2-7676-31BF-A710003271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F5B51E-5229-BC3E-18EF-78B72F968BCC}"/>
              </a:ext>
            </a:extLst>
          </p:cNvPr>
          <p:cNvSpPr>
            <a:spLocks noGrp="1"/>
          </p:cNvSpPr>
          <p:nvPr>
            <p:ph type="dt" sz="half" idx="10"/>
          </p:nvPr>
        </p:nvSpPr>
        <p:spPr/>
        <p:txBody>
          <a:bodyPr/>
          <a:lstStyle/>
          <a:p>
            <a:fld id="{C485584D-7D79-4248-9986-4CA35242F944}" type="datetimeFigureOut">
              <a:rPr lang="en-US" smtClean="0"/>
              <a:t>12/10/23</a:t>
            </a:fld>
            <a:endParaRPr lang="en-US"/>
          </a:p>
        </p:txBody>
      </p:sp>
      <p:sp>
        <p:nvSpPr>
          <p:cNvPr id="6" name="Footer Placeholder 5">
            <a:extLst>
              <a:ext uri="{FF2B5EF4-FFF2-40B4-BE49-F238E27FC236}">
                <a16:creationId xmlns:a16="http://schemas.microsoft.com/office/drawing/2014/main" id="{6BCBD2CB-43D6-772C-1A08-34106C0A15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5D9A85-96E2-319D-D2C7-87A480CD383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901666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45B32-B1E4-757D-A3C7-7C20DB331F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DB8E2F8-1E85-AA4C-F63E-A601D64FB1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B234B36-9961-61A8-5790-937B8EDA0A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97526F-3EFF-683C-6259-01E55EECB697}"/>
              </a:ext>
            </a:extLst>
          </p:cNvPr>
          <p:cNvSpPr>
            <a:spLocks noGrp="1"/>
          </p:cNvSpPr>
          <p:nvPr>
            <p:ph type="dt" sz="half" idx="10"/>
          </p:nvPr>
        </p:nvSpPr>
        <p:spPr/>
        <p:txBody>
          <a:bodyPr/>
          <a:lstStyle/>
          <a:p>
            <a:fld id="{C485584D-7D79-4248-9986-4CA35242F944}" type="datetimeFigureOut">
              <a:rPr lang="en-US" smtClean="0"/>
              <a:t>12/10/23</a:t>
            </a:fld>
            <a:endParaRPr lang="en-US"/>
          </a:p>
        </p:txBody>
      </p:sp>
      <p:sp>
        <p:nvSpPr>
          <p:cNvPr id="6" name="Footer Placeholder 5">
            <a:extLst>
              <a:ext uri="{FF2B5EF4-FFF2-40B4-BE49-F238E27FC236}">
                <a16:creationId xmlns:a16="http://schemas.microsoft.com/office/drawing/2014/main" id="{2D667200-9D5D-E7EB-840D-2BC54EC7E0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44C92C-C27A-FA92-D5FE-F744E3FDBAE5}"/>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65834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23BDCB-7429-13F7-5E1D-78B3F9D0C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BE0F8CD-725C-B66E-89A7-CA8F87A602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2F6DA6-8A7E-B6DA-F58A-B1F7E667A1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85584D-7D79-4248-9986-4CA35242F944}" type="datetimeFigureOut">
              <a:rPr lang="en-US" smtClean="0"/>
              <a:t>12/10/23</a:t>
            </a:fld>
            <a:endParaRPr lang="en-US"/>
          </a:p>
        </p:txBody>
      </p:sp>
      <p:sp>
        <p:nvSpPr>
          <p:cNvPr id="5" name="Footer Placeholder 4">
            <a:extLst>
              <a:ext uri="{FF2B5EF4-FFF2-40B4-BE49-F238E27FC236}">
                <a16:creationId xmlns:a16="http://schemas.microsoft.com/office/drawing/2014/main" id="{C062962A-ADAE-94DE-819D-AA53A30C53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0931B92-BD25-195E-B21A-4E41E63E57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590046-DA73-4BBF-84B5-C08E6F75191A}" type="slidenum">
              <a:rPr lang="en-US" smtClean="0"/>
              <a:t>‹#›</a:t>
            </a:fld>
            <a:endParaRPr lang="en-US"/>
          </a:p>
        </p:txBody>
      </p:sp>
    </p:spTree>
    <p:extLst>
      <p:ext uri="{BB962C8B-B14F-4D97-AF65-F5344CB8AC3E}">
        <p14:creationId xmlns:p14="http://schemas.microsoft.com/office/powerpoint/2010/main" val="1375481589"/>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hyperlink" Target="mailto:yzhang3761@gmail.com"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ideo" Target="https://www.youtube.com/embed/kfxwjBPSVVk?feature=oembed" TargetMode="Externa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BFCDE-D1BA-EAC5-19A0-61599C6959F6}"/>
              </a:ext>
            </a:extLst>
          </p:cNvPr>
          <p:cNvSpPr>
            <a:spLocks noGrp="1"/>
          </p:cNvSpPr>
          <p:nvPr>
            <p:ph type="ctrTitle"/>
          </p:nvPr>
        </p:nvSpPr>
        <p:spPr>
          <a:xfrm>
            <a:off x="2210579" y="1847904"/>
            <a:ext cx="7770839" cy="907303"/>
          </a:xfrm>
        </p:spPr>
        <p:txBody>
          <a:bodyPr>
            <a:normAutofit/>
          </a:bodyPr>
          <a:lstStyle/>
          <a:p>
            <a:r>
              <a:rPr lang="en-US" sz="5400" dirty="0"/>
              <a:t>CS6460 Final Presentation</a:t>
            </a:r>
          </a:p>
        </p:txBody>
      </p:sp>
      <p:sp>
        <p:nvSpPr>
          <p:cNvPr id="3" name="Subtitle 2">
            <a:extLst>
              <a:ext uri="{FF2B5EF4-FFF2-40B4-BE49-F238E27FC236}">
                <a16:creationId xmlns:a16="http://schemas.microsoft.com/office/drawing/2014/main" id="{7E6A53F1-2E26-3438-E9C5-24BB2362DC66}"/>
              </a:ext>
            </a:extLst>
          </p:cNvPr>
          <p:cNvSpPr>
            <a:spLocks noGrp="1"/>
          </p:cNvSpPr>
          <p:nvPr>
            <p:ph type="subTitle" idx="1"/>
          </p:nvPr>
        </p:nvSpPr>
        <p:spPr>
          <a:xfrm>
            <a:off x="3330540" y="4977723"/>
            <a:ext cx="5530919" cy="820120"/>
          </a:xfrm>
        </p:spPr>
        <p:txBody>
          <a:bodyPr>
            <a:normAutofit/>
          </a:bodyPr>
          <a:lstStyle/>
          <a:p>
            <a:r>
              <a:rPr lang="en-US" sz="1800" dirty="0"/>
              <a:t>Cleo Zhang</a:t>
            </a:r>
          </a:p>
          <a:p>
            <a:r>
              <a:rPr lang="en-US" sz="1800" dirty="0"/>
              <a:t>yzhang3761@gmail.com</a:t>
            </a:r>
          </a:p>
        </p:txBody>
      </p:sp>
      <p:sp>
        <p:nvSpPr>
          <p:cNvPr id="5" name="Title 1">
            <a:extLst>
              <a:ext uri="{FF2B5EF4-FFF2-40B4-BE49-F238E27FC236}">
                <a16:creationId xmlns:a16="http://schemas.microsoft.com/office/drawing/2014/main" id="{0A9791E3-14B1-E2C3-F88F-E65DC2493BA4}"/>
              </a:ext>
            </a:extLst>
          </p:cNvPr>
          <p:cNvSpPr txBox="1">
            <a:spLocks/>
          </p:cNvSpPr>
          <p:nvPr/>
        </p:nvSpPr>
        <p:spPr>
          <a:xfrm>
            <a:off x="3525874" y="2755207"/>
            <a:ext cx="5140246" cy="90730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2400" dirty="0"/>
              <a:t>A Study on Student Engagement and Learning Outcomes in Online Learning</a:t>
            </a:r>
            <a:endParaRPr lang="en-CA" sz="2400" dirty="0"/>
          </a:p>
        </p:txBody>
      </p:sp>
    </p:spTree>
    <p:extLst>
      <p:ext uri="{BB962C8B-B14F-4D97-AF65-F5344CB8AC3E}">
        <p14:creationId xmlns:p14="http://schemas.microsoft.com/office/powerpoint/2010/main" val="4198128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438B61-CA85-3B6B-D30C-4A18195FC95D}"/>
              </a:ext>
            </a:extLst>
          </p:cNvPr>
          <p:cNvSpPr>
            <a:spLocks noGrp="1"/>
          </p:cNvSpPr>
          <p:nvPr>
            <p:ph idx="1"/>
          </p:nvPr>
        </p:nvSpPr>
        <p:spPr>
          <a:xfrm>
            <a:off x="2101932" y="5030172"/>
            <a:ext cx="8138655" cy="1462703"/>
          </a:xfrm>
        </p:spPr>
        <p:txBody>
          <a:bodyPr/>
          <a:lstStyle/>
          <a:p>
            <a:pPr marL="0" indent="0">
              <a:buNone/>
            </a:pPr>
            <a:r>
              <a:rPr lang="en-US" sz="1800" kern="800" spc="10" dirty="0">
                <a:cs typeface="Times New Roman" panose="02020603050405020304" pitchFamily="18" charset="0"/>
              </a:rPr>
              <a:t>This Area-Line Combined Chart shows the cumulative amount of feedback from the experimental group has a steeper and more steady growth curve than the control one, which means that participants who used Duolingo had more stable learning </a:t>
            </a:r>
            <a:r>
              <a:rPr lang="en-US" sz="1800" kern="800" spc="10" dirty="0" err="1">
                <a:cs typeface="Times New Roman" panose="02020603050405020304" pitchFamily="18" charset="0"/>
              </a:rPr>
              <a:t>behaviours</a:t>
            </a:r>
            <a:r>
              <a:rPr lang="en-US" sz="1800" kern="800" spc="10" dirty="0">
                <a:cs typeface="Times New Roman" panose="02020603050405020304" pitchFamily="18" charset="0"/>
              </a:rPr>
              <a:t> and engagement levels throughout the learning activity, while the control group’s engagement was decreasing.</a:t>
            </a:r>
            <a:endParaRPr lang="en-CA" sz="1800" kern="800" spc="10" dirty="0">
              <a:cs typeface="Times New Roman" panose="02020603050405020304" pitchFamily="18" charset="0"/>
            </a:endParaRPr>
          </a:p>
        </p:txBody>
      </p:sp>
      <p:sp>
        <p:nvSpPr>
          <p:cNvPr id="4" name="Title 1">
            <a:extLst>
              <a:ext uri="{FF2B5EF4-FFF2-40B4-BE49-F238E27FC236}">
                <a16:creationId xmlns:a16="http://schemas.microsoft.com/office/drawing/2014/main" id="{E44B36B2-F728-9683-CD78-DC5B676A61CD}"/>
              </a:ext>
            </a:extLst>
          </p:cNvPr>
          <p:cNvSpPr>
            <a:spLocks noGrp="1"/>
          </p:cNvSpPr>
          <p:nvPr>
            <p:ph type="title"/>
          </p:nvPr>
        </p:nvSpPr>
        <p:spPr/>
        <p:txBody>
          <a:bodyPr/>
          <a:lstStyle/>
          <a:p>
            <a:r>
              <a:rPr lang="en-CA" sz="4400" dirty="0">
                <a:latin typeface="+mj-lt"/>
              </a:rPr>
              <a:t>Data Analysis - Student Engagement 2</a:t>
            </a:r>
            <a:endParaRPr lang="en-US" dirty="0"/>
          </a:p>
        </p:txBody>
      </p:sp>
      <p:graphicFrame>
        <p:nvGraphicFramePr>
          <p:cNvPr id="5" name="Chart 4">
            <a:extLst>
              <a:ext uri="{FF2B5EF4-FFF2-40B4-BE49-F238E27FC236}">
                <a16:creationId xmlns:a16="http://schemas.microsoft.com/office/drawing/2014/main" id="{E6A3E7F5-2660-5DF9-2B80-084DF28F52AA}"/>
              </a:ext>
            </a:extLst>
          </p:cNvPr>
          <p:cNvGraphicFramePr/>
          <p:nvPr>
            <p:extLst>
              <p:ext uri="{D42A27DB-BD31-4B8C-83A1-F6EECF244321}">
                <p14:modId xmlns:p14="http://schemas.microsoft.com/office/powerpoint/2010/main" val="4187669787"/>
              </p:ext>
            </p:extLst>
          </p:nvPr>
        </p:nvGraphicFramePr>
        <p:xfrm>
          <a:off x="1951412" y="1476582"/>
          <a:ext cx="8289175" cy="33950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98213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C529A-4786-92C9-D2EE-8DA1A7C178F6}"/>
              </a:ext>
            </a:extLst>
          </p:cNvPr>
          <p:cNvSpPr>
            <a:spLocks noGrp="1"/>
          </p:cNvSpPr>
          <p:nvPr>
            <p:ph type="title"/>
          </p:nvPr>
        </p:nvSpPr>
        <p:spPr/>
        <p:txBody>
          <a:bodyPr/>
          <a:lstStyle/>
          <a:p>
            <a:r>
              <a:rPr lang="en-CA" sz="4400" dirty="0">
                <a:latin typeface="+mj-lt"/>
              </a:rPr>
              <a:t>Data Analysis – Learning Process</a:t>
            </a:r>
            <a:endParaRPr lang="en-US" dirty="0"/>
          </a:p>
        </p:txBody>
      </p:sp>
      <p:pic>
        <p:nvPicPr>
          <p:cNvPr id="6" name="Content Placeholder 5">
            <a:extLst>
              <a:ext uri="{FF2B5EF4-FFF2-40B4-BE49-F238E27FC236}">
                <a16:creationId xmlns:a16="http://schemas.microsoft.com/office/drawing/2014/main" id="{1FC6D91A-F901-2DCE-EB12-B39ACF6147A1}"/>
              </a:ext>
            </a:extLst>
          </p:cNvPr>
          <p:cNvPicPr>
            <a:picLocks noGrp="1" noChangeAspect="1"/>
          </p:cNvPicPr>
          <p:nvPr>
            <p:ph idx="1"/>
          </p:nvPr>
        </p:nvPicPr>
        <p:blipFill>
          <a:blip r:embed="rId2"/>
          <a:stretch>
            <a:fillRect/>
          </a:stretch>
        </p:blipFill>
        <p:spPr>
          <a:xfrm>
            <a:off x="2306523" y="1425912"/>
            <a:ext cx="4038858" cy="2732168"/>
          </a:xfrm>
        </p:spPr>
      </p:pic>
      <p:pic>
        <p:nvPicPr>
          <p:cNvPr id="8" name="Picture 7" descr="A close-up of words&#10;&#10;Description automatically generated">
            <a:extLst>
              <a:ext uri="{FF2B5EF4-FFF2-40B4-BE49-F238E27FC236}">
                <a16:creationId xmlns:a16="http://schemas.microsoft.com/office/drawing/2014/main" id="{09C732C7-B69B-32FE-F4C1-9AD3BACEC924}"/>
              </a:ext>
            </a:extLst>
          </p:cNvPr>
          <p:cNvPicPr>
            <a:picLocks noChangeAspect="1"/>
          </p:cNvPicPr>
          <p:nvPr/>
        </p:nvPicPr>
        <p:blipFill>
          <a:blip r:embed="rId3"/>
          <a:stretch>
            <a:fillRect/>
          </a:stretch>
        </p:blipFill>
        <p:spPr>
          <a:xfrm>
            <a:off x="6345381" y="1294178"/>
            <a:ext cx="3793248" cy="2863902"/>
          </a:xfrm>
          <a:prstGeom prst="rect">
            <a:avLst/>
          </a:prstGeom>
        </p:spPr>
      </p:pic>
      <p:sp>
        <p:nvSpPr>
          <p:cNvPr id="9" name="TextBox 8">
            <a:extLst>
              <a:ext uri="{FF2B5EF4-FFF2-40B4-BE49-F238E27FC236}">
                <a16:creationId xmlns:a16="http://schemas.microsoft.com/office/drawing/2014/main" id="{165E234E-43D5-9AC1-B4D0-F3D7C43D2FF7}"/>
              </a:ext>
            </a:extLst>
          </p:cNvPr>
          <p:cNvSpPr txBox="1"/>
          <p:nvPr/>
        </p:nvSpPr>
        <p:spPr>
          <a:xfrm>
            <a:off x="2306523" y="4416425"/>
            <a:ext cx="7832106" cy="2031325"/>
          </a:xfrm>
          <a:prstGeom prst="rect">
            <a:avLst/>
          </a:prstGeom>
          <a:noFill/>
        </p:spPr>
        <p:txBody>
          <a:bodyPr wrap="square" rtlCol="0">
            <a:spAutoFit/>
          </a:bodyPr>
          <a:lstStyle/>
          <a:p>
            <a:pPr marL="285750" indent="-285750">
              <a:buFont typeface="Arial" panose="020B0604020202020204" pitchFamily="34" charset="0"/>
              <a:buChar char="•"/>
            </a:pPr>
            <a:r>
              <a:rPr lang="en-US" sz="1800" kern="800" spc="10" dirty="0">
                <a:effectLst/>
                <a:ea typeface="Times New Roman" panose="02020603050405020304" pitchFamily="18" charset="0"/>
                <a:cs typeface="Times New Roman" panose="02020603050405020304" pitchFamily="18" charset="0"/>
              </a:rPr>
              <a:t>The keyword "learning" appears more often in the feedback from the control group </a:t>
            </a:r>
          </a:p>
          <a:p>
            <a:pPr marL="285750" indent="-285750">
              <a:buFont typeface="Arial" panose="020B0604020202020204" pitchFamily="34" charset="0"/>
              <a:buChar char="•"/>
            </a:pPr>
            <a:r>
              <a:rPr lang="en-US" sz="1800" kern="800" spc="10" dirty="0">
                <a:effectLst/>
                <a:ea typeface="Times New Roman" panose="02020603050405020304" pitchFamily="18" charset="0"/>
                <a:cs typeface="Times New Roman" panose="02020603050405020304" pitchFamily="18" charset="0"/>
              </a:rPr>
              <a:t>Descriptive words such as "challenged" and "struggled" appeared more often in the control group than in the experimental group </a:t>
            </a:r>
          </a:p>
          <a:p>
            <a:pPr marL="285750" indent="-285750">
              <a:buFont typeface="Arial" panose="020B0604020202020204" pitchFamily="34" charset="0"/>
              <a:buChar char="•"/>
            </a:pPr>
            <a:r>
              <a:rPr lang="en-US" sz="1800" kern="800" spc="10" dirty="0">
                <a:effectLst/>
                <a:ea typeface="Times New Roman" panose="02020603050405020304" pitchFamily="18" charset="0"/>
                <a:cs typeface="Times New Roman" panose="02020603050405020304" pitchFamily="18" charset="0"/>
              </a:rPr>
              <a:t>From the participants' feedback, it seems that the two groups of participants have a different focus on learning languages through different learning approaches </a:t>
            </a:r>
            <a:endParaRPr lang="en-US" kern="800" spc="10" dirty="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5420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DBA0A-C8A0-6D7C-DBA9-7FB5A354F1D7}"/>
              </a:ext>
            </a:extLst>
          </p:cNvPr>
          <p:cNvSpPr>
            <a:spLocks noGrp="1"/>
          </p:cNvSpPr>
          <p:nvPr>
            <p:ph type="title"/>
          </p:nvPr>
        </p:nvSpPr>
        <p:spPr/>
        <p:txBody>
          <a:bodyPr/>
          <a:lstStyle/>
          <a:p>
            <a:r>
              <a:rPr lang="en-CA" sz="4400" dirty="0">
                <a:latin typeface="+mj-lt"/>
              </a:rPr>
              <a:t>Data Analysis – Learning Outcomes Evaluation</a:t>
            </a:r>
            <a:endParaRPr lang="en-US" dirty="0"/>
          </a:p>
        </p:txBody>
      </p:sp>
      <p:pic>
        <p:nvPicPr>
          <p:cNvPr id="5" name="Content Placeholder 4" descr="A black and white image of a person with a headband&#10;&#10;Description automatically generated">
            <a:extLst>
              <a:ext uri="{FF2B5EF4-FFF2-40B4-BE49-F238E27FC236}">
                <a16:creationId xmlns:a16="http://schemas.microsoft.com/office/drawing/2014/main" id="{6A29B699-965C-76FE-F72B-ABC6291C1CFA}"/>
              </a:ext>
            </a:extLst>
          </p:cNvPr>
          <p:cNvPicPr>
            <a:picLocks noGrp="1" noChangeAspect="1"/>
          </p:cNvPicPr>
          <p:nvPr>
            <p:ph idx="1"/>
          </p:nvPr>
        </p:nvPicPr>
        <p:blipFill>
          <a:blip r:embed="rId2"/>
          <a:stretch>
            <a:fillRect/>
          </a:stretch>
        </p:blipFill>
        <p:spPr>
          <a:xfrm>
            <a:off x="2418087" y="1369490"/>
            <a:ext cx="7355826" cy="2393388"/>
          </a:xfrm>
        </p:spPr>
      </p:pic>
      <p:sp>
        <p:nvSpPr>
          <p:cNvPr id="6" name="TextBox 5">
            <a:extLst>
              <a:ext uri="{FF2B5EF4-FFF2-40B4-BE49-F238E27FC236}">
                <a16:creationId xmlns:a16="http://schemas.microsoft.com/office/drawing/2014/main" id="{1C7256B9-1422-04DD-6B18-943C3BE9800C}"/>
              </a:ext>
            </a:extLst>
          </p:cNvPr>
          <p:cNvSpPr txBox="1"/>
          <p:nvPr/>
        </p:nvSpPr>
        <p:spPr>
          <a:xfrm>
            <a:off x="1958051" y="3429000"/>
            <a:ext cx="8489653" cy="2862322"/>
          </a:xfrm>
          <a:prstGeom prst="rect">
            <a:avLst/>
          </a:prstGeom>
          <a:noFill/>
        </p:spPr>
        <p:txBody>
          <a:bodyPr wrap="square" rtlCol="0">
            <a:spAutoFit/>
          </a:bodyPr>
          <a:lstStyle/>
          <a:p>
            <a:r>
              <a:rPr lang="en-US" kern="800" spc="10" dirty="0">
                <a:cs typeface="Times New Roman" panose="02020603050405020304" pitchFamily="18" charset="0"/>
              </a:rPr>
              <a:t>Since I have not received any feedback from the control group participants in the final week and infeasibility of online language testing</a:t>
            </a:r>
            <a:r>
              <a:rPr lang="en-CA" kern="800" spc="10" dirty="0">
                <a:cs typeface="Times New Roman" panose="02020603050405020304" pitchFamily="18" charset="0"/>
              </a:rPr>
              <a:t> for both groups, the outcomes are evaluated through existing research and </a:t>
            </a:r>
            <a:r>
              <a:rPr lang="en-US" sz="1800" kern="800" spc="10" dirty="0">
                <a:effectLst/>
                <a:ea typeface="Calibri" panose="020F0502020204030204" pitchFamily="34" charset="0"/>
                <a:cs typeface="Times New Roman" panose="02020603050405020304" pitchFamily="18" charset="0"/>
              </a:rPr>
              <a:t>previous quantitative analysis.</a:t>
            </a:r>
            <a:endParaRPr lang="en-CA" dirty="0">
              <a:effectLst/>
            </a:endParaRPr>
          </a:p>
          <a:p>
            <a:endParaRPr lang="en-CA" dirty="0"/>
          </a:p>
          <a:p>
            <a:r>
              <a:rPr lang="en-US" sz="1800" kern="800" spc="10" dirty="0">
                <a:effectLst/>
                <a:ea typeface="Calibri" panose="020F0502020204030204" pitchFamily="34" charset="0"/>
                <a:cs typeface="Times New Roman" panose="02020603050405020304" pitchFamily="18" charset="0"/>
              </a:rPr>
              <a:t>Richardson and Swan (2003) and Garrison and Vaughan's (2008)’s research supports the positive correlation between learning engagement and final outcomes.</a:t>
            </a:r>
          </a:p>
          <a:p>
            <a:endParaRPr lang="en-US" kern="800" spc="10" dirty="0">
              <a:cs typeface="Times New Roman" panose="02020603050405020304" pitchFamily="18" charset="0"/>
            </a:endParaRPr>
          </a:p>
          <a:p>
            <a:r>
              <a:rPr lang="en-US" sz="1800" kern="800" spc="10" dirty="0">
                <a:effectLst/>
                <a:ea typeface="Calibri" panose="020F0502020204030204" pitchFamily="34" charset="0"/>
                <a:cs typeface="Times New Roman" panose="02020603050405020304" pitchFamily="18" charset="0"/>
              </a:rPr>
              <a:t>Since analysis has shown that the experimental group using Duolingo had a higher engagement level compared to the control group, the experimental group is supposed to have better outcomes in learning the new language than the control group.</a:t>
            </a:r>
            <a:endParaRPr lang="en-CA" sz="1800" kern="800" spc="10" dirty="0">
              <a:effectLs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5619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5460C-743B-97E4-83A1-B4676CA63C4F}"/>
              </a:ext>
            </a:extLst>
          </p:cNvPr>
          <p:cNvSpPr>
            <a:spLocks noGrp="1"/>
          </p:cNvSpPr>
          <p:nvPr>
            <p:ph type="title"/>
          </p:nvPr>
        </p:nvSpPr>
        <p:spPr/>
        <p:txBody>
          <a:bodyPr/>
          <a:lstStyle/>
          <a:p>
            <a:r>
              <a:rPr lang="en-CA" sz="4400" dirty="0">
                <a:latin typeface="+mj-lt"/>
              </a:rPr>
              <a:t>Conclusion</a:t>
            </a:r>
            <a:endParaRPr lang="en-US" dirty="0"/>
          </a:p>
        </p:txBody>
      </p:sp>
      <p:pic>
        <p:nvPicPr>
          <p:cNvPr id="5" name="Content Placeholder 4" descr="A light bulb with a red line&#10;&#10;Description automatically generated">
            <a:extLst>
              <a:ext uri="{FF2B5EF4-FFF2-40B4-BE49-F238E27FC236}">
                <a16:creationId xmlns:a16="http://schemas.microsoft.com/office/drawing/2014/main" id="{CE73966D-FBD2-9A1F-BC3D-8C614BD62832}"/>
              </a:ext>
            </a:extLst>
          </p:cNvPr>
          <p:cNvPicPr>
            <a:picLocks noGrp="1" noChangeAspect="1"/>
          </p:cNvPicPr>
          <p:nvPr>
            <p:ph idx="1"/>
          </p:nvPr>
        </p:nvPicPr>
        <p:blipFill>
          <a:blip r:embed="rId2"/>
          <a:stretch>
            <a:fillRect/>
          </a:stretch>
        </p:blipFill>
        <p:spPr>
          <a:xfrm>
            <a:off x="9106725" y="2468589"/>
            <a:ext cx="2070100" cy="2146300"/>
          </a:xfrm>
        </p:spPr>
      </p:pic>
      <p:sp>
        <p:nvSpPr>
          <p:cNvPr id="6" name="TextBox 5">
            <a:extLst>
              <a:ext uri="{FF2B5EF4-FFF2-40B4-BE49-F238E27FC236}">
                <a16:creationId xmlns:a16="http://schemas.microsoft.com/office/drawing/2014/main" id="{D2FB99F3-9765-B60F-2203-1AF3ACDA9E1F}"/>
              </a:ext>
            </a:extLst>
          </p:cNvPr>
          <p:cNvSpPr txBox="1"/>
          <p:nvPr/>
        </p:nvSpPr>
        <p:spPr>
          <a:xfrm>
            <a:off x="1015175" y="1695079"/>
            <a:ext cx="7237021" cy="3693319"/>
          </a:xfrm>
          <a:prstGeom prst="rect">
            <a:avLst/>
          </a:prstGeom>
          <a:noFill/>
        </p:spPr>
        <p:txBody>
          <a:bodyPr wrap="square" rtlCol="0">
            <a:spAutoFit/>
          </a:bodyPr>
          <a:lstStyle/>
          <a:p>
            <a:pPr algn="l"/>
            <a:r>
              <a:rPr lang="en-CA" b="1" i="0" dirty="0">
                <a:effectLst/>
              </a:rPr>
              <a:t>Learning Engagement:</a:t>
            </a:r>
            <a:endParaRPr lang="en-CA" b="0" i="0" dirty="0">
              <a:effectLst/>
            </a:endParaRPr>
          </a:p>
          <a:p>
            <a:pPr marL="285750" indent="-285750" algn="l">
              <a:buFont typeface="Arial" panose="020B0604020202020204" pitchFamily="34" charset="0"/>
              <a:buChar char="•"/>
            </a:pPr>
            <a:r>
              <a:rPr lang="en-CA" b="0" i="0" dirty="0">
                <a:effectLst/>
              </a:rPr>
              <a:t>Duolingo users consistently displayed higher feedback and word counts, indicating sustained engagement.</a:t>
            </a:r>
          </a:p>
          <a:p>
            <a:pPr marL="285750" indent="-285750" algn="l">
              <a:buFont typeface="Arial" panose="020B0604020202020204" pitchFamily="34" charset="0"/>
              <a:buChar char="•"/>
            </a:pPr>
            <a:r>
              <a:rPr lang="en-CA" b="0" i="0" dirty="0">
                <a:effectLst/>
              </a:rPr>
              <a:t>Cumulative feedback for Duolingo users exhibited a steady growth curve, contrasting with declining engagement in the control group.</a:t>
            </a:r>
          </a:p>
          <a:p>
            <a:pPr algn="l"/>
            <a:endParaRPr lang="en-CA" b="0" i="0" dirty="0">
              <a:effectLst/>
            </a:endParaRPr>
          </a:p>
          <a:p>
            <a:r>
              <a:rPr lang="en-US" b="1" dirty="0"/>
              <a:t>Learning Process:</a:t>
            </a:r>
          </a:p>
          <a:p>
            <a:pPr marL="285750" indent="-285750">
              <a:buFont typeface="Arial" panose="020B0604020202020204" pitchFamily="34" charset="0"/>
              <a:buChar char="•"/>
            </a:pPr>
            <a:r>
              <a:rPr lang="en-CA" dirty="0"/>
              <a:t>Duolingo users emphasized sensory experiences.</a:t>
            </a:r>
          </a:p>
          <a:p>
            <a:pPr marL="285750" indent="-285750">
              <a:buFont typeface="Arial" panose="020B0604020202020204" pitchFamily="34" charset="0"/>
              <a:buChar char="•"/>
            </a:pPr>
            <a:r>
              <a:rPr lang="en-CA" dirty="0"/>
              <a:t>Control group focused on vocabulary and grammar.</a:t>
            </a:r>
          </a:p>
          <a:p>
            <a:endParaRPr lang="en-CA" dirty="0"/>
          </a:p>
          <a:p>
            <a:r>
              <a:rPr lang="en-US" b="1" dirty="0"/>
              <a:t>Learning Outcomes:</a:t>
            </a:r>
          </a:p>
          <a:p>
            <a:r>
              <a:rPr lang="en-US" dirty="0"/>
              <a:t>The Experimental Group is expected to have better learning outcomes than the control Group</a:t>
            </a:r>
          </a:p>
        </p:txBody>
      </p:sp>
    </p:spTree>
    <p:extLst>
      <p:ext uri="{BB962C8B-B14F-4D97-AF65-F5344CB8AC3E}">
        <p14:creationId xmlns:p14="http://schemas.microsoft.com/office/powerpoint/2010/main" val="3323430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FBB56-B342-0757-E05F-F9D9AD3D1669}"/>
              </a:ext>
            </a:extLst>
          </p:cNvPr>
          <p:cNvSpPr>
            <a:spLocks noGrp="1"/>
          </p:cNvSpPr>
          <p:nvPr>
            <p:ph type="title"/>
          </p:nvPr>
        </p:nvSpPr>
        <p:spPr/>
        <p:txBody>
          <a:bodyPr/>
          <a:lstStyle/>
          <a:p>
            <a:r>
              <a:rPr lang="en-CA" sz="4400" dirty="0">
                <a:latin typeface="+mj-lt"/>
              </a:rPr>
              <a:t>Discussion - </a:t>
            </a:r>
            <a:r>
              <a:rPr lang="en-US" sz="4400" dirty="0">
                <a:latin typeface="+mj-lt"/>
              </a:rPr>
              <a:t>Critique</a:t>
            </a:r>
            <a:endParaRPr lang="en-US" dirty="0"/>
          </a:p>
        </p:txBody>
      </p:sp>
      <p:pic>
        <p:nvPicPr>
          <p:cNvPr id="7" name="Content Placeholder 6" descr="A cloud computing icon with a stack of servers&#10;&#10;Description automatically generated">
            <a:extLst>
              <a:ext uri="{FF2B5EF4-FFF2-40B4-BE49-F238E27FC236}">
                <a16:creationId xmlns:a16="http://schemas.microsoft.com/office/drawing/2014/main" id="{914FC2E3-F126-AB04-1CFE-CBF38813C075}"/>
              </a:ext>
            </a:extLst>
          </p:cNvPr>
          <p:cNvPicPr>
            <a:picLocks noGrp="1" noChangeAspect="1"/>
          </p:cNvPicPr>
          <p:nvPr>
            <p:ph idx="1"/>
          </p:nvPr>
        </p:nvPicPr>
        <p:blipFill>
          <a:blip r:embed="rId2"/>
          <a:stretch>
            <a:fillRect/>
          </a:stretch>
        </p:blipFill>
        <p:spPr>
          <a:xfrm>
            <a:off x="838200" y="1714357"/>
            <a:ext cx="1968500" cy="1803400"/>
          </a:xfrm>
        </p:spPr>
      </p:pic>
      <p:pic>
        <p:nvPicPr>
          <p:cNvPr id="9" name="Picture 8" descr="A group of blue and white speech bubbles with text&#10;&#10;Description automatically generated">
            <a:extLst>
              <a:ext uri="{FF2B5EF4-FFF2-40B4-BE49-F238E27FC236}">
                <a16:creationId xmlns:a16="http://schemas.microsoft.com/office/drawing/2014/main" id="{D7E91AF3-2EEB-937A-AADC-F17298C8E558}"/>
              </a:ext>
            </a:extLst>
          </p:cNvPr>
          <p:cNvPicPr>
            <a:picLocks noChangeAspect="1"/>
          </p:cNvPicPr>
          <p:nvPr/>
        </p:nvPicPr>
        <p:blipFill>
          <a:blip r:embed="rId3"/>
          <a:stretch>
            <a:fillRect/>
          </a:stretch>
        </p:blipFill>
        <p:spPr>
          <a:xfrm>
            <a:off x="9701670" y="2616057"/>
            <a:ext cx="1535957" cy="2113164"/>
          </a:xfrm>
          <a:prstGeom prst="rect">
            <a:avLst/>
          </a:prstGeom>
        </p:spPr>
      </p:pic>
      <p:pic>
        <p:nvPicPr>
          <p:cNvPr id="11" name="Picture 10" descr="A black and white line drawing of a speedometer&#10;&#10;Description automatically generated">
            <a:extLst>
              <a:ext uri="{FF2B5EF4-FFF2-40B4-BE49-F238E27FC236}">
                <a16:creationId xmlns:a16="http://schemas.microsoft.com/office/drawing/2014/main" id="{F6774C4B-CDB4-9FC1-11F2-08DE9EE38FF0}"/>
              </a:ext>
            </a:extLst>
          </p:cNvPr>
          <p:cNvPicPr>
            <a:picLocks noChangeAspect="1"/>
          </p:cNvPicPr>
          <p:nvPr/>
        </p:nvPicPr>
        <p:blipFill>
          <a:blip r:embed="rId4"/>
          <a:stretch>
            <a:fillRect/>
          </a:stretch>
        </p:blipFill>
        <p:spPr>
          <a:xfrm>
            <a:off x="838200" y="4108593"/>
            <a:ext cx="2019300" cy="2070100"/>
          </a:xfrm>
          <a:prstGeom prst="rect">
            <a:avLst/>
          </a:prstGeom>
        </p:spPr>
      </p:pic>
      <p:sp>
        <p:nvSpPr>
          <p:cNvPr id="12" name="TextBox 11">
            <a:extLst>
              <a:ext uri="{FF2B5EF4-FFF2-40B4-BE49-F238E27FC236}">
                <a16:creationId xmlns:a16="http://schemas.microsoft.com/office/drawing/2014/main" id="{A28B7118-1328-E45D-D93E-0B63A558CB96}"/>
              </a:ext>
            </a:extLst>
          </p:cNvPr>
          <p:cNvSpPr txBox="1"/>
          <p:nvPr/>
        </p:nvSpPr>
        <p:spPr>
          <a:xfrm>
            <a:off x="6863611" y="2795476"/>
            <a:ext cx="3008011" cy="1754326"/>
          </a:xfrm>
          <a:prstGeom prst="rect">
            <a:avLst/>
          </a:prstGeom>
          <a:noFill/>
        </p:spPr>
        <p:txBody>
          <a:bodyPr wrap="square" rtlCol="0">
            <a:spAutoFit/>
          </a:bodyPr>
          <a:lstStyle/>
          <a:p>
            <a:r>
              <a:rPr lang="en-US" dirty="0"/>
              <a:t>Participants are learning different languages, which have </a:t>
            </a:r>
            <a:r>
              <a:rPr lang="en-US" kern="800" spc="10" dirty="0">
                <a:cs typeface="Times New Roman" panose="02020603050405020304" pitchFamily="18" charset="0"/>
              </a:rPr>
              <a:t>different</a:t>
            </a:r>
            <a:r>
              <a:rPr lang="en-US" dirty="0"/>
              <a:t> learning curves – hard to assess participants' learning behaviors under the same standard.</a:t>
            </a:r>
          </a:p>
        </p:txBody>
      </p:sp>
      <p:sp>
        <p:nvSpPr>
          <p:cNvPr id="14" name="TextBox 13">
            <a:extLst>
              <a:ext uri="{FF2B5EF4-FFF2-40B4-BE49-F238E27FC236}">
                <a16:creationId xmlns:a16="http://schemas.microsoft.com/office/drawing/2014/main" id="{D2D49084-730B-24BC-7051-FFEDEB16F567}"/>
              </a:ext>
            </a:extLst>
          </p:cNvPr>
          <p:cNvSpPr txBox="1"/>
          <p:nvPr/>
        </p:nvSpPr>
        <p:spPr>
          <a:xfrm>
            <a:off x="2784220" y="1735251"/>
            <a:ext cx="2911339" cy="1754326"/>
          </a:xfrm>
          <a:prstGeom prst="rect">
            <a:avLst/>
          </a:prstGeom>
          <a:noFill/>
        </p:spPr>
        <p:txBody>
          <a:bodyPr wrap="square">
            <a:spAutoFit/>
          </a:bodyPr>
          <a:lstStyle/>
          <a:p>
            <a:r>
              <a:rPr lang="en-US" sz="1800" kern="800" spc="10" dirty="0">
                <a:effectLst/>
                <a:ea typeface="Calibri" panose="020F0502020204030204" pitchFamily="34" charset="0"/>
                <a:cs typeface="Times New Roman" panose="02020603050405020304" pitchFamily="18" charset="0"/>
              </a:rPr>
              <a:t>The data collected is limited regarding the time frame and number of participants, resulting in a Limited Scope for Generalization and Sampling Bias. </a:t>
            </a:r>
            <a:endParaRPr lang="en-US" dirty="0"/>
          </a:p>
        </p:txBody>
      </p:sp>
      <p:sp>
        <p:nvSpPr>
          <p:cNvPr id="15" name="TextBox 14">
            <a:extLst>
              <a:ext uri="{FF2B5EF4-FFF2-40B4-BE49-F238E27FC236}">
                <a16:creationId xmlns:a16="http://schemas.microsoft.com/office/drawing/2014/main" id="{9BE9AFB4-4ED1-9836-1F9F-4DB030322206}"/>
              </a:ext>
            </a:extLst>
          </p:cNvPr>
          <p:cNvSpPr txBox="1"/>
          <p:nvPr/>
        </p:nvSpPr>
        <p:spPr>
          <a:xfrm>
            <a:off x="2784220" y="4657441"/>
            <a:ext cx="2690906" cy="1200329"/>
          </a:xfrm>
          <a:prstGeom prst="rect">
            <a:avLst/>
          </a:prstGeom>
          <a:noFill/>
        </p:spPr>
        <p:txBody>
          <a:bodyPr wrap="square" rtlCol="0">
            <a:spAutoFit/>
          </a:bodyPr>
          <a:lstStyle/>
          <a:p>
            <a:r>
              <a:rPr lang="en-US" sz="1800" kern="800" spc="10" dirty="0">
                <a:effectLst/>
                <a:ea typeface="Calibri" panose="020F0502020204030204" pitchFamily="34" charset="0"/>
                <a:cs typeface="Times New Roman" panose="02020603050405020304" pitchFamily="18" charset="0"/>
              </a:rPr>
              <a:t>Mechanical intervention by the researcher and the external makes the data hardly reflect reality </a:t>
            </a:r>
            <a:endParaRPr lang="en-US" dirty="0"/>
          </a:p>
        </p:txBody>
      </p:sp>
    </p:spTree>
    <p:extLst>
      <p:ext uri="{BB962C8B-B14F-4D97-AF65-F5344CB8AC3E}">
        <p14:creationId xmlns:p14="http://schemas.microsoft.com/office/powerpoint/2010/main" val="3692180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A blue and white outline of a book&#10;&#10;Description automatically generated">
            <a:extLst>
              <a:ext uri="{FF2B5EF4-FFF2-40B4-BE49-F238E27FC236}">
                <a16:creationId xmlns:a16="http://schemas.microsoft.com/office/drawing/2014/main" id="{808BA415-CD9E-EA4C-B333-A7ED7A482C1D}"/>
              </a:ext>
            </a:extLst>
          </p:cNvPr>
          <p:cNvPicPr>
            <a:picLocks noChangeAspect="1"/>
          </p:cNvPicPr>
          <p:nvPr/>
        </p:nvPicPr>
        <p:blipFill>
          <a:blip r:embed="rId2"/>
          <a:stretch>
            <a:fillRect/>
          </a:stretch>
        </p:blipFill>
        <p:spPr>
          <a:xfrm>
            <a:off x="1321096" y="5484209"/>
            <a:ext cx="1917700" cy="990600"/>
          </a:xfrm>
          <a:prstGeom prst="rect">
            <a:avLst/>
          </a:prstGeom>
        </p:spPr>
      </p:pic>
      <p:pic>
        <p:nvPicPr>
          <p:cNvPr id="7" name="Content Placeholder 6" descr="A cartoon of a magnifying glass&#10;&#10;Description automatically generated">
            <a:extLst>
              <a:ext uri="{FF2B5EF4-FFF2-40B4-BE49-F238E27FC236}">
                <a16:creationId xmlns:a16="http://schemas.microsoft.com/office/drawing/2014/main" id="{70B73F96-7874-DAC6-55BE-84B256037DC7}"/>
              </a:ext>
            </a:extLst>
          </p:cNvPr>
          <p:cNvPicPr>
            <a:picLocks noGrp="1" noChangeAspect="1"/>
          </p:cNvPicPr>
          <p:nvPr>
            <p:ph idx="1"/>
          </p:nvPr>
        </p:nvPicPr>
        <p:blipFill>
          <a:blip r:embed="rId3"/>
          <a:stretch>
            <a:fillRect/>
          </a:stretch>
        </p:blipFill>
        <p:spPr>
          <a:xfrm>
            <a:off x="1321096" y="1690688"/>
            <a:ext cx="1119491" cy="1593122"/>
          </a:xfrm>
        </p:spPr>
      </p:pic>
      <p:pic>
        <p:nvPicPr>
          <p:cNvPr id="13" name="Picture 12">
            <a:extLst>
              <a:ext uri="{FF2B5EF4-FFF2-40B4-BE49-F238E27FC236}">
                <a16:creationId xmlns:a16="http://schemas.microsoft.com/office/drawing/2014/main" id="{BFBCAAC5-C90B-D9B4-2BB1-10BB16762135}"/>
              </a:ext>
            </a:extLst>
          </p:cNvPr>
          <p:cNvPicPr>
            <a:picLocks noChangeAspect="1"/>
          </p:cNvPicPr>
          <p:nvPr/>
        </p:nvPicPr>
        <p:blipFill>
          <a:blip r:embed="rId4"/>
          <a:stretch>
            <a:fillRect/>
          </a:stretch>
        </p:blipFill>
        <p:spPr>
          <a:xfrm>
            <a:off x="9518567" y="3149032"/>
            <a:ext cx="1702460" cy="1515605"/>
          </a:xfrm>
          <a:prstGeom prst="rect">
            <a:avLst/>
          </a:prstGeom>
        </p:spPr>
      </p:pic>
      <p:sp>
        <p:nvSpPr>
          <p:cNvPr id="2" name="Title 1">
            <a:extLst>
              <a:ext uri="{FF2B5EF4-FFF2-40B4-BE49-F238E27FC236}">
                <a16:creationId xmlns:a16="http://schemas.microsoft.com/office/drawing/2014/main" id="{C1EFC276-F790-7210-8468-787B3C3700D8}"/>
              </a:ext>
            </a:extLst>
          </p:cNvPr>
          <p:cNvSpPr>
            <a:spLocks noGrp="1"/>
          </p:cNvSpPr>
          <p:nvPr>
            <p:ph type="title"/>
          </p:nvPr>
        </p:nvSpPr>
        <p:spPr/>
        <p:txBody>
          <a:bodyPr/>
          <a:lstStyle/>
          <a:p>
            <a:r>
              <a:rPr lang="en-CA" sz="4400" dirty="0">
                <a:latin typeface="+mj-lt"/>
              </a:rPr>
              <a:t>Discussion - Future Work</a:t>
            </a:r>
            <a:endParaRPr lang="en-US" dirty="0"/>
          </a:p>
        </p:txBody>
      </p:sp>
      <p:sp>
        <p:nvSpPr>
          <p:cNvPr id="9" name="TextBox 8">
            <a:extLst>
              <a:ext uri="{FF2B5EF4-FFF2-40B4-BE49-F238E27FC236}">
                <a16:creationId xmlns:a16="http://schemas.microsoft.com/office/drawing/2014/main" id="{D419EFB7-CC3E-A9E0-62AB-A54F9150F6AD}"/>
              </a:ext>
            </a:extLst>
          </p:cNvPr>
          <p:cNvSpPr txBox="1"/>
          <p:nvPr/>
        </p:nvSpPr>
        <p:spPr>
          <a:xfrm>
            <a:off x="2269671" y="2004391"/>
            <a:ext cx="7652657" cy="3804888"/>
          </a:xfrm>
          <a:prstGeom prst="rect">
            <a:avLst/>
          </a:prstGeom>
          <a:noFill/>
        </p:spPr>
        <p:txBody>
          <a:bodyPr wrap="square" rtlCol="0">
            <a:spAutoFit/>
          </a:bodyPr>
          <a:lstStyle/>
          <a:p>
            <a:pPr lvl="0" algn="just">
              <a:lnSpc>
                <a:spcPts val="1700"/>
              </a:lnSpc>
            </a:pPr>
            <a:r>
              <a:rPr lang="en-US" sz="1800" b="1" kern="800" spc="10" dirty="0">
                <a:effectLst/>
                <a:ea typeface="Calibri" panose="020F0502020204030204" pitchFamily="34" charset="0"/>
                <a:cs typeface="Times New Roman" panose="02020603050405020304" pitchFamily="18" charset="0"/>
              </a:rPr>
              <a:t>The impact</a:t>
            </a:r>
            <a:r>
              <a:rPr lang="zh-CN" altLang="en-US" sz="1800" b="1" kern="800" spc="10" dirty="0">
                <a:effectLst/>
                <a:ea typeface="Calibri" panose="020F0502020204030204" pitchFamily="34" charset="0"/>
                <a:cs typeface="Times New Roman" panose="02020603050405020304" pitchFamily="18" charset="0"/>
              </a:rPr>
              <a:t> </a:t>
            </a:r>
            <a:r>
              <a:rPr lang="en-US" sz="1800" b="1" kern="800" spc="10" dirty="0">
                <a:effectLst/>
                <a:ea typeface="Calibri" panose="020F0502020204030204" pitchFamily="34" charset="0"/>
                <a:cs typeface="Times New Roman" panose="02020603050405020304" pitchFamily="18" charset="0"/>
              </a:rPr>
              <a:t>of the researcher's intervention on the study participants, regarding the data collection and the analysis results </a:t>
            </a:r>
            <a:r>
              <a:rPr lang="en-US" sz="1800" kern="800" spc="10" dirty="0">
                <a:effectLst/>
                <a:ea typeface="Calibri" panose="020F0502020204030204" pitchFamily="34" charset="0"/>
                <a:cs typeface="Times New Roman" panose="02020603050405020304" pitchFamily="18" charset="0"/>
              </a:rPr>
              <a:t>- Findings in this track help researchers revisit their experimentation flow in educational technology to obtain more reliable results. </a:t>
            </a:r>
          </a:p>
          <a:p>
            <a:pPr lvl="0" algn="just">
              <a:lnSpc>
                <a:spcPts val="1700"/>
              </a:lnSpc>
            </a:pPr>
            <a:endParaRPr lang="en-CA" sz="1800" kern="800" spc="10" dirty="0">
              <a:effectLst/>
              <a:ea typeface="Times New Roman" panose="02020603050405020304" pitchFamily="18" charset="0"/>
              <a:cs typeface="Times New Roman" panose="02020603050405020304" pitchFamily="18" charset="0"/>
            </a:endParaRPr>
          </a:p>
          <a:p>
            <a:pPr lvl="0" algn="just">
              <a:lnSpc>
                <a:spcPts val="1700"/>
              </a:lnSpc>
            </a:pPr>
            <a:endParaRPr lang="en-CA" sz="1800" kern="800" spc="10" dirty="0">
              <a:effectLst/>
              <a:ea typeface="Times New Roman" panose="02020603050405020304" pitchFamily="18" charset="0"/>
              <a:cs typeface="Times New Roman" panose="02020603050405020304" pitchFamily="18" charset="0"/>
            </a:endParaRPr>
          </a:p>
          <a:p>
            <a:pPr lvl="0" algn="just">
              <a:lnSpc>
                <a:spcPts val="1700"/>
              </a:lnSpc>
            </a:pPr>
            <a:endParaRPr lang="en-CA" sz="1800" kern="800" spc="10" dirty="0">
              <a:effectLst/>
              <a:ea typeface="Times New Roman" panose="02020603050405020304" pitchFamily="18" charset="0"/>
              <a:cs typeface="Times New Roman" panose="02020603050405020304" pitchFamily="18" charset="0"/>
            </a:endParaRPr>
          </a:p>
          <a:p>
            <a:pPr lvl="0" algn="just">
              <a:lnSpc>
                <a:spcPts val="1700"/>
              </a:lnSpc>
            </a:pPr>
            <a:r>
              <a:rPr lang="en-US" sz="1800" b="1" kern="800" spc="10" dirty="0">
                <a:effectLst/>
                <a:ea typeface="Calibri" panose="020F0502020204030204" pitchFamily="34" charset="0"/>
                <a:cs typeface="Times New Roman" panose="02020603050405020304" pitchFamily="18" charset="0"/>
              </a:rPr>
              <a:t>Implicit assessment of online learning outcomes </a:t>
            </a:r>
            <a:r>
              <a:rPr lang="en-US" sz="1800" kern="800" spc="10" dirty="0">
                <a:effectLst/>
                <a:ea typeface="Calibri" panose="020F0502020204030204" pitchFamily="34" charset="0"/>
                <a:cs typeface="Times New Roman" panose="02020603050405020304" pitchFamily="18" charset="0"/>
              </a:rPr>
              <a:t>- Research on implicit assessment of online learning outcomes can benefit educational technology by providing nuanced insights into learners' subconscious knowledge retention and skill acquisition. </a:t>
            </a:r>
          </a:p>
          <a:p>
            <a:pPr lvl="0" algn="just">
              <a:lnSpc>
                <a:spcPts val="1700"/>
              </a:lnSpc>
            </a:pPr>
            <a:endParaRPr lang="en-CA" sz="1800" kern="800" spc="10" dirty="0">
              <a:effectLst/>
              <a:ea typeface="Times New Roman" panose="02020603050405020304" pitchFamily="18" charset="0"/>
              <a:cs typeface="Times New Roman" panose="02020603050405020304" pitchFamily="18" charset="0"/>
            </a:endParaRPr>
          </a:p>
          <a:p>
            <a:pPr lvl="0" algn="just">
              <a:lnSpc>
                <a:spcPts val="1700"/>
              </a:lnSpc>
            </a:pPr>
            <a:endParaRPr lang="en-CA" sz="1800" kern="800" spc="10" dirty="0">
              <a:effectLst/>
              <a:ea typeface="Times New Roman" panose="02020603050405020304" pitchFamily="18" charset="0"/>
              <a:cs typeface="Times New Roman" panose="02020603050405020304" pitchFamily="18" charset="0"/>
            </a:endParaRPr>
          </a:p>
          <a:p>
            <a:pPr lvl="0" algn="just">
              <a:lnSpc>
                <a:spcPts val="1700"/>
              </a:lnSpc>
            </a:pPr>
            <a:endParaRPr lang="en-CA" sz="1800" kern="800" spc="10" dirty="0">
              <a:effectLst/>
              <a:ea typeface="Times New Roman" panose="02020603050405020304" pitchFamily="18" charset="0"/>
              <a:cs typeface="Times New Roman" panose="02020603050405020304" pitchFamily="18" charset="0"/>
            </a:endParaRPr>
          </a:p>
          <a:p>
            <a:pPr lvl="0" algn="just">
              <a:lnSpc>
                <a:spcPts val="1700"/>
              </a:lnSpc>
              <a:spcAft>
                <a:spcPts val="850"/>
              </a:spcAft>
            </a:pPr>
            <a:r>
              <a:rPr lang="en-US" sz="1800" b="1" kern="800" spc="10" dirty="0">
                <a:effectLst/>
                <a:ea typeface="Calibri" panose="020F0502020204030204" pitchFamily="34" charset="0"/>
                <a:cs typeface="Times New Roman" panose="02020603050405020304" pitchFamily="18" charset="0"/>
              </a:rPr>
              <a:t>Effects of repetitive </a:t>
            </a:r>
            <a:r>
              <a:rPr lang="en-US" sz="1800" b="1" kern="800" spc="10" dirty="0" err="1">
                <a:effectLst/>
                <a:ea typeface="Calibri" panose="020F0502020204030204" pitchFamily="34" charset="0"/>
                <a:cs typeface="Times New Roman" panose="02020603050405020304" pitchFamily="18" charset="0"/>
              </a:rPr>
              <a:t>behaviours</a:t>
            </a:r>
            <a:r>
              <a:rPr lang="en-US" sz="1800" b="1" kern="800" spc="10" dirty="0">
                <a:effectLst/>
                <a:ea typeface="Calibri" panose="020F0502020204030204" pitchFamily="34" charset="0"/>
                <a:cs typeface="Times New Roman" panose="02020603050405020304" pitchFamily="18" charset="0"/>
              </a:rPr>
              <a:t> on learning </a:t>
            </a:r>
            <a:r>
              <a:rPr lang="en-US" sz="1800" kern="800" spc="10" dirty="0">
                <a:effectLst/>
                <a:ea typeface="Calibri" panose="020F0502020204030204" pitchFamily="34" charset="0"/>
                <a:cs typeface="Times New Roman" panose="02020603050405020304" pitchFamily="18" charset="0"/>
              </a:rPr>
              <a:t>- it is meaningful to discuss how the form and frequency of repetitive </a:t>
            </a:r>
            <a:r>
              <a:rPr lang="en-US" sz="1800" kern="800" spc="10" dirty="0" err="1">
                <a:effectLst/>
                <a:ea typeface="Calibri" panose="020F0502020204030204" pitchFamily="34" charset="0"/>
                <a:cs typeface="Times New Roman" panose="02020603050405020304" pitchFamily="18" charset="0"/>
              </a:rPr>
              <a:t>behaviours</a:t>
            </a:r>
            <a:r>
              <a:rPr lang="en-US" sz="1800" kern="800" spc="10" dirty="0">
                <a:effectLst/>
                <a:ea typeface="Calibri" panose="020F0502020204030204" pitchFamily="34" charset="0"/>
                <a:cs typeface="Times New Roman" panose="02020603050405020304" pitchFamily="18" charset="0"/>
              </a:rPr>
              <a:t> affect learners' learning status and outcomes.</a:t>
            </a:r>
            <a:endParaRPr lang="en-CA" sz="1800" kern="800" spc="10" dirty="0">
              <a:effectLs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5870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E6A53F1-2E26-3438-E9C5-24BB2362DC66}"/>
              </a:ext>
            </a:extLst>
          </p:cNvPr>
          <p:cNvSpPr>
            <a:spLocks noGrp="1"/>
          </p:cNvSpPr>
          <p:nvPr>
            <p:ph type="subTitle" idx="1"/>
          </p:nvPr>
        </p:nvSpPr>
        <p:spPr>
          <a:xfrm>
            <a:off x="3125768" y="4222689"/>
            <a:ext cx="5940461" cy="1606576"/>
          </a:xfrm>
        </p:spPr>
        <p:txBody>
          <a:bodyPr>
            <a:normAutofit/>
          </a:bodyPr>
          <a:lstStyle/>
          <a:p>
            <a:r>
              <a:rPr lang="en-US" sz="1800" dirty="0"/>
              <a:t>If you have any questions, please email me at </a:t>
            </a:r>
            <a:r>
              <a:rPr lang="en-US" sz="1800" dirty="0">
                <a:hlinkClick r:id="rId3">
                  <a:extLst>
                    <a:ext uri="{A12FA001-AC4F-418D-AE19-62706E023703}">
                      <ahyp:hlinkClr xmlns:ahyp="http://schemas.microsoft.com/office/drawing/2018/hyperlinkcolor" val="tx"/>
                    </a:ext>
                  </a:extLst>
                </a:hlinkClick>
              </a:rPr>
              <a:t>yzhang3761@gmail.com</a:t>
            </a:r>
            <a:endParaRPr lang="en-US" sz="1800" dirty="0"/>
          </a:p>
          <a:p>
            <a:endParaRPr lang="en-US" sz="1800" dirty="0"/>
          </a:p>
          <a:p>
            <a:r>
              <a:rPr lang="en-US" dirty="0"/>
              <a:t>Thanks for your time!</a:t>
            </a:r>
          </a:p>
        </p:txBody>
      </p:sp>
      <p:pic>
        <p:nvPicPr>
          <p:cNvPr id="9" name="Picture 8" descr="A black text on a white background&#10;&#10;Description automatically generated">
            <a:extLst>
              <a:ext uri="{FF2B5EF4-FFF2-40B4-BE49-F238E27FC236}">
                <a16:creationId xmlns:a16="http://schemas.microsoft.com/office/drawing/2014/main" id="{A5F53E57-1111-39F0-723E-AC6756D9DB73}"/>
              </a:ext>
            </a:extLst>
          </p:cNvPr>
          <p:cNvPicPr>
            <a:picLocks noChangeAspect="1"/>
          </p:cNvPicPr>
          <p:nvPr/>
        </p:nvPicPr>
        <p:blipFill>
          <a:blip r:embed="rId4"/>
          <a:stretch>
            <a:fillRect/>
          </a:stretch>
        </p:blipFill>
        <p:spPr>
          <a:xfrm>
            <a:off x="4806078" y="1171239"/>
            <a:ext cx="2579839" cy="2531466"/>
          </a:xfrm>
          <a:prstGeom prst="rect">
            <a:avLst/>
          </a:prstGeom>
        </p:spPr>
      </p:pic>
    </p:spTree>
    <p:extLst>
      <p:ext uri="{BB962C8B-B14F-4D97-AF65-F5344CB8AC3E}">
        <p14:creationId xmlns:p14="http://schemas.microsoft.com/office/powerpoint/2010/main" val="755965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F9261-17D1-998E-013A-025D0AE68556}"/>
              </a:ext>
            </a:extLst>
          </p:cNvPr>
          <p:cNvSpPr>
            <a:spLocks noGrp="1"/>
          </p:cNvSpPr>
          <p:nvPr>
            <p:ph type="title"/>
          </p:nvPr>
        </p:nvSpPr>
        <p:spPr>
          <a:xfrm>
            <a:off x="2539252" y="516502"/>
            <a:ext cx="7113494" cy="902781"/>
          </a:xfrm>
        </p:spPr>
        <p:txBody>
          <a:bodyPr vert="horz" lIns="91440" tIns="45720" rIns="91440" bIns="45720" rtlCol="0" anchor="b">
            <a:normAutofit/>
          </a:bodyPr>
          <a:lstStyle/>
          <a:p>
            <a:pPr algn="ctr"/>
            <a:r>
              <a:rPr lang="en-US" sz="5400" dirty="0"/>
              <a:t>Overview</a:t>
            </a:r>
          </a:p>
        </p:txBody>
      </p:sp>
      <p:sp>
        <p:nvSpPr>
          <p:cNvPr id="5" name="TextBox 4">
            <a:extLst>
              <a:ext uri="{FF2B5EF4-FFF2-40B4-BE49-F238E27FC236}">
                <a16:creationId xmlns:a16="http://schemas.microsoft.com/office/drawing/2014/main" id="{83F9DF98-F5F2-4CE5-6A12-B6FA819EA4D6}"/>
              </a:ext>
            </a:extLst>
          </p:cNvPr>
          <p:cNvSpPr txBox="1"/>
          <p:nvPr/>
        </p:nvSpPr>
        <p:spPr>
          <a:xfrm>
            <a:off x="3542381" y="1447851"/>
            <a:ext cx="5107235" cy="4893647"/>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mj-lt"/>
              </a:rPr>
              <a:t>Background</a:t>
            </a:r>
          </a:p>
          <a:p>
            <a:pPr marL="342900" indent="-342900">
              <a:buFont typeface="Arial" panose="020B0604020202020204" pitchFamily="34" charset="0"/>
              <a:buChar char="•"/>
            </a:pPr>
            <a:r>
              <a:rPr lang="en-CA" sz="2400" dirty="0">
                <a:latin typeface="+mj-lt"/>
              </a:rPr>
              <a:t>Intro</a:t>
            </a:r>
          </a:p>
          <a:p>
            <a:pPr marL="342900" indent="-342900">
              <a:buFont typeface="Arial" panose="020B0604020202020204" pitchFamily="34" charset="0"/>
              <a:buChar char="•"/>
            </a:pPr>
            <a:r>
              <a:rPr lang="en-CA" sz="2400" dirty="0">
                <a:latin typeface="+mj-lt"/>
              </a:rPr>
              <a:t>Methodology</a:t>
            </a:r>
          </a:p>
          <a:p>
            <a:pPr marL="800100" lvl="1" indent="-342900">
              <a:buFont typeface="Arial" panose="020B0604020202020204" pitchFamily="34" charset="0"/>
              <a:buChar char="•"/>
            </a:pPr>
            <a:r>
              <a:rPr lang="en-CA" sz="2400" dirty="0">
                <a:latin typeface="+mj-lt"/>
              </a:rPr>
              <a:t>Activity Design</a:t>
            </a:r>
          </a:p>
          <a:p>
            <a:pPr marL="800100" lvl="1" indent="-342900">
              <a:buFont typeface="Arial" panose="020B0604020202020204" pitchFamily="34" charset="0"/>
              <a:buChar char="•"/>
            </a:pPr>
            <a:r>
              <a:rPr lang="en-CA" sz="2400" dirty="0">
                <a:latin typeface="+mj-lt"/>
              </a:rPr>
              <a:t>Data Collection</a:t>
            </a:r>
          </a:p>
          <a:p>
            <a:pPr marL="800100" lvl="1" indent="-342900">
              <a:buFont typeface="Arial" panose="020B0604020202020204" pitchFamily="34" charset="0"/>
              <a:buChar char="•"/>
            </a:pPr>
            <a:r>
              <a:rPr lang="en-US" sz="2400" dirty="0">
                <a:latin typeface="+mj-lt"/>
              </a:rPr>
              <a:t>Experiment Design</a:t>
            </a:r>
            <a:endParaRPr lang="en-CA" sz="2400" dirty="0">
              <a:latin typeface="+mj-lt"/>
            </a:endParaRPr>
          </a:p>
          <a:p>
            <a:pPr marL="800100" lvl="1" indent="-342900">
              <a:buFont typeface="Arial" panose="020B0604020202020204" pitchFamily="34" charset="0"/>
              <a:buChar char="•"/>
            </a:pPr>
            <a:r>
              <a:rPr lang="en-CA" sz="2400" dirty="0">
                <a:latin typeface="+mj-lt"/>
              </a:rPr>
              <a:t>Data Analysis Methods</a:t>
            </a:r>
          </a:p>
          <a:p>
            <a:pPr marL="342900" indent="-342900">
              <a:buFont typeface="Arial" panose="020B0604020202020204" pitchFamily="34" charset="0"/>
              <a:buChar char="•"/>
            </a:pPr>
            <a:r>
              <a:rPr lang="en-CA" sz="2400" dirty="0">
                <a:latin typeface="+mj-lt"/>
              </a:rPr>
              <a:t>Data Analysis and Charts</a:t>
            </a:r>
          </a:p>
          <a:p>
            <a:pPr marL="800100" lvl="1" indent="-342900">
              <a:buFont typeface="Arial" panose="020B0604020202020204" pitchFamily="34" charset="0"/>
              <a:buChar char="•"/>
            </a:pPr>
            <a:r>
              <a:rPr lang="en-CA" sz="2400" dirty="0">
                <a:latin typeface="+mj-lt"/>
              </a:rPr>
              <a:t>Observations and Results</a:t>
            </a:r>
          </a:p>
          <a:p>
            <a:pPr marL="342900" indent="-342900">
              <a:buFont typeface="Arial" panose="020B0604020202020204" pitchFamily="34" charset="0"/>
              <a:buChar char="•"/>
            </a:pPr>
            <a:r>
              <a:rPr lang="en-CA" sz="2400" dirty="0">
                <a:latin typeface="+mj-lt"/>
              </a:rPr>
              <a:t>Conclusion</a:t>
            </a:r>
          </a:p>
          <a:p>
            <a:pPr marL="342900" indent="-342900">
              <a:buFont typeface="Arial" panose="020B0604020202020204" pitchFamily="34" charset="0"/>
              <a:buChar char="•"/>
            </a:pPr>
            <a:r>
              <a:rPr lang="en-CA" sz="2400" dirty="0">
                <a:latin typeface="+mj-lt"/>
              </a:rPr>
              <a:t>Discussion</a:t>
            </a:r>
          </a:p>
          <a:p>
            <a:pPr marL="800100" lvl="1" indent="-342900">
              <a:buFont typeface="Arial" panose="020B0604020202020204" pitchFamily="34" charset="0"/>
              <a:buChar char="•"/>
            </a:pPr>
            <a:r>
              <a:rPr lang="en-US" sz="2400" dirty="0">
                <a:latin typeface="+mj-lt"/>
              </a:rPr>
              <a:t>Critique</a:t>
            </a:r>
          </a:p>
          <a:p>
            <a:pPr marL="800100" lvl="1" indent="-342900">
              <a:buFont typeface="Arial" panose="020B0604020202020204" pitchFamily="34" charset="0"/>
              <a:buChar char="•"/>
            </a:pPr>
            <a:r>
              <a:rPr lang="en-CA" sz="2400" dirty="0">
                <a:latin typeface="+mj-lt"/>
              </a:rPr>
              <a:t>Future Work</a:t>
            </a:r>
          </a:p>
        </p:txBody>
      </p:sp>
    </p:spTree>
    <p:extLst>
      <p:ext uri="{BB962C8B-B14F-4D97-AF65-F5344CB8AC3E}">
        <p14:creationId xmlns:p14="http://schemas.microsoft.com/office/powerpoint/2010/main" val="2807389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74E6D-F54A-F0CC-F2AF-D2E1BFB946AF}"/>
              </a:ext>
            </a:extLst>
          </p:cNvPr>
          <p:cNvSpPr>
            <a:spLocks noGrp="1"/>
          </p:cNvSpPr>
          <p:nvPr>
            <p:ph type="title"/>
          </p:nvPr>
        </p:nvSpPr>
        <p:spPr/>
        <p:txBody>
          <a:bodyPr/>
          <a:lstStyle/>
          <a:p>
            <a:r>
              <a:rPr lang="en-US" dirty="0"/>
              <a:t>Background</a:t>
            </a:r>
          </a:p>
        </p:txBody>
      </p:sp>
      <p:pic>
        <p:nvPicPr>
          <p:cNvPr id="5" name="Content Placeholder 4" descr="A close-up of a logo&#10;&#10;Description automatically generated">
            <a:extLst>
              <a:ext uri="{FF2B5EF4-FFF2-40B4-BE49-F238E27FC236}">
                <a16:creationId xmlns:a16="http://schemas.microsoft.com/office/drawing/2014/main" id="{E827C9F4-60CE-062A-7EF3-71D4740834A3}"/>
              </a:ext>
            </a:extLst>
          </p:cNvPr>
          <p:cNvPicPr>
            <a:picLocks noGrp="1" noChangeAspect="1"/>
          </p:cNvPicPr>
          <p:nvPr>
            <p:ph idx="1"/>
          </p:nvPr>
        </p:nvPicPr>
        <p:blipFill>
          <a:blip r:embed="rId3"/>
          <a:stretch>
            <a:fillRect/>
          </a:stretch>
        </p:blipFill>
        <p:spPr>
          <a:xfrm>
            <a:off x="6096000" y="0"/>
            <a:ext cx="5935008" cy="2127278"/>
          </a:xfrm>
        </p:spPr>
      </p:pic>
      <p:pic>
        <p:nvPicPr>
          <p:cNvPr id="3" name="Online Media 2" descr="What is Tapestry Tool?">
            <a:hlinkClick r:id="" action="ppaction://media"/>
            <a:extLst>
              <a:ext uri="{FF2B5EF4-FFF2-40B4-BE49-F238E27FC236}">
                <a16:creationId xmlns:a16="http://schemas.microsoft.com/office/drawing/2014/main" id="{7261C686-0D91-A1B2-71CC-1E8DB6A39D8D}"/>
              </a:ext>
            </a:extLst>
          </p:cNvPr>
          <p:cNvPicPr>
            <a:picLocks noRot="1" noChangeAspect="1"/>
          </p:cNvPicPr>
          <p:nvPr>
            <a:videoFile r:link="rId1"/>
          </p:nvPr>
        </p:nvPicPr>
        <p:blipFill>
          <a:blip r:embed="rId4"/>
          <a:stretch>
            <a:fillRect/>
          </a:stretch>
        </p:blipFill>
        <p:spPr>
          <a:xfrm>
            <a:off x="1558199" y="1500683"/>
            <a:ext cx="8273429" cy="4674487"/>
          </a:xfrm>
          <a:prstGeom prst="rect">
            <a:avLst/>
          </a:prstGeom>
        </p:spPr>
      </p:pic>
    </p:spTree>
    <p:extLst>
      <p:ext uri="{BB962C8B-B14F-4D97-AF65-F5344CB8AC3E}">
        <p14:creationId xmlns:p14="http://schemas.microsoft.com/office/powerpoint/2010/main" val="1294944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77284-4237-D956-F677-5ACAD584F8F6}"/>
              </a:ext>
            </a:extLst>
          </p:cNvPr>
          <p:cNvSpPr>
            <a:spLocks noGrp="1"/>
          </p:cNvSpPr>
          <p:nvPr>
            <p:ph type="title"/>
          </p:nvPr>
        </p:nvSpPr>
        <p:spPr/>
        <p:txBody>
          <a:bodyPr/>
          <a:lstStyle/>
          <a:p>
            <a:r>
              <a:rPr lang="en-US" dirty="0"/>
              <a:t>Intro</a:t>
            </a:r>
          </a:p>
        </p:txBody>
      </p:sp>
      <p:sp>
        <p:nvSpPr>
          <p:cNvPr id="6" name="Content Placeholder 5">
            <a:extLst>
              <a:ext uri="{FF2B5EF4-FFF2-40B4-BE49-F238E27FC236}">
                <a16:creationId xmlns:a16="http://schemas.microsoft.com/office/drawing/2014/main" id="{58A6517F-9F89-809F-1673-9C610C2304D0}"/>
              </a:ext>
            </a:extLst>
          </p:cNvPr>
          <p:cNvSpPr>
            <a:spLocks noGrp="1"/>
          </p:cNvSpPr>
          <p:nvPr>
            <p:ph idx="1"/>
          </p:nvPr>
        </p:nvSpPr>
        <p:spPr>
          <a:xfrm>
            <a:off x="2133105" y="1825868"/>
            <a:ext cx="7925789" cy="4351338"/>
          </a:xfrm>
        </p:spPr>
        <p:txBody>
          <a:bodyPr/>
          <a:lstStyle/>
          <a:p>
            <a:pPr marL="0" indent="0">
              <a:buNone/>
            </a:pPr>
            <a:r>
              <a:rPr lang="en-US" dirty="0"/>
              <a:t>My involvement with Tapestry sparked my interest in the EdTech field.</a:t>
            </a:r>
          </a:p>
          <a:p>
            <a:pPr marL="0" indent="0">
              <a:buNone/>
            </a:pPr>
            <a:endParaRPr lang="en-US" dirty="0"/>
          </a:p>
          <a:p>
            <a:pPr marL="0" indent="0">
              <a:buNone/>
            </a:pPr>
            <a:r>
              <a:rPr lang="en-CA" dirty="0"/>
              <a:t>In the CS6460 Research track, I‘m studying the important role of educational software in boosting student engagement in online learning.</a:t>
            </a:r>
            <a:endParaRPr lang="en-US" dirty="0"/>
          </a:p>
        </p:txBody>
      </p:sp>
      <p:pic>
        <p:nvPicPr>
          <p:cNvPr id="12" name="Picture 11" descr="A stack of books with a red bookmark&#10;&#10;Description automatically generated">
            <a:extLst>
              <a:ext uri="{FF2B5EF4-FFF2-40B4-BE49-F238E27FC236}">
                <a16:creationId xmlns:a16="http://schemas.microsoft.com/office/drawing/2014/main" id="{DBE5F062-9ADA-BEA5-39B7-B4A7BE688817}"/>
              </a:ext>
            </a:extLst>
          </p:cNvPr>
          <p:cNvPicPr>
            <a:picLocks noChangeAspect="1"/>
          </p:cNvPicPr>
          <p:nvPr/>
        </p:nvPicPr>
        <p:blipFill>
          <a:blip r:embed="rId2"/>
          <a:stretch>
            <a:fillRect/>
          </a:stretch>
        </p:blipFill>
        <p:spPr>
          <a:xfrm>
            <a:off x="7877573" y="4839923"/>
            <a:ext cx="1493608" cy="1416018"/>
          </a:xfrm>
          <a:prstGeom prst="rect">
            <a:avLst/>
          </a:prstGeom>
        </p:spPr>
      </p:pic>
      <p:pic>
        <p:nvPicPr>
          <p:cNvPr id="8" name="Picture 7" descr="A cartoon of a green owl&#10;&#10;Description automatically generated">
            <a:extLst>
              <a:ext uri="{FF2B5EF4-FFF2-40B4-BE49-F238E27FC236}">
                <a16:creationId xmlns:a16="http://schemas.microsoft.com/office/drawing/2014/main" id="{0B50205B-3AE4-EE5D-AFBA-5DA117098DD5}"/>
              </a:ext>
            </a:extLst>
          </p:cNvPr>
          <p:cNvPicPr>
            <a:picLocks noChangeAspect="1"/>
          </p:cNvPicPr>
          <p:nvPr/>
        </p:nvPicPr>
        <p:blipFill>
          <a:blip r:embed="rId3"/>
          <a:stretch>
            <a:fillRect/>
          </a:stretch>
        </p:blipFill>
        <p:spPr>
          <a:xfrm>
            <a:off x="9371181" y="3739959"/>
            <a:ext cx="2649022" cy="2594960"/>
          </a:xfrm>
          <a:prstGeom prst="rect">
            <a:avLst/>
          </a:prstGeom>
        </p:spPr>
      </p:pic>
      <p:pic>
        <p:nvPicPr>
          <p:cNvPr id="14" name="Picture 13" descr="A close-up of a hand holding a pen&#10;&#10;Description automatically generated">
            <a:extLst>
              <a:ext uri="{FF2B5EF4-FFF2-40B4-BE49-F238E27FC236}">
                <a16:creationId xmlns:a16="http://schemas.microsoft.com/office/drawing/2014/main" id="{D527B78E-8B2A-55A0-6BD4-B23B5F89ECAA}"/>
              </a:ext>
            </a:extLst>
          </p:cNvPr>
          <p:cNvPicPr>
            <a:picLocks noChangeAspect="1"/>
          </p:cNvPicPr>
          <p:nvPr/>
        </p:nvPicPr>
        <p:blipFill>
          <a:blip r:embed="rId4"/>
          <a:stretch>
            <a:fillRect/>
          </a:stretch>
        </p:blipFill>
        <p:spPr>
          <a:xfrm>
            <a:off x="6542932" y="5231594"/>
            <a:ext cx="1175674" cy="1103325"/>
          </a:xfrm>
          <a:prstGeom prst="rect">
            <a:avLst/>
          </a:prstGeom>
        </p:spPr>
      </p:pic>
    </p:spTree>
    <p:extLst>
      <p:ext uri="{BB962C8B-B14F-4D97-AF65-F5344CB8AC3E}">
        <p14:creationId xmlns:p14="http://schemas.microsoft.com/office/powerpoint/2010/main" val="3570652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07062-548F-52FE-FCDB-2CAADFAFE985}"/>
              </a:ext>
            </a:extLst>
          </p:cNvPr>
          <p:cNvSpPr>
            <a:spLocks noGrp="1"/>
          </p:cNvSpPr>
          <p:nvPr>
            <p:ph type="title"/>
          </p:nvPr>
        </p:nvSpPr>
        <p:spPr>
          <a:xfrm>
            <a:off x="838200" y="2766218"/>
            <a:ext cx="4854206" cy="1325563"/>
          </a:xfrm>
        </p:spPr>
        <p:txBody>
          <a:bodyPr/>
          <a:lstStyle/>
          <a:p>
            <a:r>
              <a:rPr lang="en-CA" sz="4400" dirty="0">
                <a:latin typeface="+mj-lt"/>
              </a:rPr>
              <a:t>Methodology - Activity Design</a:t>
            </a:r>
            <a:endParaRPr lang="en-US" dirty="0"/>
          </a:p>
        </p:txBody>
      </p:sp>
      <p:pic>
        <p:nvPicPr>
          <p:cNvPr id="5" name="Content Placeholder 4">
            <a:extLst>
              <a:ext uri="{FF2B5EF4-FFF2-40B4-BE49-F238E27FC236}">
                <a16:creationId xmlns:a16="http://schemas.microsoft.com/office/drawing/2014/main" id="{DF3EC313-BBC0-7718-32EF-5ED7DA8A6025}"/>
              </a:ext>
            </a:extLst>
          </p:cNvPr>
          <p:cNvPicPr>
            <a:picLocks noGrp="1" noChangeAspect="1"/>
          </p:cNvPicPr>
          <p:nvPr>
            <p:ph idx="1"/>
          </p:nvPr>
        </p:nvPicPr>
        <p:blipFill>
          <a:blip r:embed="rId2"/>
          <a:stretch>
            <a:fillRect/>
          </a:stretch>
        </p:blipFill>
        <p:spPr>
          <a:xfrm>
            <a:off x="5692406" y="365125"/>
            <a:ext cx="6244670" cy="6171348"/>
          </a:xfrm>
        </p:spPr>
      </p:pic>
    </p:spTree>
    <p:extLst>
      <p:ext uri="{BB962C8B-B14F-4D97-AF65-F5344CB8AC3E}">
        <p14:creationId xmlns:p14="http://schemas.microsoft.com/office/powerpoint/2010/main" val="2624638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C8F9D-E109-DD8C-1C71-87B529B3EF2B}"/>
              </a:ext>
            </a:extLst>
          </p:cNvPr>
          <p:cNvSpPr>
            <a:spLocks noGrp="1"/>
          </p:cNvSpPr>
          <p:nvPr>
            <p:ph type="title"/>
          </p:nvPr>
        </p:nvSpPr>
        <p:spPr/>
        <p:txBody>
          <a:bodyPr/>
          <a:lstStyle/>
          <a:p>
            <a:r>
              <a:rPr lang="en-CA" sz="4400" dirty="0">
                <a:latin typeface="+mj-lt"/>
              </a:rPr>
              <a:t>Methodology - Data Collection</a:t>
            </a:r>
            <a:endParaRPr lang="en-US" dirty="0"/>
          </a:p>
        </p:txBody>
      </p:sp>
      <p:pic>
        <p:nvPicPr>
          <p:cNvPr id="5" name="Content Placeholder 4" descr="A black and white line drawing of a conversation&#10;&#10;Description automatically generated">
            <a:extLst>
              <a:ext uri="{FF2B5EF4-FFF2-40B4-BE49-F238E27FC236}">
                <a16:creationId xmlns:a16="http://schemas.microsoft.com/office/drawing/2014/main" id="{875A2678-219C-A2E1-B22A-F678B5B4DEFB}"/>
              </a:ext>
            </a:extLst>
          </p:cNvPr>
          <p:cNvPicPr>
            <a:picLocks noGrp="1" noChangeAspect="1"/>
          </p:cNvPicPr>
          <p:nvPr>
            <p:ph idx="1"/>
          </p:nvPr>
        </p:nvPicPr>
        <p:blipFill>
          <a:blip r:embed="rId2"/>
          <a:stretch>
            <a:fillRect/>
          </a:stretch>
        </p:blipFill>
        <p:spPr>
          <a:xfrm>
            <a:off x="2595748" y="2435228"/>
            <a:ext cx="2553508" cy="2271526"/>
          </a:xfrm>
        </p:spPr>
      </p:pic>
      <p:sp>
        <p:nvSpPr>
          <p:cNvPr id="7" name="TextBox 6">
            <a:extLst>
              <a:ext uri="{FF2B5EF4-FFF2-40B4-BE49-F238E27FC236}">
                <a16:creationId xmlns:a16="http://schemas.microsoft.com/office/drawing/2014/main" id="{1108E3DC-90EA-C9E7-9A76-CC63A2C8C75F}"/>
              </a:ext>
            </a:extLst>
          </p:cNvPr>
          <p:cNvSpPr txBox="1"/>
          <p:nvPr/>
        </p:nvSpPr>
        <p:spPr>
          <a:xfrm>
            <a:off x="6288973" y="2435228"/>
            <a:ext cx="3838699" cy="2308324"/>
          </a:xfrm>
          <a:prstGeom prst="rect">
            <a:avLst/>
          </a:prstGeom>
          <a:noFill/>
        </p:spPr>
        <p:txBody>
          <a:bodyPr wrap="square">
            <a:spAutoFit/>
          </a:bodyPr>
          <a:lstStyle/>
          <a:p>
            <a:r>
              <a:rPr lang="en-US" kern="800" spc="10" dirty="0">
                <a:cs typeface="Times New Roman" panose="02020603050405020304" pitchFamily="18" charset="0"/>
              </a:rPr>
              <a:t>What I Collected:</a:t>
            </a:r>
          </a:p>
          <a:p>
            <a:pPr marL="285750" indent="-285750">
              <a:buFont typeface="Arial" panose="020B0604020202020204" pitchFamily="34" charset="0"/>
              <a:buChar char="•"/>
            </a:pPr>
            <a:r>
              <a:rPr lang="en-US" kern="800" spc="10" dirty="0">
                <a:cs typeface="Times New Roman" panose="02020603050405020304" pitchFamily="18" charset="0"/>
              </a:rPr>
              <a:t>Participants' weekly feedback</a:t>
            </a:r>
          </a:p>
          <a:p>
            <a:pPr marL="285750" indent="-285750">
              <a:buFont typeface="Arial" panose="020B0604020202020204" pitchFamily="34" charset="0"/>
              <a:buChar char="•"/>
            </a:pPr>
            <a:r>
              <a:rPr lang="en-US" kern="800" spc="10" dirty="0">
                <a:cs typeface="Times New Roman" panose="02020603050405020304" pitchFamily="18" charset="0"/>
              </a:rPr>
              <a:t>their final thoughts on the whole learning experience</a:t>
            </a:r>
            <a:r>
              <a:rPr lang="en-CA" kern="800" spc="10" dirty="0">
                <a:cs typeface="Times New Roman" panose="02020603050405020304" pitchFamily="18" charset="0"/>
              </a:rPr>
              <a:t> </a:t>
            </a:r>
          </a:p>
          <a:p>
            <a:endParaRPr lang="en-CA" kern="800" spc="10" dirty="0">
              <a:cs typeface="Times New Roman" panose="02020603050405020304" pitchFamily="18" charset="0"/>
            </a:endParaRPr>
          </a:p>
          <a:p>
            <a:r>
              <a:rPr lang="en-CA" kern="800" spc="10" dirty="0">
                <a:cs typeface="Times New Roman" panose="02020603050405020304" pitchFamily="18" charset="0"/>
              </a:rPr>
              <a:t>How I Collected:</a:t>
            </a:r>
          </a:p>
          <a:p>
            <a:pPr marL="285750" indent="-285750">
              <a:buFont typeface="Arial" panose="020B0604020202020204" pitchFamily="34" charset="0"/>
              <a:buChar char="•"/>
            </a:pPr>
            <a:r>
              <a:rPr lang="en-CA" kern="800" spc="10" dirty="0">
                <a:cs typeface="Times New Roman" panose="02020603050405020304" pitchFamily="18" charset="0"/>
              </a:rPr>
              <a:t>Send reminder every Friday</a:t>
            </a:r>
          </a:p>
          <a:p>
            <a:pPr marL="285750" indent="-285750">
              <a:buFont typeface="Arial" panose="020B0604020202020204" pitchFamily="34" charset="0"/>
              <a:buChar char="•"/>
            </a:pPr>
            <a:r>
              <a:rPr lang="en-CA" kern="800" spc="10" dirty="0">
                <a:cs typeface="Times New Roman" panose="02020603050405020304" pitchFamily="18" charset="0"/>
              </a:rPr>
              <a:t>Receive Feedback via emails</a:t>
            </a:r>
          </a:p>
        </p:txBody>
      </p:sp>
    </p:spTree>
    <p:extLst>
      <p:ext uri="{BB962C8B-B14F-4D97-AF65-F5344CB8AC3E}">
        <p14:creationId xmlns:p14="http://schemas.microsoft.com/office/powerpoint/2010/main" val="265782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27336-320F-F0C1-37B6-61409A2035E8}"/>
              </a:ext>
            </a:extLst>
          </p:cNvPr>
          <p:cNvSpPr>
            <a:spLocks noGrp="1"/>
          </p:cNvSpPr>
          <p:nvPr>
            <p:ph type="title"/>
          </p:nvPr>
        </p:nvSpPr>
        <p:spPr/>
        <p:txBody>
          <a:bodyPr/>
          <a:lstStyle/>
          <a:p>
            <a:r>
              <a:rPr lang="en-CA" sz="4400" dirty="0">
                <a:latin typeface="+mj-lt"/>
              </a:rPr>
              <a:t>Methodology – Experiment Design</a:t>
            </a:r>
            <a:endParaRPr lang="en-US" dirty="0"/>
          </a:p>
        </p:txBody>
      </p:sp>
      <p:sp>
        <p:nvSpPr>
          <p:cNvPr id="6" name="Content Placeholder 5">
            <a:extLst>
              <a:ext uri="{FF2B5EF4-FFF2-40B4-BE49-F238E27FC236}">
                <a16:creationId xmlns:a16="http://schemas.microsoft.com/office/drawing/2014/main" id="{3DC8AAE3-909E-5E0D-C7A5-5AEC5176BE1B}"/>
              </a:ext>
            </a:extLst>
          </p:cNvPr>
          <p:cNvSpPr>
            <a:spLocks noGrp="1"/>
          </p:cNvSpPr>
          <p:nvPr>
            <p:ph idx="1"/>
          </p:nvPr>
        </p:nvSpPr>
        <p:spPr>
          <a:xfrm>
            <a:off x="1848097" y="1932503"/>
            <a:ext cx="8495805" cy="4351338"/>
          </a:xfrm>
        </p:spPr>
        <p:txBody>
          <a:bodyPr>
            <a:normAutofit/>
          </a:bodyPr>
          <a:lstStyle/>
          <a:p>
            <a:pPr>
              <a:lnSpc>
                <a:spcPct val="150000"/>
              </a:lnSpc>
            </a:pPr>
            <a:r>
              <a:rPr lang="en-US" sz="2400" dirty="0"/>
              <a:t>Controlled Experiments</a:t>
            </a:r>
          </a:p>
          <a:p>
            <a:pPr>
              <a:lnSpc>
                <a:spcPct val="150000"/>
              </a:lnSpc>
            </a:pPr>
            <a:r>
              <a:rPr lang="en-US" sz="2400" dirty="0"/>
              <a:t>18 Participants in total</a:t>
            </a:r>
          </a:p>
          <a:p>
            <a:pPr>
              <a:lnSpc>
                <a:spcPct val="150000"/>
              </a:lnSpc>
            </a:pPr>
            <a:r>
              <a:rPr lang="en-US" sz="2400" dirty="0"/>
              <a:t>Goal: Student Engagement and Learning Outcomes in Online Learning</a:t>
            </a:r>
            <a:r>
              <a:rPr lang="zh-CN" altLang="en-US" sz="2400" dirty="0"/>
              <a:t> </a:t>
            </a:r>
            <a:r>
              <a:rPr lang="en-US" sz="2400" dirty="0"/>
              <a:t>context.</a:t>
            </a:r>
          </a:p>
          <a:p>
            <a:pPr>
              <a:lnSpc>
                <a:spcPct val="150000"/>
              </a:lnSpc>
            </a:pPr>
            <a:r>
              <a:rPr lang="en-US" sz="2400" dirty="0"/>
              <a:t>Approach: Participants were randomly grouped into experimental and control groups</a:t>
            </a:r>
          </a:p>
        </p:txBody>
      </p:sp>
      <p:pic>
        <p:nvPicPr>
          <p:cNvPr id="8" name="Picture 7" descr="A drawing of a blueprint with a ruler&#10;&#10;Description automatically generated">
            <a:extLst>
              <a:ext uri="{FF2B5EF4-FFF2-40B4-BE49-F238E27FC236}">
                <a16:creationId xmlns:a16="http://schemas.microsoft.com/office/drawing/2014/main" id="{A69DB57E-A94F-6F5E-97E6-CFD08EF264BB}"/>
              </a:ext>
            </a:extLst>
          </p:cNvPr>
          <p:cNvPicPr>
            <a:picLocks noChangeAspect="1"/>
          </p:cNvPicPr>
          <p:nvPr/>
        </p:nvPicPr>
        <p:blipFill>
          <a:blip r:embed="rId2"/>
          <a:stretch>
            <a:fillRect/>
          </a:stretch>
        </p:blipFill>
        <p:spPr>
          <a:xfrm>
            <a:off x="9238838" y="564311"/>
            <a:ext cx="2588986" cy="2252754"/>
          </a:xfrm>
          <a:prstGeom prst="rect">
            <a:avLst/>
          </a:prstGeom>
        </p:spPr>
      </p:pic>
    </p:spTree>
    <p:extLst>
      <p:ext uri="{BB962C8B-B14F-4D97-AF65-F5344CB8AC3E}">
        <p14:creationId xmlns:p14="http://schemas.microsoft.com/office/powerpoint/2010/main" val="3755692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B4695-D25E-A282-B12F-51D6D9FA8F77}"/>
              </a:ext>
            </a:extLst>
          </p:cNvPr>
          <p:cNvSpPr>
            <a:spLocks noGrp="1"/>
          </p:cNvSpPr>
          <p:nvPr>
            <p:ph type="title"/>
          </p:nvPr>
        </p:nvSpPr>
        <p:spPr/>
        <p:txBody>
          <a:bodyPr/>
          <a:lstStyle/>
          <a:p>
            <a:r>
              <a:rPr lang="en-CA" sz="4400" dirty="0">
                <a:latin typeface="+mj-lt"/>
              </a:rPr>
              <a:t>Methodology – Data Analysis Methods</a:t>
            </a:r>
            <a:endParaRPr lang="en-US" dirty="0"/>
          </a:p>
        </p:txBody>
      </p:sp>
      <p:pic>
        <p:nvPicPr>
          <p:cNvPr id="5" name="Content Placeholder 4" descr="A paper with a pencil and a head with a thumbs up and a check mark&#10;&#10;Description automatically generated">
            <a:extLst>
              <a:ext uri="{FF2B5EF4-FFF2-40B4-BE49-F238E27FC236}">
                <a16:creationId xmlns:a16="http://schemas.microsoft.com/office/drawing/2014/main" id="{9F89D760-F9C0-462D-4BE9-8AB33F1FAF26}"/>
              </a:ext>
            </a:extLst>
          </p:cNvPr>
          <p:cNvPicPr>
            <a:picLocks noGrp="1" noChangeAspect="1"/>
          </p:cNvPicPr>
          <p:nvPr>
            <p:ph idx="1"/>
          </p:nvPr>
        </p:nvPicPr>
        <p:blipFill>
          <a:blip r:embed="rId2"/>
          <a:stretch>
            <a:fillRect/>
          </a:stretch>
        </p:blipFill>
        <p:spPr>
          <a:xfrm>
            <a:off x="3386859" y="1690688"/>
            <a:ext cx="2425700" cy="2667000"/>
          </a:xfrm>
        </p:spPr>
      </p:pic>
      <p:pic>
        <p:nvPicPr>
          <p:cNvPr id="7" name="Picture 6" descr="A magnifying glass and graph&#10;&#10;Description automatically generated">
            <a:extLst>
              <a:ext uri="{FF2B5EF4-FFF2-40B4-BE49-F238E27FC236}">
                <a16:creationId xmlns:a16="http://schemas.microsoft.com/office/drawing/2014/main" id="{141D4730-E0DE-23EC-F88B-C3CC26EEABB8}"/>
              </a:ext>
            </a:extLst>
          </p:cNvPr>
          <p:cNvPicPr>
            <a:picLocks noChangeAspect="1"/>
          </p:cNvPicPr>
          <p:nvPr/>
        </p:nvPicPr>
        <p:blipFill>
          <a:blip r:embed="rId3"/>
          <a:stretch>
            <a:fillRect/>
          </a:stretch>
        </p:blipFill>
        <p:spPr>
          <a:xfrm>
            <a:off x="6431107" y="1855788"/>
            <a:ext cx="2235200" cy="2336800"/>
          </a:xfrm>
          <a:prstGeom prst="rect">
            <a:avLst/>
          </a:prstGeom>
        </p:spPr>
      </p:pic>
      <p:sp>
        <p:nvSpPr>
          <p:cNvPr id="8" name="TextBox 7">
            <a:extLst>
              <a:ext uri="{FF2B5EF4-FFF2-40B4-BE49-F238E27FC236}">
                <a16:creationId xmlns:a16="http://schemas.microsoft.com/office/drawing/2014/main" id="{18E574DC-A702-F7C5-B15D-58E5E9828923}"/>
              </a:ext>
            </a:extLst>
          </p:cNvPr>
          <p:cNvSpPr txBox="1"/>
          <p:nvPr/>
        </p:nvSpPr>
        <p:spPr>
          <a:xfrm>
            <a:off x="3533584" y="4192588"/>
            <a:ext cx="2132250" cy="369332"/>
          </a:xfrm>
          <a:prstGeom prst="rect">
            <a:avLst/>
          </a:prstGeom>
          <a:noFill/>
        </p:spPr>
        <p:txBody>
          <a:bodyPr wrap="none" rtlCol="0">
            <a:spAutoFit/>
          </a:bodyPr>
          <a:lstStyle/>
          <a:p>
            <a:r>
              <a:rPr lang="en-US" dirty="0"/>
              <a:t>Quantitively Analysis</a:t>
            </a:r>
          </a:p>
        </p:txBody>
      </p:sp>
      <p:sp>
        <p:nvSpPr>
          <p:cNvPr id="9" name="TextBox 8">
            <a:extLst>
              <a:ext uri="{FF2B5EF4-FFF2-40B4-BE49-F238E27FC236}">
                <a16:creationId xmlns:a16="http://schemas.microsoft.com/office/drawing/2014/main" id="{5EF2608F-3CB7-92B6-58E7-0827A14F1F2E}"/>
              </a:ext>
            </a:extLst>
          </p:cNvPr>
          <p:cNvSpPr txBox="1"/>
          <p:nvPr/>
        </p:nvSpPr>
        <p:spPr>
          <a:xfrm>
            <a:off x="5645836" y="4218877"/>
            <a:ext cx="2937343" cy="316753"/>
          </a:xfrm>
          <a:prstGeom prst="rect">
            <a:avLst/>
          </a:prstGeom>
          <a:noFill/>
        </p:spPr>
        <p:txBody>
          <a:bodyPr wrap="square" rtlCol="0">
            <a:spAutoFit/>
          </a:bodyPr>
          <a:lstStyle/>
          <a:p>
            <a:pPr lvl="2">
              <a:lnSpc>
                <a:spcPts val="1700"/>
              </a:lnSpc>
              <a:spcAft>
                <a:spcPts val="850"/>
              </a:spcAft>
              <a:tabLst>
                <a:tab pos="328930" algn="l"/>
              </a:tabLst>
            </a:pPr>
            <a:r>
              <a:rPr lang="en-US" dirty="0"/>
              <a:t>Qualitative Analysis</a:t>
            </a:r>
            <a:endParaRPr lang="en-CA" dirty="0"/>
          </a:p>
        </p:txBody>
      </p:sp>
      <p:sp>
        <p:nvSpPr>
          <p:cNvPr id="10" name="TextBox 9">
            <a:extLst>
              <a:ext uri="{FF2B5EF4-FFF2-40B4-BE49-F238E27FC236}">
                <a16:creationId xmlns:a16="http://schemas.microsoft.com/office/drawing/2014/main" id="{23DB8805-9CF9-B672-55CD-B0A2677B74E7}"/>
              </a:ext>
            </a:extLst>
          </p:cNvPr>
          <p:cNvSpPr txBox="1"/>
          <p:nvPr/>
        </p:nvSpPr>
        <p:spPr>
          <a:xfrm>
            <a:off x="3386859" y="5036920"/>
            <a:ext cx="5590886" cy="646331"/>
          </a:xfrm>
          <a:prstGeom prst="rect">
            <a:avLst/>
          </a:prstGeom>
          <a:noFill/>
        </p:spPr>
        <p:txBody>
          <a:bodyPr wrap="square" rtlCol="0">
            <a:spAutoFit/>
          </a:bodyPr>
          <a:lstStyle/>
          <a:p>
            <a:r>
              <a:rPr lang="en-US" dirty="0"/>
              <a:t>For analysis purposes, I will primarily use quantitative and qualitative analysis, as well as a combination of the two.</a:t>
            </a:r>
          </a:p>
        </p:txBody>
      </p:sp>
    </p:spTree>
    <p:extLst>
      <p:ext uri="{BB962C8B-B14F-4D97-AF65-F5344CB8AC3E}">
        <p14:creationId xmlns:p14="http://schemas.microsoft.com/office/powerpoint/2010/main" val="1608127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E1A47-1796-207D-603F-7B7B59457170}"/>
              </a:ext>
            </a:extLst>
          </p:cNvPr>
          <p:cNvSpPr>
            <a:spLocks noGrp="1"/>
          </p:cNvSpPr>
          <p:nvPr>
            <p:ph type="title"/>
          </p:nvPr>
        </p:nvSpPr>
        <p:spPr/>
        <p:txBody>
          <a:bodyPr/>
          <a:lstStyle/>
          <a:p>
            <a:r>
              <a:rPr lang="en-CA" sz="4400" dirty="0">
                <a:latin typeface="+mj-lt"/>
              </a:rPr>
              <a:t>Data Analysis - Student Engagement 1</a:t>
            </a:r>
            <a:endParaRPr lang="en-US" dirty="0"/>
          </a:p>
        </p:txBody>
      </p:sp>
      <p:sp>
        <p:nvSpPr>
          <p:cNvPr id="3" name="Content Placeholder 2">
            <a:extLst>
              <a:ext uri="{FF2B5EF4-FFF2-40B4-BE49-F238E27FC236}">
                <a16:creationId xmlns:a16="http://schemas.microsoft.com/office/drawing/2014/main" id="{F835E8C3-3E6A-344E-DDC3-2A637FA254EB}"/>
              </a:ext>
            </a:extLst>
          </p:cNvPr>
          <p:cNvSpPr>
            <a:spLocks noGrp="1"/>
          </p:cNvSpPr>
          <p:nvPr>
            <p:ph idx="1"/>
          </p:nvPr>
        </p:nvSpPr>
        <p:spPr>
          <a:xfrm>
            <a:off x="7082444" y="2461851"/>
            <a:ext cx="4271356" cy="3078884"/>
          </a:xfrm>
        </p:spPr>
        <p:txBody>
          <a:bodyPr/>
          <a:lstStyle/>
          <a:p>
            <a:pPr marL="0" indent="0">
              <a:buNone/>
            </a:pPr>
            <a:r>
              <a:rPr lang="en-US" sz="1800" kern="800" spc="10" dirty="0">
                <a:cs typeface="Times New Roman" panose="02020603050405020304" pitchFamily="18" charset="0"/>
              </a:rPr>
              <a:t>This Double Line Chart shows the total number of words fed back by participants in the Experimental and Control groups.</a:t>
            </a:r>
          </a:p>
          <a:p>
            <a:pPr marL="0" indent="0">
              <a:buNone/>
            </a:pPr>
            <a:endParaRPr lang="en-US" sz="1800" kern="800" spc="10" dirty="0">
              <a:cs typeface="Times New Roman" panose="02020603050405020304" pitchFamily="18" charset="0"/>
            </a:endParaRPr>
          </a:p>
          <a:p>
            <a:pPr marL="0" indent="0">
              <a:buNone/>
            </a:pPr>
            <a:r>
              <a:rPr lang="en-US" sz="1800" kern="800" spc="10" dirty="0">
                <a:cs typeface="Times New Roman" panose="02020603050405020304" pitchFamily="18" charset="0"/>
              </a:rPr>
              <a:t>It is clear that the experimental group sent feedback with more text each week than the control group, implying the participants who used Duolingo to learn the new language were more during the learning process than those who used the traditional method.</a:t>
            </a:r>
            <a:r>
              <a:rPr lang="en-CA" sz="1800" kern="800" spc="10" dirty="0">
                <a:cs typeface="Times New Roman" panose="02020603050405020304" pitchFamily="18" charset="0"/>
              </a:rPr>
              <a:t> </a:t>
            </a:r>
            <a:endParaRPr lang="en-US" sz="1800" kern="800" spc="10" dirty="0">
              <a:cs typeface="Times New Roman" panose="02020603050405020304" pitchFamily="18" charset="0"/>
            </a:endParaRPr>
          </a:p>
        </p:txBody>
      </p:sp>
      <p:graphicFrame>
        <p:nvGraphicFramePr>
          <p:cNvPr id="4" name="Chart 3">
            <a:extLst>
              <a:ext uri="{FF2B5EF4-FFF2-40B4-BE49-F238E27FC236}">
                <a16:creationId xmlns:a16="http://schemas.microsoft.com/office/drawing/2014/main" id="{010DE136-A9D5-F2AA-9C48-9D380984CC76}"/>
              </a:ext>
            </a:extLst>
          </p:cNvPr>
          <p:cNvGraphicFramePr/>
          <p:nvPr>
            <p:extLst>
              <p:ext uri="{D42A27DB-BD31-4B8C-83A1-F6EECF244321}">
                <p14:modId xmlns:p14="http://schemas.microsoft.com/office/powerpoint/2010/main" val="3286998490"/>
              </p:ext>
            </p:extLst>
          </p:nvPr>
        </p:nvGraphicFramePr>
        <p:xfrm>
          <a:off x="838200" y="2187532"/>
          <a:ext cx="5579225" cy="362752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759235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2020</TotalTime>
  <Words>781</Words>
  <Application>Microsoft Macintosh PowerPoint</Application>
  <PresentationFormat>Widescreen</PresentationFormat>
  <Paragraphs>91</Paragraphs>
  <Slides>16</Slides>
  <Notes>2</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CS6460 Final Presentation</vt:lpstr>
      <vt:lpstr>Overview</vt:lpstr>
      <vt:lpstr>Background</vt:lpstr>
      <vt:lpstr>Intro</vt:lpstr>
      <vt:lpstr>Methodology - Activity Design</vt:lpstr>
      <vt:lpstr>Methodology - Data Collection</vt:lpstr>
      <vt:lpstr>Methodology – Experiment Design</vt:lpstr>
      <vt:lpstr>Methodology – Data Analysis Methods</vt:lpstr>
      <vt:lpstr>Data Analysis - Student Engagement 1</vt:lpstr>
      <vt:lpstr>Data Analysis - Student Engagement 2</vt:lpstr>
      <vt:lpstr>Data Analysis – Learning Process</vt:lpstr>
      <vt:lpstr>Data Analysis – Learning Outcomes Evaluation</vt:lpstr>
      <vt:lpstr>Conclusion</vt:lpstr>
      <vt:lpstr>Discussion - Critique</vt:lpstr>
      <vt:lpstr>Discussion - 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CS6460 Milestone 1</dc:title>
  <dc:creator>Zhang, Cleo</dc:creator>
  <cp:lastModifiedBy>Zhang, Cleo</cp:lastModifiedBy>
  <cp:revision>688</cp:revision>
  <cp:lastPrinted>2023-12-11T03:02:38Z</cp:lastPrinted>
  <dcterms:created xsi:type="dcterms:W3CDTF">2023-10-29T07:28:16Z</dcterms:created>
  <dcterms:modified xsi:type="dcterms:W3CDTF">2023-12-11T05:20:57Z</dcterms:modified>
</cp:coreProperties>
</file>