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1"/>
  </p:sldMasterIdLst>
  <p:notesMasterIdLst>
    <p:notesMasterId r:id="rId15"/>
  </p:notesMasterIdLst>
  <p:sldIdLst>
    <p:sldId id="256" r:id="rId2"/>
    <p:sldId id="257" r:id="rId3"/>
    <p:sldId id="261" r:id="rId4"/>
    <p:sldId id="262" r:id="rId5"/>
    <p:sldId id="258" r:id="rId6"/>
    <p:sldId id="259" r:id="rId7"/>
    <p:sldId id="260" r:id="rId8"/>
    <p:sldId id="264" r:id="rId9"/>
    <p:sldId id="265" r:id="rId10"/>
    <p:sldId id="267" r:id="rId11"/>
    <p:sldId id="266"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65"/>
    <p:restoredTop sz="94720"/>
  </p:normalViewPr>
  <p:slideViewPr>
    <p:cSldViewPr snapToGrid="0">
      <p:cViewPr varScale="1">
        <p:scale>
          <a:sx n="71" d="100"/>
          <a:sy n="71" d="100"/>
        </p:scale>
        <p:origin x="176" y="3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FACA7-70E2-AF47-AFAD-9C4AE1D0F2E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C171F-4331-C44E-A444-0B40E7B58009}" type="slidenum">
              <a:rPr lang="en-US" smtClean="0"/>
              <a:t>‹#›</a:t>
            </a:fld>
            <a:endParaRPr lang="en-US"/>
          </a:p>
        </p:txBody>
      </p:sp>
    </p:spTree>
    <p:extLst>
      <p:ext uri="{BB962C8B-B14F-4D97-AF65-F5344CB8AC3E}">
        <p14:creationId xmlns:p14="http://schemas.microsoft.com/office/powerpoint/2010/main" val="329049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a:t>
            </a:fld>
            <a:endParaRPr lang="en-US"/>
          </a:p>
        </p:txBody>
      </p:sp>
    </p:spTree>
    <p:extLst>
      <p:ext uri="{BB962C8B-B14F-4D97-AF65-F5344CB8AC3E}">
        <p14:creationId xmlns:p14="http://schemas.microsoft.com/office/powerpoint/2010/main" val="105411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9C171F-4331-C44E-A444-0B40E7B58009}" type="slidenum">
              <a:rPr lang="en-US" smtClean="0"/>
              <a:t>13</a:t>
            </a:fld>
            <a:endParaRPr lang="en-US"/>
          </a:p>
        </p:txBody>
      </p:sp>
    </p:spTree>
    <p:extLst>
      <p:ext uri="{BB962C8B-B14F-4D97-AF65-F5344CB8AC3E}">
        <p14:creationId xmlns:p14="http://schemas.microsoft.com/office/powerpoint/2010/main" val="1940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9AC4-E198-1511-4D8E-31B43733E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7A017-1409-B641-4DF0-63C217736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EA7F5-909B-6F31-B3FC-E8FDE19A5D92}"/>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638EC30E-CD00-4B1F-14E7-B18F75023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DF18-2392-2919-C5BB-29EEBA737FD0}"/>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67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64C3-CDEE-6C51-E229-FD9CBF01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F23FA-4B4A-4807-3F9B-00814086E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BEC41-2F2D-9FCF-DAC3-E6939D81AEDB}"/>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2E94E5F1-72B4-8A55-9E5F-DB3A171DA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2D581-438B-58FB-EDF1-D43025A3ED26}"/>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68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FCB1D-9A80-64DB-F769-9C1D5D88F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063430-3B44-3EF6-DC0F-DCDC3F1D0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B191F-E0CD-1486-BF17-852CB76970A0}"/>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640F078D-EB9C-BD54-B447-4F5D877DE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CDF0-7DF5-B316-98C7-8C6F9F26DF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76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35EB-AB3E-7E7B-714F-BBD05261A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0CBF9-A6BC-1D6C-391E-9BD95118F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5E63-0ECF-CDC8-5F71-58F6FE76019C}"/>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2E16AB5A-D927-2E88-9571-84FAAD59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1A053-180F-EF3F-B2DA-1C38D459989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5532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0991-7096-42DF-F690-0EEC79DE3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906CBD-AB64-166E-95EA-0B9225D96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CD38A-C819-5E93-9C61-935A524D37AE}"/>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34EA36A7-0A0A-6812-81BA-0E090A0B1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607AB-9406-8827-E8A2-A45A7CACDE0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006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A351-FA6A-0826-1CF2-369E17DBE5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24C8F-06EF-E56F-1A57-7F5A42A60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F921A-03B8-06EA-52DD-F384F550FC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C783E3-BC19-F68C-9F16-4CBFAD2176DB}"/>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6" name="Footer Placeholder 5">
            <a:extLst>
              <a:ext uri="{FF2B5EF4-FFF2-40B4-BE49-F238E27FC236}">
                <a16:creationId xmlns:a16="http://schemas.microsoft.com/office/drawing/2014/main" id="{B5ECA9AE-4600-234F-CD1B-83571C7A5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AFD34-13B7-EE4B-4A3E-D46101F58AD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7774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B5ED-1BC7-2834-FE43-44C262E7E8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12862-C25C-980E-0088-EB4746385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A9DEA-699F-A83E-EEE0-0F3226266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7BDFA-D107-FA23-4C1E-56FE57B2A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B43D4-7EAC-AB2B-E9A7-A1AFB2900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4A5236-5F46-7301-1CD5-1B1EE562185A}"/>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8" name="Footer Placeholder 7">
            <a:extLst>
              <a:ext uri="{FF2B5EF4-FFF2-40B4-BE49-F238E27FC236}">
                <a16:creationId xmlns:a16="http://schemas.microsoft.com/office/drawing/2014/main" id="{AA888554-EA0D-5159-80EB-089D7BAD3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402FE-A087-02A3-54CE-22C5B8F1363C}"/>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667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83CC-5660-5E4A-A274-986E61C2C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89597-F619-6496-C279-35481E48DFCE}"/>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4" name="Footer Placeholder 3">
            <a:extLst>
              <a:ext uri="{FF2B5EF4-FFF2-40B4-BE49-F238E27FC236}">
                <a16:creationId xmlns:a16="http://schemas.microsoft.com/office/drawing/2014/main" id="{6E5B849D-2AB0-6962-AF87-A43D67616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85551-4F50-5374-FFC0-871F224F1D6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362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57E91-1025-15AB-0FE9-76BED2A7779B}"/>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3" name="Footer Placeholder 2">
            <a:extLst>
              <a:ext uri="{FF2B5EF4-FFF2-40B4-BE49-F238E27FC236}">
                <a16:creationId xmlns:a16="http://schemas.microsoft.com/office/drawing/2014/main" id="{7EB77DD3-DFE6-C529-EEBB-0201766B2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F9ED5-C78A-11DD-930B-F22EC2DF65A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5495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839F-91F5-ED29-2F69-85014FE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CABD8-7DEE-7208-1769-EA4D718B7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43659-3BB2-7676-31BF-A71000327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5B51E-5229-BC3E-18EF-78B72F968BCC}"/>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6" name="Footer Placeholder 5">
            <a:extLst>
              <a:ext uri="{FF2B5EF4-FFF2-40B4-BE49-F238E27FC236}">
                <a16:creationId xmlns:a16="http://schemas.microsoft.com/office/drawing/2014/main" id="{6BCBD2CB-43D6-772C-1A08-34106C0A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D9A85-96E2-319D-D2C7-87A480CD383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0166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5B32-B1E4-757D-A3C7-7C20DB331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8E2F8-1E85-AA4C-F63E-A601D64FB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B36-9961-61A8-5790-937B8EDA0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526F-3EFF-683C-6259-01E55EECB697}"/>
              </a:ext>
            </a:extLst>
          </p:cNvPr>
          <p:cNvSpPr>
            <a:spLocks noGrp="1"/>
          </p:cNvSpPr>
          <p:nvPr>
            <p:ph type="dt" sz="half" idx="10"/>
          </p:nvPr>
        </p:nvSpPr>
        <p:spPr/>
        <p:txBody>
          <a:bodyPr/>
          <a:lstStyle/>
          <a:p>
            <a:fld id="{C485584D-7D79-4248-9986-4CA35242F944}" type="datetimeFigureOut">
              <a:rPr lang="en-US" smtClean="0"/>
              <a:t>10/29/23</a:t>
            </a:fld>
            <a:endParaRPr lang="en-US"/>
          </a:p>
        </p:txBody>
      </p:sp>
      <p:sp>
        <p:nvSpPr>
          <p:cNvPr id="6" name="Footer Placeholder 5">
            <a:extLst>
              <a:ext uri="{FF2B5EF4-FFF2-40B4-BE49-F238E27FC236}">
                <a16:creationId xmlns:a16="http://schemas.microsoft.com/office/drawing/2014/main" id="{2D667200-9D5D-E7EB-840D-2BC54EC7E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4C92C-C27A-FA92-D5FE-F744E3FDBAE5}"/>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83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3BDCB-7429-13F7-5E1D-78B3F9D0C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0F8CD-725C-B66E-89A7-CA8F87A60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F6DA6-8A7E-B6DA-F58A-B1F7E667A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5584D-7D79-4248-9986-4CA35242F944}" type="datetimeFigureOut">
              <a:rPr lang="en-US" smtClean="0"/>
              <a:t>10/29/23</a:t>
            </a:fld>
            <a:endParaRPr lang="en-US"/>
          </a:p>
        </p:txBody>
      </p:sp>
      <p:sp>
        <p:nvSpPr>
          <p:cNvPr id="5" name="Footer Placeholder 4">
            <a:extLst>
              <a:ext uri="{FF2B5EF4-FFF2-40B4-BE49-F238E27FC236}">
                <a16:creationId xmlns:a16="http://schemas.microsoft.com/office/drawing/2014/main" id="{C062962A-ADAE-94DE-819D-AA53A30C5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931B92-BD25-195E-B21A-4E41E63E5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137548158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yzhang3761@gmail.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dstem.org/us/courses/43163/discussion/3628198" TargetMode="External"/><Relationship Id="rId2" Type="http://schemas.openxmlformats.org/officeDocument/2006/relationships/hyperlink" Target="https://edstem.org/us/courses/43163/discussion/3600728" TargetMode="External"/><Relationship Id="rId1" Type="http://schemas.openxmlformats.org/officeDocument/2006/relationships/slideLayout" Target="../slideLayouts/slideLayout2.xml"/><Relationship Id="rId4" Type="http://schemas.openxmlformats.org/officeDocument/2006/relationships/hyperlink" Target="https://edstem.org/us/courses/43163/discussion/363225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FCDE-D1BA-EAC5-19A0-61599C6959F6}"/>
              </a:ext>
            </a:extLst>
          </p:cNvPr>
          <p:cNvSpPr>
            <a:spLocks noGrp="1"/>
          </p:cNvSpPr>
          <p:nvPr>
            <p:ph type="ctrTitle"/>
          </p:nvPr>
        </p:nvSpPr>
        <p:spPr>
          <a:xfrm>
            <a:off x="2738823" y="1123377"/>
            <a:ext cx="6714353" cy="1606576"/>
          </a:xfrm>
        </p:spPr>
        <p:txBody>
          <a:bodyPr>
            <a:normAutofit/>
          </a:bodyPr>
          <a:lstStyle/>
          <a:p>
            <a:r>
              <a:rPr lang="en-US" sz="5400" dirty="0"/>
              <a:t>CS6460 Milestone 1</a:t>
            </a:r>
          </a:p>
        </p:txBody>
      </p:sp>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330539" y="4191267"/>
            <a:ext cx="5530919" cy="1606576"/>
          </a:xfrm>
        </p:spPr>
        <p:txBody>
          <a:bodyPr>
            <a:normAutofit/>
          </a:bodyPr>
          <a:lstStyle/>
          <a:p>
            <a:r>
              <a:rPr lang="en-US" sz="1800" dirty="0"/>
              <a:t>Cleo Zhang</a:t>
            </a:r>
          </a:p>
          <a:p>
            <a:r>
              <a:rPr lang="en-US" sz="1800" dirty="0"/>
              <a:t>yzhang3761@gmail.com</a:t>
            </a:r>
          </a:p>
        </p:txBody>
      </p:sp>
    </p:spTree>
    <p:extLst>
      <p:ext uri="{BB962C8B-B14F-4D97-AF65-F5344CB8AC3E}">
        <p14:creationId xmlns:p14="http://schemas.microsoft.com/office/powerpoint/2010/main" val="41981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C144-16A3-0150-62BC-F30CC594998B}"/>
              </a:ext>
            </a:extLst>
          </p:cNvPr>
          <p:cNvSpPr>
            <a:spLocks noGrp="1"/>
          </p:cNvSpPr>
          <p:nvPr>
            <p:ph type="title"/>
          </p:nvPr>
        </p:nvSpPr>
        <p:spPr/>
        <p:txBody>
          <a:bodyPr/>
          <a:lstStyle/>
          <a:p>
            <a:r>
              <a:rPr lang="en-CA" sz="4400" dirty="0">
                <a:latin typeface="+mj-lt"/>
              </a:rPr>
              <a:t>Data Collecting</a:t>
            </a:r>
            <a:endParaRPr lang="en-US" dirty="0"/>
          </a:p>
        </p:txBody>
      </p:sp>
      <p:sp>
        <p:nvSpPr>
          <p:cNvPr id="3" name="Content Placeholder 2">
            <a:extLst>
              <a:ext uri="{FF2B5EF4-FFF2-40B4-BE49-F238E27FC236}">
                <a16:creationId xmlns:a16="http://schemas.microsoft.com/office/drawing/2014/main" id="{E0F73264-62DD-9EC7-81F4-56D8C11C5C9E}"/>
              </a:ext>
            </a:extLst>
          </p:cNvPr>
          <p:cNvSpPr>
            <a:spLocks noGrp="1"/>
          </p:cNvSpPr>
          <p:nvPr>
            <p:ph idx="1"/>
          </p:nvPr>
        </p:nvSpPr>
        <p:spPr>
          <a:xfrm>
            <a:off x="1215390" y="2284412"/>
            <a:ext cx="4042410" cy="2929255"/>
          </a:xfrm>
        </p:spPr>
        <p:txBody>
          <a:bodyPr>
            <a:normAutofit/>
          </a:bodyPr>
          <a:lstStyle/>
          <a:p>
            <a:pPr marL="0" indent="0">
              <a:lnSpc>
                <a:spcPct val="130000"/>
              </a:lnSpc>
              <a:spcAft>
                <a:spcPts val="850"/>
              </a:spcAft>
              <a:buNone/>
            </a:pPr>
            <a:r>
              <a:rPr lang="en-CA" sz="1900" dirty="0">
                <a:latin typeface="+mj-lt"/>
              </a:rPr>
              <a:t>As of this writing, I have created Excel spreadsheets for confirmed participants (18 total) to track their status and contact information and have been collecting weekly feedback for two weeks.</a:t>
            </a:r>
          </a:p>
        </p:txBody>
      </p:sp>
      <p:pic>
        <p:nvPicPr>
          <p:cNvPr id="5" name="Picture 4" descr="A screenshot of a survey&#10;&#10;Description automatically generated">
            <a:extLst>
              <a:ext uri="{FF2B5EF4-FFF2-40B4-BE49-F238E27FC236}">
                <a16:creationId xmlns:a16="http://schemas.microsoft.com/office/drawing/2014/main" id="{32FD676E-3865-1289-5C66-676D81EB9F8C}"/>
              </a:ext>
            </a:extLst>
          </p:cNvPr>
          <p:cNvPicPr>
            <a:picLocks noChangeAspect="1"/>
          </p:cNvPicPr>
          <p:nvPr/>
        </p:nvPicPr>
        <p:blipFill>
          <a:blip r:embed="rId2"/>
          <a:stretch>
            <a:fillRect/>
          </a:stretch>
        </p:blipFill>
        <p:spPr>
          <a:xfrm>
            <a:off x="5735833" y="1825625"/>
            <a:ext cx="5617967" cy="4029710"/>
          </a:xfrm>
          <a:prstGeom prst="rect">
            <a:avLst/>
          </a:prstGeom>
        </p:spPr>
      </p:pic>
    </p:spTree>
    <p:extLst>
      <p:ext uri="{BB962C8B-B14F-4D97-AF65-F5344CB8AC3E}">
        <p14:creationId xmlns:p14="http://schemas.microsoft.com/office/powerpoint/2010/main" val="332412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C144-16A3-0150-62BC-F30CC594998B}"/>
              </a:ext>
            </a:extLst>
          </p:cNvPr>
          <p:cNvSpPr>
            <a:spLocks noGrp="1"/>
          </p:cNvSpPr>
          <p:nvPr>
            <p:ph type="title"/>
          </p:nvPr>
        </p:nvSpPr>
        <p:spPr>
          <a:xfrm>
            <a:off x="967740" y="1895350"/>
            <a:ext cx="5128260" cy="1325563"/>
          </a:xfrm>
        </p:spPr>
        <p:txBody>
          <a:bodyPr/>
          <a:lstStyle/>
          <a:p>
            <a:r>
              <a:rPr lang="en-CA" sz="4400" dirty="0">
                <a:latin typeface="+mj-lt"/>
              </a:rPr>
              <a:t>Final Paper Outlining</a:t>
            </a:r>
            <a:endParaRPr lang="en-US" dirty="0"/>
          </a:p>
        </p:txBody>
      </p:sp>
      <p:pic>
        <p:nvPicPr>
          <p:cNvPr id="4" name="Content Placeholder 3" descr="A screenshot of a black screen&#10;&#10;Description automatically generated">
            <a:extLst>
              <a:ext uri="{FF2B5EF4-FFF2-40B4-BE49-F238E27FC236}">
                <a16:creationId xmlns:a16="http://schemas.microsoft.com/office/drawing/2014/main" id="{E530FC98-BE11-2E4A-E2E4-63ED48849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9470" y="803565"/>
            <a:ext cx="3691890" cy="5250869"/>
          </a:xfrm>
          <a:prstGeom prst="rect">
            <a:avLst/>
          </a:prstGeom>
        </p:spPr>
      </p:pic>
      <p:sp>
        <p:nvSpPr>
          <p:cNvPr id="5" name="TextBox 4">
            <a:extLst>
              <a:ext uri="{FF2B5EF4-FFF2-40B4-BE49-F238E27FC236}">
                <a16:creationId xmlns:a16="http://schemas.microsoft.com/office/drawing/2014/main" id="{60D9D12E-E3DE-6A3D-E633-5F5683903976}"/>
              </a:ext>
            </a:extLst>
          </p:cNvPr>
          <p:cNvSpPr txBox="1"/>
          <p:nvPr/>
        </p:nvSpPr>
        <p:spPr>
          <a:xfrm>
            <a:off x="1226820" y="3220913"/>
            <a:ext cx="4610100" cy="1582036"/>
          </a:xfrm>
          <a:prstGeom prst="rect">
            <a:avLst/>
          </a:prstGeom>
          <a:noFill/>
        </p:spPr>
        <p:txBody>
          <a:bodyPr wrap="square" rtlCol="0">
            <a:spAutoFit/>
          </a:bodyPr>
          <a:lstStyle/>
          <a:p>
            <a:pPr>
              <a:lnSpc>
                <a:spcPct val="130000"/>
              </a:lnSpc>
              <a:spcBef>
                <a:spcPts val="1000"/>
              </a:spcBef>
            </a:pPr>
            <a:r>
              <a:rPr lang="en-CA" sz="1900" dirty="0">
                <a:latin typeface="+mj-lt"/>
              </a:rPr>
              <a:t>The outline shown will be gradually refined while my research dives more profoundly, and for now, it only represents my current understanding of the project.</a:t>
            </a:r>
          </a:p>
        </p:txBody>
      </p:sp>
    </p:spTree>
    <p:extLst>
      <p:ext uri="{BB962C8B-B14F-4D97-AF65-F5344CB8AC3E}">
        <p14:creationId xmlns:p14="http://schemas.microsoft.com/office/powerpoint/2010/main" val="123896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2D78-5FDF-5ACC-6AFB-12EB940B94F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A04D87FD-651C-8940-ACB4-7D28427F7FB7}"/>
              </a:ext>
            </a:extLst>
          </p:cNvPr>
          <p:cNvSpPr>
            <a:spLocks noGrp="1"/>
          </p:cNvSpPr>
          <p:nvPr>
            <p:ph idx="1"/>
          </p:nvPr>
        </p:nvSpPr>
        <p:spPr>
          <a:xfrm>
            <a:off x="1064559" y="1690688"/>
            <a:ext cx="10062882" cy="4706751"/>
          </a:xfrm>
        </p:spPr>
        <p:txBody>
          <a:bodyPr>
            <a:noAutofit/>
          </a:bodyPr>
          <a:lstStyle/>
          <a:p>
            <a:pPr marL="0" indent="0">
              <a:lnSpc>
                <a:spcPct val="130000"/>
              </a:lnSpc>
              <a:buFont typeface="Arial" panose="020B0604020202020204" pitchFamily="34" charset="0"/>
              <a:buNone/>
            </a:pPr>
            <a:r>
              <a:rPr lang="en-US" sz="2000" dirty="0"/>
              <a:t>Despite being only two weeks into my research, I was only able to receive Weekly Feedback from roughly half of the participants, and while I probably knew that this phenomenon seemed very much in line with the reality of remote learning, I was likewise more concerned that I didn't have enough data to conduct the final analysis - after all, I didn't have a very large number of participants per se.</a:t>
            </a:r>
          </a:p>
          <a:p>
            <a:pPr>
              <a:lnSpc>
                <a:spcPct val="130000"/>
              </a:lnSpc>
            </a:pPr>
            <a:r>
              <a:rPr lang="en-US" sz="2000" dirty="0"/>
              <a:t>I am not sure if I should go for </a:t>
            </a:r>
            <a:r>
              <a:rPr lang="en-US" altLang="zh-CN" sz="2000" dirty="0"/>
              <a:t>an</a:t>
            </a:r>
            <a:r>
              <a:rPr lang="zh-CN" altLang="en-US" sz="2000" dirty="0"/>
              <a:t> </a:t>
            </a:r>
            <a:r>
              <a:rPr lang="en-US" sz="2000" dirty="0"/>
              <a:t>intervention </a:t>
            </a:r>
            <a:r>
              <a:rPr lang="en-US" altLang="zh-CN" sz="2000" dirty="0"/>
              <a:t>for</a:t>
            </a:r>
            <a:r>
              <a:rPr lang="zh-CN" altLang="en-US" sz="2000" dirty="0"/>
              <a:t> </a:t>
            </a:r>
            <a:r>
              <a:rPr lang="en-US" sz="2000" dirty="0"/>
              <a:t>more data but the intervention itself will bring biases </a:t>
            </a:r>
            <a:r>
              <a:rPr lang="en-US" altLang="zh-CN" sz="2000" dirty="0"/>
              <a:t>to</a:t>
            </a:r>
            <a:r>
              <a:rPr lang="en-US" sz="2000" dirty="0"/>
              <a:t> my study. </a:t>
            </a:r>
          </a:p>
          <a:p>
            <a:pPr>
              <a:lnSpc>
                <a:spcPct val="130000"/>
              </a:lnSpc>
            </a:pPr>
            <a:r>
              <a:rPr lang="en-US" sz="2000" dirty="0"/>
              <a:t>Or maybe I just let the participants go with the flow and draw conclusions based on the small amount of data. </a:t>
            </a:r>
          </a:p>
          <a:p>
            <a:pPr marL="0" indent="0">
              <a:lnSpc>
                <a:spcPct val="130000"/>
              </a:lnSpc>
              <a:buFont typeface="Arial" panose="020B0604020202020204" pitchFamily="34" charset="0"/>
              <a:buNone/>
            </a:pPr>
            <a:r>
              <a:rPr lang="en-US" sz="2000" b="1" dirty="0"/>
              <a:t>Suggestions needed here.</a:t>
            </a:r>
          </a:p>
        </p:txBody>
      </p:sp>
    </p:spTree>
    <p:extLst>
      <p:ext uri="{BB962C8B-B14F-4D97-AF65-F5344CB8AC3E}">
        <p14:creationId xmlns:p14="http://schemas.microsoft.com/office/powerpoint/2010/main" val="332934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FCDE-D1BA-EAC5-19A0-61599C6959F6}"/>
              </a:ext>
            </a:extLst>
          </p:cNvPr>
          <p:cNvSpPr>
            <a:spLocks noGrp="1"/>
          </p:cNvSpPr>
          <p:nvPr>
            <p:ph type="ctrTitle"/>
          </p:nvPr>
        </p:nvSpPr>
        <p:spPr>
          <a:xfrm>
            <a:off x="2738823" y="1060157"/>
            <a:ext cx="6714353" cy="1606576"/>
          </a:xfrm>
        </p:spPr>
        <p:txBody>
          <a:bodyPr>
            <a:normAutofit/>
          </a:bodyPr>
          <a:lstStyle/>
          <a:p>
            <a:r>
              <a:rPr lang="en-US" sz="5400" dirty="0"/>
              <a:t>The End</a:t>
            </a:r>
          </a:p>
        </p:txBody>
      </p:sp>
      <p:sp>
        <p:nvSpPr>
          <p:cNvPr id="3" name="Subtitle 2">
            <a:extLst>
              <a:ext uri="{FF2B5EF4-FFF2-40B4-BE49-F238E27FC236}">
                <a16:creationId xmlns:a16="http://schemas.microsoft.com/office/drawing/2014/main" id="{7E6A53F1-2E26-3438-E9C5-24BB2362DC66}"/>
              </a:ext>
            </a:extLst>
          </p:cNvPr>
          <p:cNvSpPr>
            <a:spLocks noGrp="1"/>
          </p:cNvSpPr>
          <p:nvPr>
            <p:ph type="subTitle" idx="1"/>
          </p:nvPr>
        </p:nvSpPr>
        <p:spPr>
          <a:xfrm>
            <a:off x="3330539" y="4191267"/>
            <a:ext cx="5530919" cy="1606576"/>
          </a:xfrm>
        </p:spPr>
        <p:txBody>
          <a:bodyPr>
            <a:normAutofit/>
          </a:bodyPr>
          <a:lstStyle/>
          <a:p>
            <a:r>
              <a:rPr lang="en-US" sz="1800" dirty="0"/>
              <a:t>If you have any questions, please email me at </a:t>
            </a:r>
            <a:r>
              <a:rPr lang="en-US" sz="1800" dirty="0">
                <a:hlinkClick r:id="rId3"/>
              </a:rPr>
              <a:t>yzhang3761@gmail.com</a:t>
            </a:r>
            <a:endParaRPr lang="en-US" sz="1800" dirty="0"/>
          </a:p>
          <a:p>
            <a:endParaRPr lang="en-US" sz="1800" dirty="0"/>
          </a:p>
          <a:p>
            <a:r>
              <a:rPr lang="en-US" dirty="0"/>
              <a:t>Thanks for your attention!</a:t>
            </a:r>
          </a:p>
        </p:txBody>
      </p:sp>
    </p:spTree>
    <p:extLst>
      <p:ext uri="{BB962C8B-B14F-4D97-AF65-F5344CB8AC3E}">
        <p14:creationId xmlns:p14="http://schemas.microsoft.com/office/powerpoint/2010/main" val="7559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9261-17D1-998E-013A-025D0AE68556}"/>
              </a:ext>
            </a:extLst>
          </p:cNvPr>
          <p:cNvSpPr>
            <a:spLocks noGrp="1"/>
          </p:cNvSpPr>
          <p:nvPr>
            <p:ph type="title"/>
          </p:nvPr>
        </p:nvSpPr>
        <p:spPr>
          <a:xfrm>
            <a:off x="2539253" y="724138"/>
            <a:ext cx="7113494" cy="1093045"/>
          </a:xfrm>
        </p:spPr>
        <p:txBody>
          <a:bodyPr vert="horz" lIns="91440" tIns="45720" rIns="91440" bIns="45720" rtlCol="0" anchor="b">
            <a:normAutofit/>
          </a:bodyPr>
          <a:lstStyle/>
          <a:p>
            <a:pPr algn="ctr"/>
            <a:r>
              <a:rPr lang="en-US" kern="1200" cap="all" spc="390" baseline="0" dirty="0">
                <a:solidFill>
                  <a:schemeClr val="tx2"/>
                </a:solidFill>
                <a:latin typeface="+mj-lt"/>
                <a:ea typeface="+mj-ea"/>
                <a:cs typeface="+mj-cs"/>
              </a:rPr>
              <a:t>Overview</a:t>
            </a:r>
          </a:p>
        </p:txBody>
      </p:sp>
      <p:sp>
        <p:nvSpPr>
          <p:cNvPr id="5" name="TextBox 4">
            <a:extLst>
              <a:ext uri="{FF2B5EF4-FFF2-40B4-BE49-F238E27FC236}">
                <a16:creationId xmlns:a16="http://schemas.microsoft.com/office/drawing/2014/main" id="{83F9DF98-F5F2-4CE5-6A12-B6FA819EA4D6}"/>
              </a:ext>
            </a:extLst>
          </p:cNvPr>
          <p:cNvSpPr txBox="1"/>
          <p:nvPr/>
        </p:nvSpPr>
        <p:spPr>
          <a:xfrm>
            <a:off x="2897955" y="2507484"/>
            <a:ext cx="6754792" cy="2954655"/>
          </a:xfrm>
          <a:prstGeom prst="rect">
            <a:avLst/>
          </a:prstGeom>
          <a:noFill/>
        </p:spPr>
        <p:txBody>
          <a:bodyPr wrap="square" rtlCol="0">
            <a:spAutoFit/>
          </a:bodyPr>
          <a:lstStyle/>
          <a:p>
            <a:r>
              <a:rPr lang="en-US" sz="2400" dirty="0">
                <a:latin typeface="+mj-lt"/>
              </a:rPr>
              <a:t>Goals:</a:t>
            </a:r>
          </a:p>
          <a:p>
            <a:pPr marL="285750" indent="-285750">
              <a:buFont typeface="Arial" panose="020B0604020202020204" pitchFamily="34" charset="0"/>
              <a:buChar char="•"/>
            </a:pPr>
            <a:r>
              <a:rPr lang="en-US" sz="2400" dirty="0">
                <a:latin typeface="+mj-lt"/>
              </a:rPr>
              <a:t>T</a:t>
            </a:r>
            <a:r>
              <a:rPr lang="en-CA" sz="2400" dirty="0">
                <a:latin typeface="+mj-lt"/>
              </a:rPr>
              <a:t>o demonstrate the progress I have made so far </a:t>
            </a:r>
          </a:p>
          <a:p>
            <a:pPr marL="285750" indent="-285750">
              <a:buFont typeface="Arial" panose="020B0604020202020204" pitchFamily="34" charset="0"/>
              <a:buChar char="•"/>
            </a:pPr>
            <a:r>
              <a:rPr lang="en-CA" sz="2400" dirty="0">
                <a:latin typeface="+mj-lt"/>
              </a:rPr>
              <a:t>To get suggestions and feedback </a:t>
            </a:r>
          </a:p>
          <a:p>
            <a:pPr marL="285750" indent="-285750">
              <a:buFont typeface="Arial" panose="020B0604020202020204" pitchFamily="34" charset="0"/>
              <a:buChar char="•"/>
            </a:pPr>
            <a:endParaRPr lang="en-CA" dirty="0"/>
          </a:p>
          <a:p>
            <a:r>
              <a:rPr lang="en-CA" sz="2400" dirty="0">
                <a:latin typeface="+mj-lt"/>
              </a:rPr>
              <a:t>List of Content:</a:t>
            </a:r>
          </a:p>
          <a:p>
            <a:pPr marL="342900" indent="-342900">
              <a:buFont typeface="Arial" panose="020B0604020202020204" pitchFamily="34" charset="0"/>
              <a:buChar char="•"/>
            </a:pPr>
            <a:r>
              <a:rPr lang="en-CA" sz="2400" dirty="0">
                <a:latin typeface="+mj-lt"/>
              </a:rPr>
              <a:t>Recruitment Procedure</a:t>
            </a:r>
          </a:p>
          <a:p>
            <a:pPr marL="342900" indent="-342900">
              <a:buFont typeface="Arial" panose="020B0604020202020204" pitchFamily="34" charset="0"/>
              <a:buChar char="•"/>
            </a:pPr>
            <a:r>
              <a:rPr lang="en-CA" sz="2400" dirty="0">
                <a:latin typeface="+mj-lt"/>
              </a:rPr>
              <a:t>Research Methodology</a:t>
            </a:r>
          </a:p>
          <a:p>
            <a:pPr marL="342900" indent="-342900">
              <a:buFont typeface="Arial" panose="020B0604020202020204" pitchFamily="34" charset="0"/>
              <a:buChar char="•"/>
            </a:pPr>
            <a:r>
              <a:rPr lang="en-CA" sz="2400" dirty="0">
                <a:latin typeface="+mj-lt"/>
              </a:rPr>
              <a:t>Work I have Done so far</a:t>
            </a:r>
          </a:p>
        </p:txBody>
      </p:sp>
    </p:spTree>
    <p:extLst>
      <p:ext uri="{BB962C8B-B14F-4D97-AF65-F5344CB8AC3E}">
        <p14:creationId xmlns:p14="http://schemas.microsoft.com/office/powerpoint/2010/main" val="28073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0620-F4CF-9333-5ED3-554761582759}"/>
              </a:ext>
            </a:extLst>
          </p:cNvPr>
          <p:cNvSpPr>
            <a:spLocks noGrp="1"/>
          </p:cNvSpPr>
          <p:nvPr>
            <p:ph type="title"/>
          </p:nvPr>
        </p:nvSpPr>
        <p:spPr/>
        <p:txBody>
          <a:bodyPr/>
          <a:lstStyle/>
          <a:p>
            <a:r>
              <a:rPr lang="en-CA" sz="4400" dirty="0">
                <a:latin typeface="+mj-lt"/>
              </a:rPr>
              <a:t>Recruitment Procedure</a:t>
            </a:r>
            <a:endParaRPr lang="en-US" dirty="0"/>
          </a:p>
        </p:txBody>
      </p:sp>
      <p:sp>
        <p:nvSpPr>
          <p:cNvPr id="3" name="Content Placeholder 2">
            <a:extLst>
              <a:ext uri="{FF2B5EF4-FFF2-40B4-BE49-F238E27FC236}">
                <a16:creationId xmlns:a16="http://schemas.microsoft.com/office/drawing/2014/main" id="{0973A157-54FE-CBCB-F1F6-A2EABA26403F}"/>
              </a:ext>
            </a:extLst>
          </p:cNvPr>
          <p:cNvSpPr>
            <a:spLocks noGrp="1"/>
          </p:cNvSpPr>
          <p:nvPr>
            <p:ph idx="1"/>
          </p:nvPr>
        </p:nvSpPr>
        <p:spPr/>
        <p:txBody>
          <a:bodyPr>
            <a:normAutofit lnSpcReduction="10000"/>
          </a:bodyPr>
          <a:lstStyle/>
          <a:p>
            <a:pPr marL="342900" indent="-342900">
              <a:lnSpc>
                <a:spcPct val="130000"/>
              </a:lnSpc>
              <a:spcAft>
                <a:spcPts val="850"/>
              </a:spcAft>
            </a:pPr>
            <a:r>
              <a:rPr lang="en-CA" sz="2100" dirty="0">
                <a:latin typeface="+mj-lt"/>
              </a:rPr>
              <a:t>Leverage Ed Discussion to Recruiting CS6460 students to participate. </a:t>
            </a:r>
          </a:p>
          <a:p>
            <a:pPr marL="0" indent="0">
              <a:lnSpc>
                <a:spcPct val="130000"/>
              </a:lnSpc>
              <a:buNone/>
            </a:pPr>
            <a:r>
              <a:rPr lang="en-CA" sz="1900" dirty="0">
                <a:latin typeface="+mj-lt"/>
              </a:rPr>
              <a:t>CS6460 students were the most accessible potential participants to me, and I think that earning participation points for engaging in research or surveys is an effective mechanism for incentivizing participation. Here are the posts I published for this purpose:</a:t>
            </a:r>
          </a:p>
          <a:p>
            <a:pPr marL="742950" lvl="1" indent="-285750" algn="just">
              <a:lnSpc>
                <a:spcPts val="1700"/>
              </a:lnSpc>
              <a:buFont typeface="Courier New" panose="02070309020205020404" pitchFamily="49" charset="0"/>
              <a:buChar char="o"/>
            </a:pPr>
            <a:r>
              <a:rPr lang="en-US" sz="1400" u="none" strike="noStrike" kern="800" spc="10" dirty="0">
                <a:solidFill>
                  <a:srgbClr val="0563C1"/>
                </a:solidFill>
                <a:effectLst/>
                <a:latin typeface="Palatino Linotype" panose="02040502050505030304" pitchFamily="18" charset="0"/>
                <a:ea typeface="Times New Roman" panose="02020603050405020304" pitchFamily="18" charset="0"/>
                <a:cs typeface="Times New Roman" panose="02020603050405020304" pitchFamily="18" charset="0"/>
                <a:hlinkClick r:id="rId2"/>
              </a:rPr>
              <a:t>Research Track - Learn a new language using Duolingo with me! </a:t>
            </a:r>
            <a:endParaRPr lang="en-CA" sz="1400" kern="800" spc="10"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742950" lvl="1" indent="-285750" algn="just">
              <a:lnSpc>
                <a:spcPts val="1700"/>
              </a:lnSpc>
              <a:buFont typeface="Courier New" panose="02070309020205020404" pitchFamily="49" charset="0"/>
              <a:buChar char="o"/>
            </a:pPr>
            <a:r>
              <a:rPr lang="en-US" sz="1400" u="none" strike="noStrike" kern="800" spc="10" dirty="0">
                <a:solidFill>
                  <a:srgbClr val="0563C1"/>
                </a:solidFill>
                <a:effectLst/>
                <a:latin typeface="Palatino Linotype" panose="02040502050505030304" pitchFamily="18" charset="0"/>
                <a:ea typeface="Times New Roman" panose="02020603050405020304" pitchFamily="18" charset="0"/>
                <a:cs typeface="Times New Roman" panose="02020603050405020304" pitchFamily="18" charset="0"/>
                <a:hlinkClick r:id="rId3"/>
              </a:rPr>
              <a:t>Participant Recruiting! Come learn a new language with me! </a:t>
            </a:r>
            <a:endParaRPr lang="en-CA" sz="1400" kern="800" spc="10"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742950" lvl="1" indent="-285750" algn="just">
              <a:lnSpc>
                <a:spcPts val="1700"/>
              </a:lnSpc>
              <a:buFont typeface="Courier New" panose="02070309020205020404" pitchFamily="49" charset="0"/>
              <a:buChar char="o"/>
            </a:pPr>
            <a:r>
              <a:rPr lang="en-US" sz="1400" u="none" strike="noStrike" kern="800" spc="10" dirty="0">
                <a:solidFill>
                  <a:srgbClr val="0563C1"/>
                </a:solidFill>
                <a:effectLst/>
                <a:latin typeface="Palatino Linotype" panose="02040502050505030304" pitchFamily="18" charset="0"/>
                <a:ea typeface="Times New Roman" panose="02020603050405020304" pitchFamily="18" charset="0"/>
                <a:cs typeface="Times New Roman" panose="02020603050405020304" pitchFamily="18" charset="0"/>
                <a:hlinkClick r:id="rId4"/>
              </a:rPr>
              <a:t>Participation points for my participants? </a:t>
            </a:r>
            <a:endParaRPr lang="en-CA" sz="1400" kern="800" spc="10"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42900" lvl="0" indent="-342900">
              <a:lnSpc>
                <a:spcPct val="130000"/>
              </a:lnSpc>
              <a:spcAft>
                <a:spcPts val="850"/>
              </a:spcAft>
            </a:pPr>
            <a:r>
              <a:rPr lang="en-CA" sz="2100" dirty="0">
                <a:latin typeface="+mj-lt"/>
              </a:rPr>
              <a:t>Virtually or physically </a:t>
            </a:r>
            <a:r>
              <a:rPr lang="en-US" sz="2100" dirty="0">
                <a:latin typeface="+mj-lt"/>
              </a:rPr>
              <a:t>invite friends of mine to participate. </a:t>
            </a:r>
          </a:p>
          <a:p>
            <a:pPr marL="0" lvl="0" indent="0">
              <a:lnSpc>
                <a:spcPct val="130000"/>
              </a:lnSpc>
              <a:spcAft>
                <a:spcPts val="850"/>
              </a:spcAft>
              <a:buNone/>
            </a:pPr>
            <a:r>
              <a:rPr lang="en-US" sz="1900" dirty="0">
                <a:latin typeface="+mj-lt"/>
              </a:rPr>
              <a:t>This was originally my backup plan, and when I realized that I needed more feedback as expected from Ed Discussion, I immediately initiated this step to recruit participants simultaneously.</a:t>
            </a:r>
            <a:endParaRPr lang="en-CA" sz="1900" dirty="0">
              <a:latin typeface="+mj-lt"/>
            </a:endParaRPr>
          </a:p>
          <a:p>
            <a:endParaRPr lang="en-US" dirty="0"/>
          </a:p>
        </p:txBody>
      </p:sp>
    </p:spTree>
    <p:extLst>
      <p:ext uri="{BB962C8B-B14F-4D97-AF65-F5344CB8AC3E}">
        <p14:creationId xmlns:p14="http://schemas.microsoft.com/office/powerpoint/2010/main" val="86587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BD9C1-0D2C-6EAD-893A-F341371086EE}"/>
              </a:ext>
            </a:extLst>
          </p:cNvPr>
          <p:cNvSpPr>
            <a:spLocks noGrp="1"/>
          </p:cNvSpPr>
          <p:nvPr>
            <p:ph type="title"/>
          </p:nvPr>
        </p:nvSpPr>
        <p:spPr/>
        <p:txBody>
          <a:bodyPr/>
          <a:lstStyle/>
          <a:p>
            <a:r>
              <a:rPr lang="en-US" dirty="0"/>
              <a:t>Unforeseen Changes of Plan</a:t>
            </a:r>
          </a:p>
        </p:txBody>
      </p:sp>
      <p:sp>
        <p:nvSpPr>
          <p:cNvPr id="3" name="Content Placeholder 2">
            <a:extLst>
              <a:ext uri="{FF2B5EF4-FFF2-40B4-BE49-F238E27FC236}">
                <a16:creationId xmlns:a16="http://schemas.microsoft.com/office/drawing/2014/main" id="{660BB5EA-93DE-C61A-47AF-1E92009AA5C4}"/>
              </a:ext>
            </a:extLst>
          </p:cNvPr>
          <p:cNvSpPr>
            <a:spLocks noGrp="1"/>
          </p:cNvSpPr>
          <p:nvPr>
            <p:ph idx="1"/>
          </p:nvPr>
        </p:nvSpPr>
        <p:spPr/>
        <p:txBody>
          <a:bodyPr>
            <a:normAutofit fontScale="92500"/>
          </a:bodyPr>
          <a:lstStyle/>
          <a:p>
            <a:pPr marL="342900" indent="-342900">
              <a:lnSpc>
                <a:spcPct val="130000"/>
              </a:lnSpc>
              <a:spcAft>
                <a:spcPts val="850"/>
              </a:spcAft>
            </a:pPr>
            <a:r>
              <a:rPr lang="en-US" sz="2600" dirty="0">
                <a:latin typeface="+mj-lt"/>
              </a:rPr>
              <a:t>After my recruitment of participants, several students who previously agreed to participate emailed me that they would not be able to participate anymore.</a:t>
            </a:r>
          </a:p>
          <a:p>
            <a:pPr marL="342900" indent="-342900">
              <a:lnSpc>
                <a:spcPct val="130000"/>
              </a:lnSpc>
              <a:spcAft>
                <a:spcPts val="850"/>
              </a:spcAft>
            </a:pPr>
            <a:r>
              <a:rPr lang="en-US" sz="2600" dirty="0">
                <a:latin typeface="+mj-lt"/>
              </a:rPr>
              <a:t>Some also expressed their willingness to participate in Duolingo learning activities after the recruitment had ended.</a:t>
            </a:r>
          </a:p>
          <a:p>
            <a:pPr marL="342900" indent="-342900">
              <a:lnSpc>
                <a:spcPct val="130000"/>
              </a:lnSpc>
              <a:spcAft>
                <a:spcPts val="850"/>
              </a:spcAft>
            </a:pPr>
            <a:r>
              <a:rPr lang="en-US" sz="2600" dirty="0">
                <a:latin typeface="+mj-lt"/>
              </a:rPr>
              <a:t>So</a:t>
            </a:r>
            <a:r>
              <a:rPr lang="en-US" altLang="zh-CN" sz="2600" dirty="0">
                <a:latin typeface="+mj-lt"/>
              </a:rPr>
              <a:t>,</a:t>
            </a:r>
            <a:r>
              <a:rPr lang="en-US" sz="2600" dirty="0">
                <a:latin typeface="+mj-lt"/>
              </a:rPr>
              <a:t> I decided to use the data collected since week 9 instead of week 8</a:t>
            </a:r>
            <a:r>
              <a:rPr lang="en-US" altLang="zh-CN" sz="2600" dirty="0">
                <a:latin typeface="+mj-lt"/>
              </a:rPr>
              <a:t>.</a:t>
            </a:r>
            <a:endParaRPr lang="en-CA" altLang="zh-CN" sz="2600" dirty="0">
              <a:latin typeface="+mj-lt"/>
            </a:endParaRPr>
          </a:p>
          <a:p>
            <a:pPr marL="342900" indent="-342900">
              <a:lnSpc>
                <a:spcPct val="130000"/>
              </a:lnSpc>
              <a:spcAft>
                <a:spcPts val="850"/>
              </a:spcAft>
            </a:pPr>
            <a:r>
              <a:rPr lang="en-US" sz="2600" dirty="0">
                <a:latin typeface="+mj-lt"/>
              </a:rPr>
              <a:t>At the same time, </a:t>
            </a:r>
            <a:r>
              <a:rPr lang="en-US" altLang="zh-CN" sz="2600" dirty="0">
                <a:latin typeface="+mj-lt"/>
              </a:rPr>
              <a:t>this</a:t>
            </a:r>
            <a:r>
              <a:rPr lang="zh-CN" altLang="en-US" sz="2600" dirty="0">
                <a:latin typeface="+mj-lt"/>
              </a:rPr>
              <a:t> </a:t>
            </a:r>
            <a:r>
              <a:rPr lang="en-US" altLang="zh-CN" sz="2600" dirty="0">
                <a:latin typeface="+mj-lt"/>
              </a:rPr>
              <a:t>also</a:t>
            </a:r>
            <a:r>
              <a:rPr lang="en-US" sz="2600" dirty="0">
                <a:latin typeface="+mj-lt"/>
              </a:rPr>
              <a:t> </a:t>
            </a:r>
            <a:r>
              <a:rPr lang="en-US" altLang="zh-CN" sz="2600" dirty="0">
                <a:latin typeface="+mj-lt"/>
              </a:rPr>
              <a:t>left</a:t>
            </a:r>
            <a:r>
              <a:rPr lang="en-US" sz="2600" dirty="0">
                <a:latin typeface="+mj-lt"/>
              </a:rPr>
              <a:t> me some time to start drafting the Final Project Outline ahead of </a:t>
            </a:r>
            <a:r>
              <a:rPr lang="en-US" altLang="zh-CN" sz="2600" dirty="0">
                <a:latin typeface="+mj-lt"/>
              </a:rPr>
              <a:t>schedule</a:t>
            </a:r>
            <a:r>
              <a:rPr lang="en-US" sz="2600" dirty="0">
                <a:latin typeface="+mj-lt"/>
              </a:rPr>
              <a:t>.</a:t>
            </a:r>
          </a:p>
        </p:txBody>
      </p:sp>
    </p:spTree>
    <p:extLst>
      <p:ext uri="{BB962C8B-B14F-4D97-AF65-F5344CB8AC3E}">
        <p14:creationId xmlns:p14="http://schemas.microsoft.com/office/powerpoint/2010/main" val="79154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F383-E3CE-0516-C696-50F8935ACB27}"/>
              </a:ext>
            </a:extLst>
          </p:cNvPr>
          <p:cNvSpPr>
            <a:spLocks noGrp="1"/>
          </p:cNvSpPr>
          <p:nvPr>
            <p:ph type="title"/>
          </p:nvPr>
        </p:nvSpPr>
        <p:spPr/>
        <p:txBody>
          <a:bodyPr/>
          <a:lstStyle/>
          <a:p>
            <a:r>
              <a:rPr lang="en-CA" sz="3200" dirty="0">
                <a:latin typeface="+mj-lt"/>
              </a:rPr>
              <a:t>Research Methodology</a:t>
            </a:r>
            <a:endParaRPr lang="en-US" dirty="0"/>
          </a:p>
        </p:txBody>
      </p:sp>
      <p:sp>
        <p:nvSpPr>
          <p:cNvPr id="3" name="Content Placeholder 2">
            <a:extLst>
              <a:ext uri="{FF2B5EF4-FFF2-40B4-BE49-F238E27FC236}">
                <a16:creationId xmlns:a16="http://schemas.microsoft.com/office/drawing/2014/main" id="{8999601C-4CAD-B874-F2C3-4770BC81EE39}"/>
              </a:ext>
            </a:extLst>
          </p:cNvPr>
          <p:cNvSpPr>
            <a:spLocks noGrp="1"/>
          </p:cNvSpPr>
          <p:nvPr>
            <p:ph idx="1"/>
          </p:nvPr>
        </p:nvSpPr>
        <p:spPr>
          <a:xfrm>
            <a:off x="1397123" y="1690688"/>
            <a:ext cx="9397753" cy="4486275"/>
          </a:xfrm>
        </p:spPr>
        <p:txBody>
          <a:bodyPr>
            <a:normAutofit fontScale="62500" lnSpcReduction="20000"/>
          </a:bodyPr>
          <a:lstStyle/>
          <a:p>
            <a:pPr>
              <a:lnSpc>
                <a:spcPct val="150000"/>
              </a:lnSpc>
            </a:pPr>
            <a:r>
              <a:rPr lang="en-US" dirty="0">
                <a:latin typeface="+mj-lt"/>
              </a:rPr>
              <a:t>Controlled Experiments</a:t>
            </a:r>
          </a:p>
          <a:p>
            <a:pPr>
              <a:lnSpc>
                <a:spcPct val="150000"/>
              </a:lnSpc>
            </a:pPr>
            <a:r>
              <a:rPr lang="en-US" dirty="0">
                <a:latin typeface="+mj-lt"/>
              </a:rPr>
              <a:t>18 Participants in total</a:t>
            </a:r>
          </a:p>
          <a:p>
            <a:pPr>
              <a:lnSpc>
                <a:spcPct val="150000"/>
              </a:lnSpc>
            </a:pPr>
            <a:r>
              <a:rPr lang="en-US" dirty="0">
                <a:latin typeface="+mj-lt"/>
              </a:rPr>
              <a:t>Goal: to examine the effects of interest and self-motivation on Student Engagement and Learning Outcomes in a remote learning context.</a:t>
            </a:r>
          </a:p>
          <a:p>
            <a:pPr>
              <a:lnSpc>
                <a:spcPct val="150000"/>
              </a:lnSpc>
            </a:pPr>
            <a:r>
              <a:rPr lang="en-US" dirty="0">
                <a:latin typeface="+mj-lt"/>
              </a:rPr>
              <a:t>Approach: Participants were randomly grouped into experimental and control groups</a:t>
            </a:r>
          </a:p>
          <a:p>
            <a:pPr>
              <a:lnSpc>
                <a:spcPct val="150000"/>
              </a:lnSpc>
            </a:pPr>
            <a:r>
              <a:rPr lang="en-CA" dirty="0">
                <a:solidFill>
                  <a:schemeClr val="tx1"/>
                </a:solidFill>
                <a:latin typeface="+mj-lt"/>
              </a:rPr>
              <a:t>Data Collecting: </a:t>
            </a:r>
          </a:p>
          <a:p>
            <a:pPr lvl="1">
              <a:lnSpc>
                <a:spcPct val="150000"/>
              </a:lnSpc>
            </a:pPr>
            <a:r>
              <a:rPr lang="en-US" sz="1900" kern="800" spc="10" dirty="0">
                <a:latin typeface="Palatino Linotype" panose="02040502050505030304" pitchFamily="18" charset="0"/>
                <a:ea typeface="Times New Roman" panose="02020603050405020304" pitchFamily="18" charset="0"/>
                <a:cs typeface="Times New Roman" panose="02020603050405020304" pitchFamily="18" charset="0"/>
              </a:rPr>
              <a:t>P</a:t>
            </a:r>
            <a:r>
              <a:rPr lang="en-US" sz="19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articipants' weekly feedback</a:t>
            </a:r>
          </a:p>
          <a:p>
            <a:pPr lvl="1">
              <a:lnSpc>
                <a:spcPct val="150000"/>
              </a:lnSpc>
            </a:pPr>
            <a:r>
              <a:rPr lang="en-US" sz="1900" kern="800" spc="10" dirty="0">
                <a:effectLst/>
                <a:latin typeface="Palatino Linotype" panose="02040502050505030304" pitchFamily="18" charset="0"/>
                <a:ea typeface="Times New Roman" panose="02020603050405020304" pitchFamily="18" charset="0"/>
                <a:cs typeface="Times New Roman" panose="02020603050405020304" pitchFamily="18" charset="0"/>
              </a:rPr>
              <a:t>Final Duolingo levels and badges</a:t>
            </a:r>
          </a:p>
          <a:p>
            <a:pPr>
              <a:lnSpc>
                <a:spcPct val="150000"/>
              </a:lnSpc>
            </a:pPr>
            <a:r>
              <a:rPr lang="en-CA" sz="2900" dirty="0">
                <a:latin typeface="+mj-lt"/>
              </a:rPr>
              <a:t>Data Analysis</a:t>
            </a:r>
            <a:r>
              <a:rPr lang="en-CA" dirty="0">
                <a:solidFill>
                  <a:schemeClr val="tx1"/>
                </a:solidFill>
                <a:latin typeface="+mj-lt"/>
              </a:rPr>
              <a:t>:</a:t>
            </a:r>
          </a:p>
          <a:p>
            <a:pPr lvl="1">
              <a:lnSpc>
                <a:spcPct val="150000"/>
              </a:lnSpc>
            </a:pPr>
            <a:r>
              <a:rPr lang="en-US" sz="1900" kern="800" spc="10" dirty="0">
                <a:latin typeface="Palatino Linotype" panose="02040502050505030304" pitchFamily="18" charset="0"/>
                <a:cs typeface="Times New Roman" panose="02020603050405020304" pitchFamily="18" charset="0"/>
              </a:rPr>
              <a:t>Quantitative </a:t>
            </a:r>
          </a:p>
          <a:p>
            <a:pPr lvl="1">
              <a:lnSpc>
                <a:spcPct val="150000"/>
              </a:lnSpc>
            </a:pPr>
            <a:r>
              <a:rPr lang="en-US" sz="1900" kern="800" spc="10" dirty="0">
                <a:latin typeface="Palatino Linotype" panose="02040502050505030304" pitchFamily="18" charset="0"/>
                <a:cs typeface="Times New Roman" panose="02020603050405020304" pitchFamily="18" charset="0"/>
              </a:rPr>
              <a:t>Qualitative </a:t>
            </a:r>
            <a:endParaRPr lang="en-CA" sz="1900" kern="800" spc="1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14692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D4672-D046-60E2-6D81-F52DECEEBAC7}"/>
              </a:ext>
            </a:extLst>
          </p:cNvPr>
          <p:cNvSpPr>
            <a:spLocks noGrp="1"/>
          </p:cNvSpPr>
          <p:nvPr>
            <p:ph type="title"/>
          </p:nvPr>
        </p:nvSpPr>
        <p:spPr/>
        <p:txBody>
          <a:bodyPr>
            <a:normAutofit/>
          </a:bodyPr>
          <a:lstStyle/>
          <a:p>
            <a:r>
              <a:rPr lang="en-CA" sz="3200" dirty="0">
                <a:latin typeface="+mj-lt"/>
              </a:rPr>
              <a:t>Research Methodology - </a:t>
            </a:r>
            <a:r>
              <a:rPr lang="en-US" sz="3200" dirty="0">
                <a:solidFill>
                  <a:schemeClr val="tx1"/>
                </a:solidFill>
                <a:latin typeface="+mj-lt"/>
              </a:rPr>
              <a:t>Quantitative Analysis</a:t>
            </a:r>
            <a:endParaRPr lang="en-US" dirty="0"/>
          </a:p>
        </p:txBody>
      </p:sp>
      <p:sp>
        <p:nvSpPr>
          <p:cNvPr id="3" name="Content Placeholder 2">
            <a:extLst>
              <a:ext uri="{FF2B5EF4-FFF2-40B4-BE49-F238E27FC236}">
                <a16:creationId xmlns:a16="http://schemas.microsoft.com/office/drawing/2014/main" id="{02A7F9D5-7F1C-4293-757B-6EFF8D670203}"/>
              </a:ext>
            </a:extLst>
          </p:cNvPr>
          <p:cNvSpPr>
            <a:spLocks noGrp="1"/>
          </p:cNvSpPr>
          <p:nvPr>
            <p:ph idx="1"/>
          </p:nvPr>
        </p:nvSpPr>
        <p:spPr>
          <a:xfrm>
            <a:off x="1463520" y="1690688"/>
            <a:ext cx="9264959" cy="4351338"/>
          </a:xfrm>
        </p:spPr>
        <p:txBody>
          <a:bodyPr>
            <a:normAutofit fontScale="77500" lnSpcReduction="20000"/>
          </a:bodyPr>
          <a:lstStyle/>
          <a:p>
            <a:pPr marL="342900" lvl="0" indent="-342900">
              <a:lnSpc>
                <a:spcPct val="150000"/>
              </a:lnSpc>
              <a:spcAft>
                <a:spcPts val="850"/>
              </a:spcAft>
            </a:pPr>
            <a:r>
              <a:rPr lang="en-US" sz="3400" dirty="0">
                <a:latin typeface="+mj-lt"/>
              </a:rPr>
              <a:t>Engagement Assessment</a:t>
            </a:r>
          </a:p>
          <a:p>
            <a:pPr marL="0" lvl="0" indent="0">
              <a:lnSpc>
                <a:spcPct val="150000"/>
              </a:lnSpc>
              <a:buNone/>
            </a:pPr>
            <a:r>
              <a:rPr lang="en-US" sz="2900" dirty="0">
                <a:latin typeface="+mj-lt"/>
              </a:rPr>
              <a:t>I will quantitatively evaluate the engagement levels of the experimental and control groups by examining the participants' weekly feedback, encompassing tracking how many participants in each group reduced the frequency of their learning or discontinued learning in any given week.</a:t>
            </a:r>
          </a:p>
          <a:p>
            <a:pPr marL="342900" indent="-342900">
              <a:lnSpc>
                <a:spcPct val="150000"/>
              </a:lnSpc>
              <a:spcAft>
                <a:spcPts val="850"/>
              </a:spcAft>
            </a:pPr>
            <a:r>
              <a:rPr lang="en-US" sz="3400" dirty="0">
                <a:latin typeface="+mj-lt"/>
              </a:rPr>
              <a:t>Learning Outcome Evaluation</a:t>
            </a:r>
          </a:p>
          <a:p>
            <a:pPr marL="0" lvl="0" indent="0">
              <a:lnSpc>
                <a:spcPct val="150000"/>
              </a:lnSpc>
              <a:spcAft>
                <a:spcPts val="850"/>
              </a:spcAft>
              <a:buNone/>
            </a:pPr>
            <a:r>
              <a:rPr lang="en-US" sz="2600" dirty="0">
                <a:latin typeface="+mj-lt"/>
              </a:rPr>
              <a:t>I will quantitatively assess the participants' final Duolingo levels to gauge the extent of their learning outcomes.</a:t>
            </a:r>
            <a:endParaRPr lang="en-CA" sz="2600" dirty="0">
              <a:latin typeface="+mj-lt"/>
            </a:endParaRPr>
          </a:p>
        </p:txBody>
      </p:sp>
    </p:spTree>
    <p:extLst>
      <p:ext uri="{BB962C8B-B14F-4D97-AF65-F5344CB8AC3E}">
        <p14:creationId xmlns:p14="http://schemas.microsoft.com/office/powerpoint/2010/main" val="36656534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45DB3-2991-37C0-3FFD-F17B54208D43}"/>
              </a:ext>
            </a:extLst>
          </p:cNvPr>
          <p:cNvSpPr>
            <a:spLocks noGrp="1"/>
          </p:cNvSpPr>
          <p:nvPr>
            <p:ph idx="1"/>
          </p:nvPr>
        </p:nvSpPr>
        <p:spPr>
          <a:xfrm>
            <a:off x="1454828" y="1690688"/>
            <a:ext cx="9282344" cy="4351338"/>
          </a:xfrm>
        </p:spPr>
        <p:txBody>
          <a:bodyPr>
            <a:normAutofit lnSpcReduction="10000"/>
          </a:bodyPr>
          <a:lstStyle/>
          <a:p>
            <a:pPr>
              <a:lnSpc>
                <a:spcPct val="130000"/>
              </a:lnSpc>
              <a:spcAft>
                <a:spcPts val="850"/>
              </a:spcAft>
            </a:pPr>
            <a:r>
              <a:rPr lang="en-US" sz="2100" dirty="0">
                <a:latin typeface="+mj-lt"/>
              </a:rPr>
              <a:t>Understanding Learning States</a:t>
            </a:r>
          </a:p>
          <a:p>
            <a:pPr marL="0" indent="0">
              <a:lnSpc>
                <a:spcPct val="130000"/>
              </a:lnSpc>
              <a:buNone/>
            </a:pPr>
            <a:r>
              <a:rPr lang="en-US" sz="1900" dirty="0">
                <a:latin typeface="+mj-lt"/>
              </a:rPr>
              <a:t>I will delve into understanding the participants' evolving learning states by collecting weekly feedback from participants. This qualitative aspect will focus on identifying the obstacles and challenges encountered by participants during their learning journey.</a:t>
            </a:r>
            <a:endParaRPr lang="en-CA" sz="1900" dirty="0">
              <a:latin typeface="+mj-lt"/>
            </a:endParaRPr>
          </a:p>
          <a:p>
            <a:pPr>
              <a:lnSpc>
                <a:spcPct val="130000"/>
              </a:lnSpc>
              <a:spcAft>
                <a:spcPts val="850"/>
              </a:spcAft>
            </a:pPr>
            <a:r>
              <a:rPr lang="en-US" sz="2100" dirty="0">
                <a:latin typeface="+mj-lt"/>
              </a:rPr>
              <a:t>Reflection and Discussion</a:t>
            </a:r>
          </a:p>
          <a:p>
            <a:pPr marL="0" indent="0">
              <a:lnSpc>
                <a:spcPct val="130000"/>
              </a:lnSpc>
              <a:spcAft>
                <a:spcPts val="850"/>
              </a:spcAft>
              <a:buNone/>
            </a:pPr>
            <a:r>
              <a:rPr lang="en-US" sz="1900" dirty="0">
                <a:latin typeface="+mj-lt"/>
              </a:rPr>
              <a:t>towards the culmination of the study in week 15, I will invite participants to reflect on their overall learning experience and encourage them to raise any noteworthy points they believe are worth discussing in the future. This qualitative input will enable me to gain deeper insights into their perspectives, potentially shedding light on the future direction of Educational Technology.</a:t>
            </a:r>
            <a:endParaRPr lang="en-CA" sz="1900" dirty="0">
              <a:latin typeface="+mj-lt"/>
            </a:endParaRPr>
          </a:p>
        </p:txBody>
      </p:sp>
      <p:sp>
        <p:nvSpPr>
          <p:cNvPr id="4" name="Title 1">
            <a:extLst>
              <a:ext uri="{FF2B5EF4-FFF2-40B4-BE49-F238E27FC236}">
                <a16:creationId xmlns:a16="http://schemas.microsoft.com/office/drawing/2014/main" id="{BD3F3C81-1F0A-B20F-385B-30B28A0F6FCE}"/>
              </a:ext>
            </a:extLst>
          </p:cNvPr>
          <p:cNvSpPr>
            <a:spLocks noGrp="1"/>
          </p:cNvSpPr>
          <p:nvPr>
            <p:ph type="title"/>
          </p:nvPr>
        </p:nvSpPr>
        <p:spPr/>
        <p:txBody>
          <a:bodyPr>
            <a:normAutofit/>
          </a:bodyPr>
          <a:lstStyle/>
          <a:p>
            <a:r>
              <a:rPr lang="en-CA" sz="3200" dirty="0">
                <a:latin typeface="+mj-lt"/>
              </a:rPr>
              <a:t>Research Methodology -</a:t>
            </a:r>
            <a:r>
              <a:rPr lang="en-CA" sz="3200" dirty="0"/>
              <a:t> </a:t>
            </a:r>
            <a:r>
              <a:rPr lang="en-US" sz="3200" dirty="0"/>
              <a:t>Qualitative  Analysis</a:t>
            </a:r>
          </a:p>
        </p:txBody>
      </p:sp>
    </p:spTree>
    <p:extLst>
      <p:ext uri="{BB962C8B-B14F-4D97-AF65-F5344CB8AC3E}">
        <p14:creationId xmlns:p14="http://schemas.microsoft.com/office/powerpoint/2010/main" val="12430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AD3C-E808-924F-38DB-A49E9EAF152F}"/>
              </a:ext>
            </a:extLst>
          </p:cNvPr>
          <p:cNvSpPr>
            <a:spLocks noGrp="1"/>
          </p:cNvSpPr>
          <p:nvPr>
            <p:ph type="title"/>
          </p:nvPr>
        </p:nvSpPr>
        <p:spPr/>
        <p:txBody>
          <a:bodyPr/>
          <a:lstStyle/>
          <a:p>
            <a:r>
              <a:rPr lang="en-US" dirty="0"/>
              <a:t>Work I have done so far</a:t>
            </a:r>
          </a:p>
        </p:txBody>
      </p:sp>
      <p:sp>
        <p:nvSpPr>
          <p:cNvPr id="3" name="Content Placeholder 2">
            <a:extLst>
              <a:ext uri="{FF2B5EF4-FFF2-40B4-BE49-F238E27FC236}">
                <a16:creationId xmlns:a16="http://schemas.microsoft.com/office/drawing/2014/main" id="{B54FDA95-2D76-4A26-CD1B-D2D85237B8E1}"/>
              </a:ext>
            </a:extLst>
          </p:cNvPr>
          <p:cNvSpPr>
            <a:spLocks noGrp="1"/>
          </p:cNvSpPr>
          <p:nvPr>
            <p:ph idx="1"/>
          </p:nvPr>
        </p:nvSpPr>
        <p:spPr>
          <a:xfrm>
            <a:off x="838200" y="2441675"/>
            <a:ext cx="5257800" cy="1974650"/>
          </a:xfrm>
        </p:spPr>
        <p:txBody>
          <a:bodyPr/>
          <a:lstStyle/>
          <a:p>
            <a:pPr>
              <a:lnSpc>
                <a:spcPct val="130000"/>
              </a:lnSpc>
              <a:spcAft>
                <a:spcPts val="850"/>
              </a:spcAft>
            </a:pPr>
            <a:r>
              <a:rPr lang="en-CA" sz="2100" dirty="0">
                <a:latin typeface="+mj-lt"/>
              </a:rPr>
              <a:t>Participant </a:t>
            </a:r>
            <a:r>
              <a:rPr lang="en-US" sz="2100" dirty="0">
                <a:latin typeface="+mj-lt"/>
              </a:rPr>
              <a:t>Recruitment and </a:t>
            </a:r>
            <a:r>
              <a:rPr lang="en-CA" sz="2100" dirty="0">
                <a:latin typeface="+mj-lt"/>
              </a:rPr>
              <a:t>Engagement</a:t>
            </a:r>
          </a:p>
          <a:p>
            <a:pPr>
              <a:lnSpc>
                <a:spcPct val="130000"/>
              </a:lnSpc>
              <a:spcAft>
                <a:spcPts val="850"/>
              </a:spcAft>
            </a:pPr>
            <a:r>
              <a:rPr lang="en-CA" sz="2100" dirty="0">
                <a:latin typeface="+mj-lt"/>
              </a:rPr>
              <a:t>Data Collecting</a:t>
            </a:r>
          </a:p>
          <a:p>
            <a:pPr>
              <a:lnSpc>
                <a:spcPct val="130000"/>
              </a:lnSpc>
              <a:spcAft>
                <a:spcPts val="850"/>
              </a:spcAft>
            </a:pPr>
            <a:r>
              <a:rPr lang="en-CA" sz="2100" dirty="0">
                <a:latin typeface="+mj-lt"/>
              </a:rPr>
              <a:t>Final Paper Outlining</a:t>
            </a:r>
          </a:p>
        </p:txBody>
      </p:sp>
    </p:spTree>
    <p:extLst>
      <p:ext uri="{BB962C8B-B14F-4D97-AF65-F5344CB8AC3E}">
        <p14:creationId xmlns:p14="http://schemas.microsoft.com/office/powerpoint/2010/main" val="120396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C144-16A3-0150-62BC-F30CC594998B}"/>
              </a:ext>
            </a:extLst>
          </p:cNvPr>
          <p:cNvSpPr>
            <a:spLocks noGrp="1"/>
          </p:cNvSpPr>
          <p:nvPr>
            <p:ph type="title"/>
          </p:nvPr>
        </p:nvSpPr>
        <p:spPr/>
        <p:txBody>
          <a:bodyPr/>
          <a:lstStyle/>
          <a:p>
            <a:r>
              <a:rPr lang="en-CA" sz="4400" dirty="0">
                <a:latin typeface="+mj-lt"/>
              </a:rPr>
              <a:t>Participant Engagement</a:t>
            </a:r>
            <a:endParaRPr lang="en-US" dirty="0"/>
          </a:p>
        </p:txBody>
      </p:sp>
      <p:pic>
        <p:nvPicPr>
          <p:cNvPr id="4" name="Content Placeholder 3" descr="A screenshot of a email&#10;&#10;Description automatically generated">
            <a:extLst>
              <a:ext uri="{FF2B5EF4-FFF2-40B4-BE49-F238E27FC236}">
                <a16:creationId xmlns:a16="http://schemas.microsoft.com/office/drawing/2014/main" id="{2B066222-7267-77AE-42BA-913726AC3A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590540" cy="4429428"/>
          </a:xfrm>
          <a:prstGeom prst="rect">
            <a:avLst/>
          </a:prstGeom>
        </p:spPr>
      </p:pic>
      <p:sp>
        <p:nvSpPr>
          <p:cNvPr id="7" name="TextBox 6">
            <a:extLst>
              <a:ext uri="{FF2B5EF4-FFF2-40B4-BE49-F238E27FC236}">
                <a16:creationId xmlns:a16="http://schemas.microsoft.com/office/drawing/2014/main" id="{4FF0D5FF-C300-EB2F-FA4F-B2F8A00CBD6C}"/>
              </a:ext>
            </a:extLst>
          </p:cNvPr>
          <p:cNvSpPr txBox="1"/>
          <p:nvPr/>
        </p:nvSpPr>
        <p:spPr>
          <a:xfrm>
            <a:off x="7075170" y="2003705"/>
            <a:ext cx="4370070" cy="2850589"/>
          </a:xfrm>
          <a:prstGeom prst="rect">
            <a:avLst/>
          </a:prstGeom>
          <a:noFill/>
        </p:spPr>
        <p:txBody>
          <a:bodyPr wrap="square" rtlCol="0">
            <a:spAutoFit/>
          </a:bodyPr>
          <a:lstStyle/>
          <a:p>
            <a:pPr marL="342900" indent="-342900">
              <a:lnSpc>
                <a:spcPct val="130000"/>
              </a:lnSpc>
              <a:spcBef>
                <a:spcPts val="1000"/>
              </a:spcBef>
              <a:buFont typeface="Arial" panose="020B0604020202020204" pitchFamily="34" charset="0"/>
              <a:buChar char="•"/>
            </a:pPr>
            <a:r>
              <a:rPr lang="en-CA" sz="1900" dirty="0">
                <a:latin typeface="+mj-lt"/>
              </a:rPr>
              <a:t>As planned, I sent participants daily learning reminders for the first two weeks and weekly feedback reminders to reflect on the previous week. </a:t>
            </a:r>
          </a:p>
          <a:p>
            <a:pPr marL="342900" indent="-342900">
              <a:lnSpc>
                <a:spcPct val="130000"/>
              </a:lnSpc>
              <a:spcBef>
                <a:spcPts val="1000"/>
              </a:spcBef>
              <a:buFont typeface="Arial" panose="020B0604020202020204" pitchFamily="34" charset="0"/>
              <a:buChar char="•"/>
            </a:pPr>
            <a:r>
              <a:rPr lang="en-CA" sz="1900" dirty="0">
                <a:latin typeface="+mj-lt"/>
              </a:rPr>
              <a:t>This is to help participants get on board and get used to the rhythm of learning a new language in the early stages. </a:t>
            </a:r>
            <a:endParaRPr lang="en-US" sz="1900" dirty="0">
              <a:latin typeface="+mj-lt"/>
            </a:endParaRPr>
          </a:p>
        </p:txBody>
      </p:sp>
    </p:spTree>
    <p:extLst>
      <p:ext uri="{BB962C8B-B14F-4D97-AF65-F5344CB8AC3E}">
        <p14:creationId xmlns:p14="http://schemas.microsoft.com/office/powerpoint/2010/main" val="35042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894</TotalTime>
  <Words>778</Words>
  <Application>Microsoft Macintosh PowerPoint</Application>
  <PresentationFormat>Widescreen</PresentationFormat>
  <Paragraphs>68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Palatino Linotype</vt:lpstr>
      <vt:lpstr>Office Theme</vt:lpstr>
      <vt:lpstr>CS6460 Milestone 1</vt:lpstr>
      <vt:lpstr>Overview</vt:lpstr>
      <vt:lpstr>Recruitment Procedure</vt:lpstr>
      <vt:lpstr>Unforeseen Changes of Plan</vt:lpstr>
      <vt:lpstr>Research Methodology</vt:lpstr>
      <vt:lpstr>Research Methodology - Quantitative Analysis</vt:lpstr>
      <vt:lpstr>Research Methodology - Qualitative  Analysis</vt:lpstr>
      <vt:lpstr>Work I have done so far</vt:lpstr>
      <vt:lpstr>Participant Engagement</vt:lpstr>
      <vt:lpstr>Data Collecting</vt:lpstr>
      <vt:lpstr>Final Paper Outlining</vt:lpstr>
      <vt:lpstr>Challenges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CS6460 Milestone 1</dc:title>
  <dc:creator>Zhang, Cleo</dc:creator>
  <cp:lastModifiedBy>Zhang, Cleo</cp:lastModifiedBy>
  <cp:revision>236</cp:revision>
  <dcterms:created xsi:type="dcterms:W3CDTF">2023-10-29T07:28:16Z</dcterms:created>
  <dcterms:modified xsi:type="dcterms:W3CDTF">2023-10-29T22:22:32Z</dcterms:modified>
</cp:coreProperties>
</file>