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8" r:id="rId1"/>
  </p:sldMasterIdLst>
  <p:notesMasterIdLst>
    <p:notesMasterId r:id="rId17"/>
  </p:notesMasterIdLst>
  <p:sldIdLst>
    <p:sldId id="256" r:id="rId2"/>
    <p:sldId id="257" r:id="rId3"/>
    <p:sldId id="261" r:id="rId4"/>
    <p:sldId id="262" r:id="rId5"/>
    <p:sldId id="258" r:id="rId6"/>
    <p:sldId id="259" r:id="rId7"/>
    <p:sldId id="260" r:id="rId8"/>
    <p:sldId id="264" r:id="rId9"/>
    <p:sldId id="269" r:id="rId10"/>
    <p:sldId id="270" r:id="rId11"/>
    <p:sldId id="271" r:id="rId12"/>
    <p:sldId id="272" r:id="rId13"/>
    <p:sldId id="265"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35"/>
    <p:restoredTop sz="96341"/>
  </p:normalViewPr>
  <p:slideViewPr>
    <p:cSldViewPr snapToGrid="0">
      <p:cViewPr varScale="1">
        <p:scale>
          <a:sx n="99" d="100"/>
          <a:sy n="99" d="100"/>
        </p:scale>
        <p:origin x="184"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FACA7-70E2-AF47-AFAD-9C4AE1D0F2E8}" type="datetimeFigureOut">
              <a:rPr lang="en-US" smtClean="0"/>
              <a:t>12/10/23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9C171F-4331-C44E-A444-0B40E7B58009}" type="slidenum">
              <a:rPr lang="en-US" smtClean="0"/>
              <a:t>‹#›</a:t>
            </a:fld>
            <a:endParaRPr lang="en-US"/>
          </a:p>
        </p:txBody>
      </p:sp>
    </p:spTree>
    <p:extLst>
      <p:ext uri="{BB962C8B-B14F-4D97-AF65-F5344CB8AC3E}">
        <p14:creationId xmlns:p14="http://schemas.microsoft.com/office/powerpoint/2010/main" val="3290493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9C171F-4331-C44E-A444-0B40E7B58009}" type="slidenum">
              <a:rPr lang="en-US" smtClean="0"/>
              <a:t>1</a:t>
            </a:fld>
            <a:endParaRPr lang="en-US"/>
          </a:p>
        </p:txBody>
      </p:sp>
    </p:spTree>
    <p:extLst>
      <p:ext uri="{BB962C8B-B14F-4D97-AF65-F5344CB8AC3E}">
        <p14:creationId xmlns:p14="http://schemas.microsoft.com/office/powerpoint/2010/main" val="105411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ultimately choose two or three icons to analyze the data and articulate the reasons for my choices in my final paper.</a:t>
            </a:r>
          </a:p>
        </p:txBody>
      </p:sp>
      <p:sp>
        <p:nvSpPr>
          <p:cNvPr id="4" name="Slide Number Placeholder 3"/>
          <p:cNvSpPr>
            <a:spLocks noGrp="1"/>
          </p:cNvSpPr>
          <p:nvPr>
            <p:ph type="sldNum" sz="quarter" idx="5"/>
          </p:nvPr>
        </p:nvSpPr>
        <p:spPr/>
        <p:txBody>
          <a:bodyPr/>
          <a:lstStyle/>
          <a:p>
            <a:fld id="{4F9C171F-4331-C44E-A444-0B40E7B58009}" type="slidenum">
              <a:rPr lang="en-US" smtClean="0"/>
              <a:t>12</a:t>
            </a:fld>
            <a:endParaRPr lang="en-US"/>
          </a:p>
        </p:txBody>
      </p:sp>
    </p:spTree>
    <p:extLst>
      <p:ext uri="{BB962C8B-B14F-4D97-AF65-F5344CB8AC3E}">
        <p14:creationId xmlns:p14="http://schemas.microsoft.com/office/powerpoint/2010/main" val="2040107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9C171F-4331-C44E-A444-0B40E7B58009}" type="slidenum">
              <a:rPr lang="en-US" smtClean="0"/>
              <a:t>13</a:t>
            </a:fld>
            <a:endParaRPr lang="en-US"/>
          </a:p>
        </p:txBody>
      </p:sp>
    </p:spTree>
    <p:extLst>
      <p:ext uri="{BB962C8B-B14F-4D97-AF65-F5344CB8AC3E}">
        <p14:creationId xmlns:p14="http://schemas.microsoft.com/office/powerpoint/2010/main" val="165910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9C171F-4331-C44E-A444-0B40E7B58009}" type="slidenum">
              <a:rPr lang="en-US" smtClean="0"/>
              <a:t>15</a:t>
            </a:fld>
            <a:endParaRPr lang="en-US"/>
          </a:p>
        </p:txBody>
      </p:sp>
    </p:spTree>
    <p:extLst>
      <p:ext uri="{BB962C8B-B14F-4D97-AF65-F5344CB8AC3E}">
        <p14:creationId xmlns:p14="http://schemas.microsoft.com/office/powerpoint/2010/main" val="19408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9AC4-E198-1511-4D8E-31B43733E3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E7A017-1409-B641-4DF0-63C217736D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BEA7F5-909B-6F31-B3FC-E8FDE19A5D92}"/>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5" name="Footer Placeholder 4">
            <a:extLst>
              <a:ext uri="{FF2B5EF4-FFF2-40B4-BE49-F238E27FC236}">
                <a16:creationId xmlns:a16="http://schemas.microsoft.com/office/drawing/2014/main" id="{638EC30E-CD00-4B1F-14E7-B18F75023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6DF18-2392-2919-C5BB-29EEBA737FD0}"/>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671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64C3-CDEE-6C51-E229-FD9CBF0152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DF23FA-4B4A-4807-3F9B-00814086E5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BEC41-2F2D-9FCF-DAC3-E6939D81AEDB}"/>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5" name="Footer Placeholder 4">
            <a:extLst>
              <a:ext uri="{FF2B5EF4-FFF2-40B4-BE49-F238E27FC236}">
                <a16:creationId xmlns:a16="http://schemas.microsoft.com/office/drawing/2014/main" id="{2E94E5F1-72B4-8A55-9E5F-DB3A171DA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2D581-438B-58FB-EDF1-D43025A3ED26}"/>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688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FCB1D-9A80-64DB-F769-9C1D5D88FB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063430-3B44-3EF6-DC0F-DCDC3F1D05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B191F-E0CD-1486-BF17-852CB76970A0}"/>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5" name="Footer Placeholder 4">
            <a:extLst>
              <a:ext uri="{FF2B5EF4-FFF2-40B4-BE49-F238E27FC236}">
                <a16:creationId xmlns:a16="http://schemas.microsoft.com/office/drawing/2014/main" id="{640F078D-EB9C-BD54-B447-4F5D877DE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ECDF0-7DF5-B316-98C7-8C6F9F26DF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176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35EB-AB3E-7E7B-714F-BBD05261AD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10CBF9-A6BC-1D6C-391E-9BD95118FF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25E63-0ECF-CDC8-5F71-58F6FE76019C}"/>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5" name="Footer Placeholder 4">
            <a:extLst>
              <a:ext uri="{FF2B5EF4-FFF2-40B4-BE49-F238E27FC236}">
                <a16:creationId xmlns:a16="http://schemas.microsoft.com/office/drawing/2014/main" id="{2E16AB5A-D927-2E88-9571-84FAAD590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1A053-180F-EF3F-B2DA-1C38D459989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5532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0991-7096-42DF-F690-0EEC79DE33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906CBD-AB64-166E-95EA-0B9225D96D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FCD38A-C819-5E93-9C61-935A524D37AE}"/>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5" name="Footer Placeholder 4">
            <a:extLst>
              <a:ext uri="{FF2B5EF4-FFF2-40B4-BE49-F238E27FC236}">
                <a16:creationId xmlns:a16="http://schemas.microsoft.com/office/drawing/2014/main" id="{34EA36A7-0A0A-6812-81BA-0E090A0B1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607AB-9406-8827-E8A2-A45A7CACDE0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70069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A351-FA6A-0826-1CF2-369E17DBE5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D24C8F-06EF-E56F-1A57-7F5A42A603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0F921A-03B8-06EA-52DD-F384F550FC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C783E3-BC19-F68C-9F16-4CBFAD2176DB}"/>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6" name="Footer Placeholder 5">
            <a:extLst>
              <a:ext uri="{FF2B5EF4-FFF2-40B4-BE49-F238E27FC236}">
                <a16:creationId xmlns:a16="http://schemas.microsoft.com/office/drawing/2014/main" id="{B5ECA9AE-4600-234F-CD1B-83571C7A5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AAFD34-13B7-EE4B-4A3E-D46101F58AD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7774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B5ED-1BC7-2834-FE43-44C262E7E8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E12862-C25C-980E-0088-EB47463858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1A9DEA-699F-A83E-EEE0-0F32262666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67BDFA-D107-FA23-4C1E-56FE57B2AD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EB43D4-7EAC-AB2B-E9A7-A1AFB2900B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4A5236-5F46-7301-1CD5-1B1EE562185A}"/>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8" name="Footer Placeholder 7">
            <a:extLst>
              <a:ext uri="{FF2B5EF4-FFF2-40B4-BE49-F238E27FC236}">
                <a16:creationId xmlns:a16="http://schemas.microsoft.com/office/drawing/2014/main" id="{AA888554-EA0D-5159-80EB-089D7BAD32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7402FE-A087-02A3-54CE-22C5B8F1363C}"/>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66673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A83CC-5660-5E4A-A274-986E61C2CE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389597-F619-6496-C279-35481E48DFCE}"/>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4" name="Footer Placeholder 3">
            <a:extLst>
              <a:ext uri="{FF2B5EF4-FFF2-40B4-BE49-F238E27FC236}">
                <a16:creationId xmlns:a16="http://schemas.microsoft.com/office/drawing/2014/main" id="{6E5B849D-2AB0-6962-AF87-A43D67616C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385551-4F50-5374-FFC0-871F224F1D6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2362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F57E91-1025-15AB-0FE9-76BED2A7779B}"/>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3" name="Footer Placeholder 2">
            <a:extLst>
              <a:ext uri="{FF2B5EF4-FFF2-40B4-BE49-F238E27FC236}">
                <a16:creationId xmlns:a16="http://schemas.microsoft.com/office/drawing/2014/main" id="{7EB77DD3-DFE6-C529-EEBB-0201766B21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8F9ED5-C78A-11DD-930B-F22EC2DF65A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5495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839F-91F5-ED29-2F69-85014FEE3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4CABD8-7DEE-7208-1769-EA4D718B7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243659-3BB2-7676-31BF-A71000327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5B51E-5229-BC3E-18EF-78B72F968BCC}"/>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6" name="Footer Placeholder 5">
            <a:extLst>
              <a:ext uri="{FF2B5EF4-FFF2-40B4-BE49-F238E27FC236}">
                <a16:creationId xmlns:a16="http://schemas.microsoft.com/office/drawing/2014/main" id="{6BCBD2CB-43D6-772C-1A08-34106C0A1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D9A85-96E2-319D-D2C7-87A480CD383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01666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5B32-B1E4-757D-A3C7-7C20DB331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B8E2F8-1E85-AA4C-F63E-A601D64FB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234B36-9961-61A8-5790-937B8EDA0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7526F-3EFF-683C-6259-01E55EECB697}"/>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6" name="Footer Placeholder 5">
            <a:extLst>
              <a:ext uri="{FF2B5EF4-FFF2-40B4-BE49-F238E27FC236}">
                <a16:creationId xmlns:a16="http://schemas.microsoft.com/office/drawing/2014/main" id="{2D667200-9D5D-E7EB-840D-2BC54EC7E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4C92C-C27A-FA92-D5FE-F744E3FDBAE5}"/>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5834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23BDCB-7429-13F7-5E1D-78B3F9D0C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E0F8CD-725C-B66E-89A7-CA8F87A602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F6DA6-8A7E-B6DA-F58A-B1F7E667A1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5584D-7D79-4248-9986-4CA35242F944}" type="datetimeFigureOut">
              <a:rPr lang="en-US" smtClean="0"/>
              <a:t>12/10/23</a:t>
            </a:fld>
            <a:endParaRPr lang="en-US"/>
          </a:p>
        </p:txBody>
      </p:sp>
      <p:sp>
        <p:nvSpPr>
          <p:cNvPr id="5" name="Footer Placeholder 4">
            <a:extLst>
              <a:ext uri="{FF2B5EF4-FFF2-40B4-BE49-F238E27FC236}">
                <a16:creationId xmlns:a16="http://schemas.microsoft.com/office/drawing/2014/main" id="{C062962A-ADAE-94DE-819D-AA53A30C5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931B92-BD25-195E-B21A-4E41E63E57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1375481589"/>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yzhang3761@gmail.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FCDE-D1BA-EAC5-19A0-61599C6959F6}"/>
              </a:ext>
            </a:extLst>
          </p:cNvPr>
          <p:cNvSpPr>
            <a:spLocks noGrp="1"/>
          </p:cNvSpPr>
          <p:nvPr>
            <p:ph type="ctrTitle"/>
          </p:nvPr>
        </p:nvSpPr>
        <p:spPr>
          <a:xfrm>
            <a:off x="2738823" y="1123377"/>
            <a:ext cx="6714353" cy="1606576"/>
          </a:xfrm>
        </p:spPr>
        <p:txBody>
          <a:bodyPr>
            <a:normAutofit/>
          </a:bodyPr>
          <a:lstStyle/>
          <a:p>
            <a:r>
              <a:rPr lang="en-US" sz="5400" dirty="0"/>
              <a:t>CS6460 Milestone 2</a:t>
            </a:r>
          </a:p>
        </p:txBody>
      </p:sp>
      <p:sp>
        <p:nvSpPr>
          <p:cNvPr id="3" name="Subtitle 2">
            <a:extLst>
              <a:ext uri="{FF2B5EF4-FFF2-40B4-BE49-F238E27FC236}">
                <a16:creationId xmlns:a16="http://schemas.microsoft.com/office/drawing/2014/main" id="{7E6A53F1-2E26-3438-E9C5-24BB2362DC66}"/>
              </a:ext>
            </a:extLst>
          </p:cNvPr>
          <p:cNvSpPr>
            <a:spLocks noGrp="1"/>
          </p:cNvSpPr>
          <p:nvPr>
            <p:ph type="subTitle" idx="1"/>
          </p:nvPr>
        </p:nvSpPr>
        <p:spPr>
          <a:xfrm>
            <a:off x="3330539" y="4191267"/>
            <a:ext cx="5530919" cy="1606576"/>
          </a:xfrm>
        </p:spPr>
        <p:txBody>
          <a:bodyPr>
            <a:normAutofit/>
          </a:bodyPr>
          <a:lstStyle/>
          <a:p>
            <a:r>
              <a:rPr lang="en-US" sz="1800" dirty="0"/>
              <a:t>Cleo Zhang</a:t>
            </a:r>
          </a:p>
          <a:p>
            <a:r>
              <a:rPr lang="en-US" sz="1800" dirty="0"/>
              <a:t>yzhang3761@gmail.com</a:t>
            </a:r>
          </a:p>
        </p:txBody>
      </p:sp>
    </p:spTree>
    <p:extLst>
      <p:ext uri="{BB962C8B-B14F-4D97-AF65-F5344CB8AC3E}">
        <p14:creationId xmlns:p14="http://schemas.microsoft.com/office/powerpoint/2010/main" val="419812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6A17-9A22-6529-9B7C-023C787ACF58}"/>
              </a:ext>
            </a:extLst>
          </p:cNvPr>
          <p:cNvSpPr>
            <a:spLocks noGrp="1"/>
          </p:cNvSpPr>
          <p:nvPr>
            <p:ph type="title"/>
          </p:nvPr>
        </p:nvSpPr>
        <p:spPr/>
        <p:txBody>
          <a:bodyPr/>
          <a:lstStyle/>
          <a:p>
            <a:r>
              <a:rPr lang="en-CA" sz="4400">
                <a:latin typeface="+mj-lt"/>
              </a:rPr>
              <a:t>Line Chart</a:t>
            </a:r>
            <a:endParaRPr lang="en-US" dirty="0"/>
          </a:p>
        </p:txBody>
      </p:sp>
      <p:sp>
        <p:nvSpPr>
          <p:cNvPr id="3" name="Content Placeholder 2">
            <a:extLst>
              <a:ext uri="{FF2B5EF4-FFF2-40B4-BE49-F238E27FC236}">
                <a16:creationId xmlns:a16="http://schemas.microsoft.com/office/drawing/2014/main" id="{BE993FA8-7908-3C64-8B7A-A4583B706282}"/>
              </a:ext>
            </a:extLst>
          </p:cNvPr>
          <p:cNvSpPr>
            <a:spLocks noGrp="1"/>
          </p:cNvSpPr>
          <p:nvPr>
            <p:ph idx="1"/>
          </p:nvPr>
        </p:nvSpPr>
        <p:spPr>
          <a:xfrm>
            <a:off x="838200" y="2627312"/>
            <a:ext cx="4538472" cy="1603375"/>
          </a:xfrm>
        </p:spPr>
        <p:txBody>
          <a:bodyPr/>
          <a:lstStyle/>
          <a:p>
            <a:pPr marL="0" indent="0">
              <a:lnSpc>
                <a:spcPct val="130000"/>
              </a:lnSpc>
              <a:spcAft>
                <a:spcPts val="850"/>
              </a:spcAft>
              <a:buNone/>
            </a:pPr>
            <a:r>
              <a:rPr lang="en-CA" sz="1700" kern="800" spc="10" dirty="0">
                <a:latin typeface="Palatino Linotype" panose="02040502050505030304" pitchFamily="18" charset="0"/>
                <a:cs typeface="Times New Roman" panose="02020603050405020304" pitchFamily="18" charset="0"/>
              </a:rPr>
              <a:t>A line chart is great for showing trends over time. It can be helpful to illustrate the change in student engagement over weeks. </a:t>
            </a:r>
          </a:p>
          <a:p>
            <a:endParaRPr lang="en-US" dirty="0"/>
          </a:p>
        </p:txBody>
      </p:sp>
      <p:pic>
        <p:nvPicPr>
          <p:cNvPr id="4" name="Picture 3" descr="A graph with green and orange lines&#10;&#10;Description automatically generated">
            <a:extLst>
              <a:ext uri="{FF2B5EF4-FFF2-40B4-BE49-F238E27FC236}">
                <a16:creationId xmlns:a16="http://schemas.microsoft.com/office/drawing/2014/main" id="{261222A6-DE57-3F0B-A804-6716A848DB1A}"/>
              </a:ext>
            </a:extLst>
          </p:cNvPr>
          <p:cNvPicPr>
            <a:picLocks noChangeAspect="1"/>
          </p:cNvPicPr>
          <p:nvPr/>
        </p:nvPicPr>
        <p:blipFill>
          <a:blip r:embed="rId2"/>
          <a:stretch>
            <a:fillRect/>
          </a:stretch>
        </p:blipFill>
        <p:spPr>
          <a:xfrm>
            <a:off x="5867400" y="1027906"/>
            <a:ext cx="5752152" cy="3689795"/>
          </a:xfrm>
          <a:prstGeom prst="rect">
            <a:avLst/>
          </a:prstGeom>
        </p:spPr>
      </p:pic>
      <p:sp>
        <p:nvSpPr>
          <p:cNvPr id="5" name="TextBox 4">
            <a:extLst>
              <a:ext uri="{FF2B5EF4-FFF2-40B4-BE49-F238E27FC236}">
                <a16:creationId xmlns:a16="http://schemas.microsoft.com/office/drawing/2014/main" id="{134F347A-BDEA-A424-2D17-BE6A1E5A21BB}"/>
              </a:ext>
            </a:extLst>
          </p:cNvPr>
          <p:cNvSpPr txBox="1"/>
          <p:nvPr/>
        </p:nvSpPr>
        <p:spPr>
          <a:xfrm>
            <a:off x="7082155" y="5011150"/>
            <a:ext cx="3322641" cy="369332"/>
          </a:xfrm>
          <a:prstGeom prst="rect">
            <a:avLst/>
          </a:prstGeom>
          <a:noFill/>
        </p:spPr>
        <p:txBody>
          <a:bodyPr wrap="none" rtlCol="0">
            <a:spAutoFit/>
          </a:bodyPr>
          <a:lstStyle/>
          <a:p>
            <a:r>
              <a:rPr lang="en-US" dirty="0"/>
              <a:t>Figure 4 – Example of Line Graph.</a:t>
            </a:r>
          </a:p>
        </p:txBody>
      </p:sp>
    </p:spTree>
    <p:extLst>
      <p:ext uri="{BB962C8B-B14F-4D97-AF65-F5344CB8AC3E}">
        <p14:creationId xmlns:p14="http://schemas.microsoft.com/office/powerpoint/2010/main" val="354079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B3EFC-F174-6610-AC23-832545189187}"/>
              </a:ext>
            </a:extLst>
          </p:cNvPr>
          <p:cNvSpPr>
            <a:spLocks noGrp="1"/>
          </p:cNvSpPr>
          <p:nvPr>
            <p:ph type="title"/>
          </p:nvPr>
        </p:nvSpPr>
        <p:spPr/>
        <p:txBody>
          <a:bodyPr/>
          <a:lstStyle/>
          <a:p>
            <a:r>
              <a:rPr lang="en-CA" sz="4400" dirty="0">
                <a:latin typeface="+mj-lt"/>
              </a:rPr>
              <a:t>Box Plots</a:t>
            </a:r>
            <a:endParaRPr lang="en-US" dirty="0"/>
          </a:p>
        </p:txBody>
      </p:sp>
      <p:sp>
        <p:nvSpPr>
          <p:cNvPr id="3" name="Content Placeholder 2">
            <a:extLst>
              <a:ext uri="{FF2B5EF4-FFF2-40B4-BE49-F238E27FC236}">
                <a16:creationId xmlns:a16="http://schemas.microsoft.com/office/drawing/2014/main" id="{21A11EF0-503D-6765-46CA-48EE6D109E68}"/>
              </a:ext>
            </a:extLst>
          </p:cNvPr>
          <p:cNvSpPr>
            <a:spLocks noGrp="1"/>
          </p:cNvSpPr>
          <p:nvPr>
            <p:ph idx="1"/>
          </p:nvPr>
        </p:nvSpPr>
        <p:spPr>
          <a:xfrm>
            <a:off x="838200" y="4900606"/>
            <a:ext cx="10515600" cy="1325563"/>
          </a:xfrm>
        </p:spPr>
        <p:txBody>
          <a:bodyPr/>
          <a:lstStyle/>
          <a:p>
            <a:pPr marL="0" indent="0">
              <a:lnSpc>
                <a:spcPct val="130000"/>
              </a:lnSpc>
              <a:spcAft>
                <a:spcPts val="850"/>
              </a:spcAft>
              <a:buNone/>
            </a:pPr>
            <a:r>
              <a:rPr lang="en-US" sz="1700" kern="800" spc="10" dirty="0">
                <a:latin typeface="Palatino Linotype" panose="02040502050505030304" pitchFamily="18" charset="0"/>
                <a:cs typeface="Times New Roman" panose="02020603050405020304" pitchFamily="18" charset="0"/>
              </a:rPr>
              <a:t>Box plots help display the distribution and spread of data, particularly for comparing learning outcomes across different groups. They showcase the median, quartiles, and outliers, giving a comprehensive view of the variability in the data.</a:t>
            </a:r>
            <a:endParaRPr lang="en-CA" sz="1700" kern="800" spc="10" dirty="0">
              <a:latin typeface="Palatino Linotype" panose="02040502050505030304" pitchFamily="18" charset="0"/>
              <a:cs typeface="Times New Roman" panose="02020603050405020304" pitchFamily="18" charset="0"/>
            </a:endParaRPr>
          </a:p>
        </p:txBody>
      </p:sp>
      <p:pic>
        <p:nvPicPr>
          <p:cNvPr id="5" name="Picture 4" descr="A graph with numbers and a line&#10;&#10;Description automatically generated with medium confidence">
            <a:extLst>
              <a:ext uri="{FF2B5EF4-FFF2-40B4-BE49-F238E27FC236}">
                <a16:creationId xmlns:a16="http://schemas.microsoft.com/office/drawing/2014/main" id="{D1985CC3-96BF-7465-DAA8-9B8E228C1C18}"/>
              </a:ext>
            </a:extLst>
          </p:cNvPr>
          <p:cNvPicPr>
            <a:picLocks noChangeAspect="1"/>
          </p:cNvPicPr>
          <p:nvPr/>
        </p:nvPicPr>
        <p:blipFill>
          <a:blip r:embed="rId2"/>
          <a:stretch>
            <a:fillRect/>
          </a:stretch>
        </p:blipFill>
        <p:spPr>
          <a:xfrm>
            <a:off x="2766822" y="1319016"/>
            <a:ext cx="6658356" cy="3020921"/>
          </a:xfrm>
          <a:prstGeom prst="rect">
            <a:avLst/>
          </a:prstGeom>
        </p:spPr>
      </p:pic>
      <p:sp>
        <p:nvSpPr>
          <p:cNvPr id="7" name="TextBox 6">
            <a:extLst>
              <a:ext uri="{FF2B5EF4-FFF2-40B4-BE49-F238E27FC236}">
                <a16:creationId xmlns:a16="http://schemas.microsoft.com/office/drawing/2014/main" id="{5DB944DD-3C93-8ABD-8EBA-D5271B614197}"/>
              </a:ext>
            </a:extLst>
          </p:cNvPr>
          <p:cNvSpPr txBox="1"/>
          <p:nvPr/>
        </p:nvSpPr>
        <p:spPr>
          <a:xfrm>
            <a:off x="4420362" y="4420129"/>
            <a:ext cx="3351276" cy="369332"/>
          </a:xfrm>
          <a:prstGeom prst="rect">
            <a:avLst/>
          </a:prstGeom>
          <a:noFill/>
        </p:spPr>
        <p:txBody>
          <a:bodyPr wrap="square">
            <a:spAutoFit/>
          </a:bodyPr>
          <a:lstStyle/>
          <a:p>
            <a:r>
              <a:rPr lang="en-US" dirty="0"/>
              <a:t>Figure </a:t>
            </a:r>
            <a:r>
              <a:rPr lang="en-US" altLang="zh-CN" dirty="0"/>
              <a:t>5</a:t>
            </a:r>
            <a:r>
              <a:rPr lang="en-US" dirty="0"/>
              <a:t> – Example of Box Plots.</a:t>
            </a:r>
          </a:p>
        </p:txBody>
      </p:sp>
    </p:spTree>
    <p:extLst>
      <p:ext uri="{BB962C8B-B14F-4D97-AF65-F5344CB8AC3E}">
        <p14:creationId xmlns:p14="http://schemas.microsoft.com/office/powerpoint/2010/main" val="3984018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451D-FBEC-890F-B154-1E275B68748B}"/>
              </a:ext>
            </a:extLst>
          </p:cNvPr>
          <p:cNvSpPr>
            <a:spLocks noGrp="1"/>
          </p:cNvSpPr>
          <p:nvPr>
            <p:ph type="title"/>
          </p:nvPr>
        </p:nvSpPr>
        <p:spPr/>
        <p:txBody>
          <a:bodyPr/>
          <a:lstStyle/>
          <a:p>
            <a:r>
              <a:rPr lang="en-CA" sz="4400" dirty="0">
                <a:latin typeface="+mj-lt"/>
              </a:rPr>
              <a:t>Word Cloud</a:t>
            </a:r>
            <a:endParaRPr lang="en-US" dirty="0"/>
          </a:p>
        </p:txBody>
      </p:sp>
      <p:sp>
        <p:nvSpPr>
          <p:cNvPr id="3" name="Content Placeholder 2">
            <a:extLst>
              <a:ext uri="{FF2B5EF4-FFF2-40B4-BE49-F238E27FC236}">
                <a16:creationId xmlns:a16="http://schemas.microsoft.com/office/drawing/2014/main" id="{2C753B53-BD4A-C0F4-137B-A5347D6DA000}"/>
              </a:ext>
            </a:extLst>
          </p:cNvPr>
          <p:cNvSpPr>
            <a:spLocks noGrp="1"/>
          </p:cNvSpPr>
          <p:nvPr>
            <p:ph idx="1"/>
          </p:nvPr>
        </p:nvSpPr>
        <p:spPr>
          <a:xfrm>
            <a:off x="838200" y="2522155"/>
            <a:ext cx="4391659" cy="1813687"/>
          </a:xfrm>
        </p:spPr>
        <p:txBody>
          <a:bodyPr>
            <a:normAutofit lnSpcReduction="10000"/>
          </a:bodyPr>
          <a:lstStyle/>
          <a:p>
            <a:pPr marL="0" indent="0">
              <a:lnSpc>
                <a:spcPct val="130000"/>
              </a:lnSpc>
              <a:spcAft>
                <a:spcPts val="850"/>
              </a:spcAft>
              <a:buNone/>
            </a:pPr>
            <a:r>
              <a:rPr lang="en-US" sz="1700" kern="800" spc="10" dirty="0">
                <a:latin typeface="Palatino Linotype" panose="02040502050505030304" pitchFamily="18" charset="0"/>
                <a:cs typeface="Times New Roman" panose="02020603050405020304" pitchFamily="18" charset="0"/>
              </a:rPr>
              <a:t>Word clouds are visual representations where words are sized based on frequency. They can be used to analyze qualitative data, such as student feedback or responses related to the learning process. </a:t>
            </a:r>
            <a:endParaRPr lang="en-CA" sz="1700" kern="800" spc="10" dirty="0">
              <a:latin typeface="Palatino Linotype" panose="02040502050505030304" pitchFamily="18" charset="0"/>
              <a:cs typeface="Times New Roman" panose="02020603050405020304" pitchFamily="18" charset="0"/>
            </a:endParaRPr>
          </a:p>
          <a:p>
            <a:endParaRPr lang="en-US" dirty="0"/>
          </a:p>
        </p:txBody>
      </p:sp>
      <p:pic>
        <p:nvPicPr>
          <p:cNvPr id="7" name="Picture 6" descr="A close-up of words&#10;&#10;Description automatically generated">
            <a:extLst>
              <a:ext uri="{FF2B5EF4-FFF2-40B4-BE49-F238E27FC236}">
                <a16:creationId xmlns:a16="http://schemas.microsoft.com/office/drawing/2014/main" id="{3731326D-6044-3669-C9F1-C6876693E51D}"/>
              </a:ext>
            </a:extLst>
          </p:cNvPr>
          <p:cNvPicPr>
            <a:picLocks noChangeAspect="1"/>
          </p:cNvPicPr>
          <p:nvPr/>
        </p:nvPicPr>
        <p:blipFill>
          <a:blip r:embed="rId3"/>
          <a:stretch>
            <a:fillRect/>
          </a:stretch>
        </p:blipFill>
        <p:spPr>
          <a:xfrm>
            <a:off x="5472263" y="1708340"/>
            <a:ext cx="6719737" cy="3441319"/>
          </a:xfrm>
          <a:prstGeom prst="rect">
            <a:avLst/>
          </a:prstGeom>
        </p:spPr>
      </p:pic>
    </p:spTree>
    <p:extLst>
      <p:ext uri="{BB962C8B-B14F-4D97-AF65-F5344CB8AC3E}">
        <p14:creationId xmlns:p14="http://schemas.microsoft.com/office/powerpoint/2010/main" val="3709615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C144-16A3-0150-62BC-F30CC594998B}"/>
              </a:ext>
            </a:extLst>
          </p:cNvPr>
          <p:cNvSpPr>
            <a:spLocks noGrp="1"/>
          </p:cNvSpPr>
          <p:nvPr>
            <p:ph type="title"/>
          </p:nvPr>
        </p:nvSpPr>
        <p:spPr/>
        <p:txBody>
          <a:bodyPr>
            <a:normAutofit/>
          </a:bodyPr>
          <a:lstStyle/>
          <a:p>
            <a:r>
              <a:rPr lang="en-CA" dirty="0"/>
              <a:t>Final Paper Drafting</a:t>
            </a:r>
            <a:endParaRPr lang="en-US" dirty="0"/>
          </a:p>
        </p:txBody>
      </p:sp>
      <p:sp>
        <p:nvSpPr>
          <p:cNvPr id="5" name="Content Placeholder 4">
            <a:extLst>
              <a:ext uri="{FF2B5EF4-FFF2-40B4-BE49-F238E27FC236}">
                <a16:creationId xmlns:a16="http://schemas.microsoft.com/office/drawing/2014/main" id="{3BEA3C7C-3362-A211-9603-0F8978EB2A4C}"/>
              </a:ext>
            </a:extLst>
          </p:cNvPr>
          <p:cNvSpPr>
            <a:spLocks noGrp="1"/>
          </p:cNvSpPr>
          <p:nvPr>
            <p:ph idx="1"/>
          </p:nvPr>
        </p:nvSpPr>
        <p:spPr>
          <a:xfrm>
            <a:off x="838200" y="2559844"/>
            <a:ext cx="7366000" cy="1738312"/>
          </a:xfrm>
        </p:spPr>
        <p:txBody>
          <a:bodyPr>
            <a:normAutofit fontScale="70000" lnSpcReduction="20000"/>
          </a:bodyPr>
          <a:lstStyle/>
          <a:p>
            <a:pPr marL="0" indent="0">
              <a:lnSpc>
                <a:spcPct val="130000"/>
              </a:lnSpc>
              <a:spcAft>
                <a:spcPts val="850"/>
              </a:spcAft>
              <a:buFont typeface="Arial" panose="020B0604020202020204" pitchFamily="34" charset="0"/>
              <a:buNone/>
            </a:pPr>
            <a:r>
              <a:rPr lang="en-CA" sz="2000" kern="800" spc="10" dirty="0">
                <a:latin typeface="Palatino Linotype" panose="02040502050505030304" pitchFamily="18" charset="0"/>
                <a:cs typeface="Times New Roman" panose="02020603050405020304" pitchFamily="18" charset="0"/>
              </a:rPr>
              <a:t>After the previous milestone, I started to draft the content of my final paper. I have completed the Introduction (Background and Project Overview), Methodology (Research Design, Data Collection and Analysis Methods) and Discussion (Critique) sections so far. In this process, I found some loopholes in my original research design, so the Methodology section will change accordingly after I confirm the solution. See the next section for details.</a:t>
            </a:r>
          </a:p>
          <a:p>
            <a:endParaRPr lang="en-US" dirty="0"/>
          </a:p>
        </p:txBody>
      </p:sp>
      <p:pic>
        <p:nvPicPr>
          <p:cNvPr id="4" name="Picture 3" descr="A screenshot of a computer screen&#10;&#10;Description automatically generated">
            <a:extLst>
              <a:ext uri="{FF2B5EF4-FFF2-40B4-BE49-F238E27FC236}">
                <a16:creationId xmlns:a16="http://schemas.microsoft.com/office/drawing/2014/main" id="{677F9261-1F15-D3E2-C9C7-D035A38FF8D9}"/>
              </a:ext>
            </a:extLst>
          </p:cNvPr>
          <p:cNvPicPr>
            <a:picLocks noChangeAspect="1"/>
          </p:cNvPicPr>
          <p:nvPr/>
        </p:nvPicPr>
        <p:blipFill>
          <a:blip r:embed="rId3"/>
          <a:stretch>
            <a:fillRect/>
          </a:stretch>
        </p:blipFill>
        <p:spPr>
          <a:xfrm>
            <a:off x="8545621" y="0"/>
            <a:ext cx="2306230" cy="6858000"/>
          </a:xfrm>
          <a:prstGeom prst="rect">
            <a:avLst/>
          </a:prstGeom>
        </p:spPr>
      </p:pic>
    </p:spTree>
    <p:extLst>
      <p:ext uri="{BB962C8B-B14F-4D97-AF65-F5344CB8AC3E}">
        <p14:creationId xmlns:p14="http://schemas.microsoft.com/office/powerpoint/2010/main" val="350428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C144-16A3-0150-62BC-F30CC594998B}"/>
              </a:ext>
            </a:extLst>
          </p:cNvPr>
          <p:cNvSpPr>
            <a:spLocks noGrp="1"/>
          </p:cNvSpPr>
          <p:nvPr>
            <p:ph type="title"/>
          </p:nvPr>
        </p:nvSpPr>
        <p:spPr/>
        <p:txBody>
          <a:bodyPr/>
          <a:lstStyle/>
          <a:p>
            <a:r>
              <a:rPr lang="en-CA" dirty="0"/>
              <a:t>Challenge</a:t>
            </a:r>
            <a:endParaRPr lang="en-US" dirty="0"/>
          </a:p>
        </p:txBody>
      </p:sp>
      <p:sp>
        <p:nvSpPr>
          <p:cNvPr id="3" name="Content Placeholder 2">
            <a:extLst>
              <a:ext uri="{FF2B5EF4-FFF2-40B4-BE49-F238E27FC236}">
                <a16:creationId xmlns:a16="http://schemas.microsoft.com/office/drawing/2014/main" id="{E0F73264-62DD-9EC7-81F4-56D8C11C5C9E}"/>
              </a:ext>
            </a:extLst>
          </p:cNvPr>
          <p:cNvSpPr>
            <a:spLocks noGrp="1"/>
          </p:cNvSpPr>
          <p:nvPr>
            <p:ph idx="1"/>
          </p:nvPr>
        </p:nvSpPr>
        <p:spPr>
          <a:xfrm>
            <a:off x="838199" y="1964372"/>
            <a:ext cx="10515599" cy="4051417"/>
          </a:xfrm>
        </p:spPr>
        <p:txBody>
          <a:bodyPr>
            <a:normAutofit fontScale="85000" lnSpcReduction="10000"/>
          </a:bodyPr>
          <a:lstStyle/>
          <a:p>
            <a:pPr algn="just">
              <a:lnSpc>
                <a:spcPts val="1700"/>
              </a:lnSpc>
              <a:spcAft>
                <a:spcPts val="850"/>
              </a:spcAft>
            </a:pPr>
            <a:r>
              <a:rPr lang="en-US" sz="1800" kern="800" spc="10" dirty="0">
                <a:effectLst/>
                <a:latin typeface="Palatino Linotype" panose="02040502050505030304" pitchFamily="18" charset="0"/>
                <a:ea typeface="Times New Roman" panose="02020603050405020304" pitchFamily="18" charset="0"/>
                <a:cs typeface="Times New Roman" panose="02020603050405020304" pitchFamily="18" charset="0"/>
              </a:rPr>
              <a:t>As I collected data and continued my research, I realized a hole in my design. Since my research was to examine the effects of interest and self-motivation on Student Engagement and Learning Outcomes in a remote learning context through a controlled experiment, I should have provided the control and experimental groups with the same final test to assess their learning outcomes. However, my current design only considers evaluating the learning outcomes of the experimental group through Duolingo final levels and badges and does not plan for the control group.</a:t>
            </a:r>
            <a:endParaRPr lang="en-CA" sz="1800" kern="800" spc="10" dirty="0">
              <a:effectLst/>
              <a:latin typeface="Palatino Linotype" panose="02040502050505030304" pitchFamily="18" charset="0"/>
              <a:ea typeface="Times New Roman" panose="02020603050405020304" pitchFamily="18" charset="0"/>
              <a:cs typeface="Times New Roman" panose="02020603050405020304" pitchFamily="18" charset="0"/>
            </a:endParaRPr>
          </a:p>
          <a:p>
            <a:pPr algn="just">
              <a:lnSpc>
                <a:spcPts val="1700"/>
              </a:lnSpc>
              <a:spcAft>
                <a:spcPts val="850"/>
              </a:spcAft>
            </a:pPr>
            <a:r>
              <a:rPr lang="en-CA" sz="1800" kern="800" spc="10" dirty="0">
                <a:effectLst/>
                <a:latin typeface="Palatino Linotype" panose="02040502050505030304" pitchFamily="18" charset="0"/>
                <a:ea typeface="Times New Roman" panose="02020603050405020304" pitchFamily="18" charset="0"/>
                <a:cs typeface="Times New Roman" panose="02020603050405020304" pitchFamily="18" charset="0"/>
              </a:rPr>
              <a:t>Not only was I incapable of designing a legitimate digital test to measure each participant's learning outcomes (since I did not ask them to do any tests at the beginning), but even more so, I was unable to get participants using traditional learning methods to take the Duolingo test (since they were most likely unfamiliar with the app). I am in urgent need of a new solution that could be used to assess the learning outcomes of all the participants.</a:t>
            </a:r>
          </a:p>
          <a:p>
            <a:pPr algn="just">
              <a:lnSpc>
                <a:spcPts val="1700"/>
              </a:lnSpc>
              <a:spcAft>
                <a:spcPts val="850"/>
              </a:spcAft>
            </a:pPr>
            <a:r>
              <a:rPr lang="en-CA" sz="1800" kern="800" spc="10" dirty="0">
                <a:effectLst/>
                <a:latin typeface="Palatino Linotype" panose="02040502050505030304" pitchFamily="18" charset="0"/>
                <a:ea typeface="Times New Roman" panose="02020603050405020304" pitchFamily="18" charset="0"/>
                <a:cs typeface="Times New Roman" panose="02020603050405020304" pitchFamily="18" charset="0"/>
              </a:rPr>
              <a:t>One possible solution that comes to mind is to focus on the effects of interest and self-motivation on Student Engagement and logically reason through the existing findings to the participants' Learning Outcomes. During the first three weeks of exploring, I have seen many articles discussing the correlation between Student Engagement and Learning Outcomes. I'm not sure it's acceptable to reason out certain conclusions using the data I've collected and the existing hypothesis or findings in the Educational Technology Field. Or is this approach to argumentation a common practice among researchers? Please advise.</a:t>
            </a:r>
          </a:p>
        </p:txBody>
      </p:sp>
    </p:spTree>
    <p:extLst>
      <p:ext uri="{BB962C8B-B14F-4D97-AF65-F5344CB8AC3E}">
        <p14:creationId xmlns:p14="http://schemas.microsoft.com/office/powerpoint/2010/main" val="3324124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FCDE-D1BA-EAC5-19A0-61599C6959F6}"/>
              </a:ext>
            </a:extLst>
          </p:cNvPr>
          <p:cNvSpPr>
            <a:spLocks noGrp="1"/>
          </p:cNvSpPr>
          <p:nvPr>
            <p:ph type="ctrTitle"/>
          </p:nvPr>
        </p:nvSpPr>
        <p:spPr>
          <a:xfrm>
            <a:off x="2738823" y="1060157"/>
            <a:ext cx="6714353" cy="1606576"/>
          </a:xfrm>
        </p:spPr>
        <p:txBody>
          <a:bodyPr>
            <a:normAutofit/>
          </a:bodyPr>
          <a:lstStyle/>
          <a:p>
            <a:r>
              <a:rPr lang="en-US" sz="5400" dirty="0"/>
              <a:t>The End</a:t>
            </a:r>
          </a:p>
        </p:txBody>
      </p:sp>
      <p:sp>
        <p:nvSpPr>
          <p:cNvPr id="3" name="Subtitle 2">
            <a:extLst>
              <a:ext uri="{FF2B5EF4-FFF2-40B4-BE49-F238E27FC236}">
                <a16:creationId xmlns:a16="http://schemas.microsoft.com/office/drawing/2014/main" id="{7E6A53F1-2E26-3438-E9C5-24BB2362DC66}"/>
              </a:ext>
            </a:extLst>
          </p:cNvPr>
          <p:cNvSpPr>
            <a:spLocks noGrp="1"/>
          </p:cNvSpPr>
          <p:nvPr>
            <p:ph type="subTitle" idx="1"/>
          </p:nvPr>
        </p:nvSpPr>
        <p:spPr>
          <a:xfrm>
            <a:off x="3330539" y="4191267"/>
            <a:ext cx="5940461" cy="1606576"/>
          </a:xfrm>
        </p:spPr>
        <p:txBody>
          <a:bodyPr>
            <a:normAutofit/>
          </a:bodyPr>
          <a:lstStyle/>
          <a:p>
            <a:r>
              <a:rPr lang="en-US" sz="1800" dirty="0"/>
              <a:t>If you have any questions, please email me at </a:t>
            </a:r>
            <a:r>
              <a:rPr lang="en-US" sz="1800" dirty="0">
                <a:hlinkClick r:id="rId3"/>
              </a:rPr>
              <a:t>yzhang3761@gmail.com</a:t>
            </a:r>
            <a:endParaRPr lang="en-US" sz="1800" dirty="0"/>
          </a:p>
          <a:p>
            <a:endParaRPr lang="en-US" sz="1800" dirty="0"/>
          </a:p>
          <a:p>
            <a:r>
              <a:rPr lang="en-US" dirty="0"/>
              <a:t>Thank you, and let me know what you think.</a:t>
            </a:r>
          </a:p>
        </p:txBody>
      </p:sp>
    </p:spTree>
    <p:extLst>
      <p:ext uri="{BB962C8B-B14F-4D97-AF65-F5344CB8AC3E}">
        <p14:creationId xmlns:p14="http://schemas.microsoft.com/office/powerpoint/2010/main" val="75596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9261-17D1-998E-013A-025D0AE68556}"/>
              </a:ext>
            </a:extLst>
          </p:cNvPr>
          <p:cNvSpPr>
            <a:spLocks noGrp="1"/>
          </p:cNvSpPr>
          <p:nvPr>
            <p:ph type="title"/>
          </p:nvPr>
        </p:nvSpPr>
        <p:spPr>
          <a:xfrm>
            <a:off x="2539253" y="724138"/>
            <a:ext cx="7113494" cy="1093045"/>
          </a:xfrm>
        </p:spPr>
        <p:txBody>
          <a:bodyPr vert="horz" lIns="91440" tIns="45720" rIns="91440" bIns="45720" rtlCol="0" anchor="b">
            <a:normAutofit/>
          </a:bodyPr>
          <a:lstStyle/>
          <a:p>
            <a:pPr algn="ctr"/>
            <a:r>
              <a:rPr lang="en-US" kern="1200" cap="all" spc="390" baseline="0" dirty="0">
                <a:solidFill>
                  <a:schemeClr val="tx2"/>
                </a:solidFill>
                <a:latin typeface="+mj-lt"/>
                <a:ea typeface="+mj-ea"/>
                <a:cs typeface="+mj-cs"/>
              </a:rPr>
              <a:t>Overview</a:t>
            </a:r>
          </a:p>
        </p:txBody>
      </p:sp>
      <p:sp>
        <p:nvSpPr>
          <p:cNvPr id="5" name="TextBox 4">
            <a:extLst>
              <a:ext uri="{FF2B5EF4-FFF2-40B4-BE49-F238E27FC236}">
                <a16:creationId xmlns:a16="http://schemas.microsoft.com/office/drawing/2014/main" id="{83F9DF98-F5F2-4CE5-6A12-B6FA819EA4D6}"/>
              </a:ext>
            </a:extLst>
          </p:cNvPr>
          <p:cNvSpPr txBox="1"/>
          <p:nvPr/>
        </p:nvSpPr>
        <p:spPr>
          <a:xfrm>
            <a:off x="2718604" y="2202683"/>
            <a:ext cx="6754792" cy="2954655"/>
          </a:xfrm>
          <a:prstGeom prst="rect">
            <a:avLst/>
          </a:prstGeom>
          <a:noFill/>
        </p:spPr>
        <p:txBody>
          <a:bodyPr wrap="square" rtlCol="0">
            <a:spAutoFit/>
          </a:bodyPr>
          <a:lstStyle/>
          <a:p>
            <a:r>
              <a:rPr lang="en-US" sz="2400" dirty="0">
                <a:latin typeface="+mj-lt"/>
              </a:rPr>
              <a:t>Goals:</a:t>
            </a:r>
          </a:p>
          <a:p>
            <a:pPr marL="285750" indent="-285750">
              <a:buFont typeface="Arial" panose="020B0604020202020204" pitchFamily="34" charset="0"/>
              <a:buChar char="•"/>
            </a:pPr>
            <a:r>
              <a:rPr lang="en-US" sz="2400" dirty="0">
                <a:latin typeface="+mj-lt"/>
              </a:rPr>
              <a:t>T</a:t>
            </a:r>
            <a:r>
              <a:rPr lang="en-CA" sz="2400" dirty="0">
                <a:latin typeface="+mj-lt"/>
              </a:rPr>
              <a:t>o demonstrate the progress I have made so far </a:t>
            </a:r>
          </a:p>
          <a:p>
            <a:pPr marL="285750" indent="-285750">
              <a:buFont typeface="Arial" panose="020B0604020202020204" pitchFamily="34" charset="0"/>
              <a:buChar char="•"/>
            </a:pPr>
            <a:r>
              <a:rPr lang="en-CA" sz="2400" dirty="0">
                <a:latin typeface="+mj-lt"/>
              </a:rPr>
              <a:t>To get suggestions and feedback </a:t>
            </a:r>
          </a:p>
          <a:p>
            <a:pPr marL="285750" indent="-285750">
              <a:buFont typeface="Arial" panose="020B0604020202020204" pitchFamily="34" charset="0"/>
              <a:buChar char="•"/>
            </a:pPr>
            <a:endParaRPr lang="en-CA" dirty="0"/>
          </a:p>
          <a:p>
            <a:r>
              <a:rPr lang="en-CA" sz="2400" dirty="0">
                <a:latin typeface="+mj-lt"/>
              </a:rPr>
              <a:t>List of Content:</a:t>
            </a:r>
          </a:p>
          <a:p>
            <a:pPr marL="342900" indent="-342900">
              <a:buFont typeface="Arial" panose="020B0604020202020204" pitchFamily="34" charset="0"/>
              <a:buChar char="•"/>
            </a:pPr>
            <a:r>
              <a:rPr lang="en-CA" sz="2400" dirty="0">
                <a:latin typeface="+mj-lt"/>
              </a:rPr>
              <a:t>Overview of the Preliminary Data I have collected</a:t>
            </a:r>
          </a:p>
          <a:p>
            <a:pPr marL="342900" indent="-342900">
              <a:buFont typeface="Arial" panose="020B0604020202020204" pitchFamily="34" charset="0"/>
              <a:buChar char="•"/>
            </a:pPr>
            <a:r>
              <a:rPr lang="en-CA" sz="2400" dirty="0">
                <a:latin typeface="+mj-lt"/>
              </a:rPr>
              <a:t>Early Observation and Conclusion</a:t>
            </a:r>
          </a:p>
          <a:p>
            <a:pPr marL="342900" indent="-342900">
              <a:buFont typeface="Arial" panose="020B0604020202020204" pitchFamily="34" charset="0"/>
              <a:buChar char="•"/>
            </a:pPr>
            <a:r>
              <a:rPr lang="en-CA" sz="2400" dirty="0">
                <a:latin typeface="+mj-lt"/>
              </a:rPr>
              <a:t>Challenges I am facing</a:t>
            </a:r>
          </a:p>
        </p:txBody>
      </p:sp>
    </p:spTree>
    <p:extLst>
      <p:ext uri="{BB962C8B-B14F-4D97-AF65-F5344CB8AC3E}">
        <p14:creationId xmlns:p14="http://schemas.microsoft.com/office/powerpoint/2010/main" val="280738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0620-F4CF-9333-5ED3-554761582759}"/>
              </a:ext>
            </a:extLst>
          </p:cNvPr>
          <p:cNvSpPr>
            <a:spLocks noGrp="1"/>
          </p:cNvSpPr>
          <p:nvPr>
            <p:ph type="title"/>
          </p:nvPr>
        </p:nvSpPr>
        <p:spPr/>
        <p:txBody>
          <a:bodyPr/>
          <a:lstStyle/>
          <a:p>
            <a:r>
              <a:rPr lang="en-CA" sz="4400" dirty="0">
                <a:latin typeface="+mj-lt"/>
              </a:rPr>
              <a:t>Preliminary Data – Weekly Feedbacks</a:t>
            </a:r>
            <a:endParaRPr lang="en-US" dirty="0"/>
          </a:p>
        </p:txBody>
      </p:sp>
      <p:pic>
        <p:nvPicPr>
          <p:cNvPr id="6" name="Content Placeholder 5" descr="A screenshot of a survey&#10;&#10;Description automatically generated">
            <a:extLst>
              <a:ext uri="{FF2B5EF4-FFF2-40B4-BE49-F238E27FC236}">
                <a16:creationId xmlns:a16="http://schemas.microsoft.com/office/drawing/2014/main" id="{E5F0DB5F-1826-DEC3-448F-4E70AA78570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93900" y="1627188"/>
            <a:ext cx="8204200" cy="3931179"/>
          </a:xfrm>
          <a:prstGeom prst="rect">
            <a:avLst/>
          </a:prstGeom>
        </p:spPr>
      </p:pic>
      <p:sp>
        <p:nvSpPr>
          <p:cNvPr id="3" name="TextBox 2">
            <a:extLst>
              <a:ext uri="{FF2B5EF4-FFF2-40B4-BE49-F238E27FC236}">
                <a16:creationId xmlns:a16="http://schemas.microsoft.com/office/drawing/2014/main" id="{363D84A4-D063-287F-FEBB-08A211518658}"/>
              </a:ext>
            </a:extLst>
          </p:cNvPr>
          <p:cNvSpPr txBox="1"/>
          <p:nvPr/>
        </p:nvSpPr>
        <p:spPr>
          <a:xfrm>
            <a:off x="3700152" y="5689600"/>
            <a:ext cx="4791696" cy="369332"/>
          </a:xfrm>
          <a:prstGeom prst="rect">
            <a:avLst/>
          </a:prstGeom>
          <a:noFill/>
        </p:spPr>
        <p:txBody>
          <a:bodyPr wrap="none" rtlCol="0">
            <a:spAutoFit/>
          </a:bodyPr>
          <a:lstStyle/>
          <a:p>
            <a:r>
              <a:rPr lang="en-US" dirty="0"/>
              <a:t>Figure 1 – Weekly Feedback Collection Snapshots</a:t>
            </a:r>
          </a:p>
        </p:txBody>
      </p:sp>
    </p:spTree>
    <p:extLst>
      <p:ext uri="{BB962C8B-B14F-4D97-AF65-F5344CB8AC3E}">
        <p14:creationId xmlns:p14="http://schemas.microsoft.com/office/powerpoint/2010/main" val="86587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BD9C1-0D2C-6EAD-893A-F341371086EE}"/>
              </a:ext>
            </a:extLst>
          </p:cNvPr>
          <p:cNvSpPr>
            <a:spLocks noGrp="1"/>
          </p:cNvSpPr>
          <p:nvPr>
            <p:ph type="title"/>
          </p:nvPr>
        </p:nvSpPr>
        <p:spPr/>
        <p:txBody>
          <a:bodyPr/>
          <a:lstStyle/>
          <a:p>
            <a:r>
              <a:rPr lang="en-CA" dirty="0"/>
              <a:t>Early Observations and Conclusion </a:t>
            </a:r>
            <a:endParaRPr lang="en-US" dirty="0"/>
          </a:p>
        </p:txBody>
      </p:sp>
      <p:sp>
        <p:nvSpPr>
          <p:cNvPr id="3" name="Content Placeholder 2">
            <a:extLst>
              <a:ext uri="{FF2B5EF4-FFF2-40B4-BE49-F238E27FC236}">
                <a16:creationId xmlns:a16="http://schemas.microsoft.com/office/drawing/2014/main" id="{660BB5EA-93DE-C61A-47AF-1E92009AA5C4}"/>
              </a:ext>
            </a:extLst>
          </p:cNvPr>
          <p:cNvSpPr>
            <a:spLocks noGrp="1"/>
          </p:cNvSpPr>
          <p:nvPr>
            <p:ph idx="1"/>
          </p:nvPr>
        </p:nvSpPr>
        <p:spPr>
          <a:xfrm>
            <a:off x="838200" y="1852427"/>
            <a:ext cx="10515600" cy="4001018"/>
          </a:xfrm>
        </p:spPr>
        <p:txBody>
          <a:bodyPr>
            <a:normAutofit/>
          </a:bodyPr>
          <a:lstStyle/>
          <a:p>
            <a:pPr>
              <a:lnSpc>
                <a:spcPct val="130000"/>
              </a:lnSpc>
            </a:pPr>
            <a:r>
              <a:rPr lang="en-US" sz="1800" dirty="0">
                <a:latin typeface="+mj-lt"/>
              </a:rPr>
              <a:t>The weekly feedback I received dropped significantly starting from the third week, probably because I stopped sending out daily learning reminders in the third week.</a:t>
            </a:r>
            <a:endParaRPr lang="en-CA" sz="1800" dirty="0">
              <a:latin typeface="+mj-lt"/>
            </a:endParaRPr>
          </a:p>
          <a:p>
            <a:pPr>
              <a:lnSpc>
                <a:spcPct val="130000"/>
              </a:lnSpc>
            </a:pPr>
            <a:r>
              <a:rPr lang="en-US" sz="1800" dirty="0">
                <a:latin typeface="+mj-lt"/>
              </a:rPr>
              <a:t>Although the number of weekly feedback decreased in both the control and experimental groups, the current data cannot explain the specific differences.</a:t>
            </a:r>
            <a:endParaRPr lang="en-CA" sz="1800" dirty="0">
              <a:latin typeface="+mj-lt"/>
            </a:endParaRPr>
          </a:p>
          <a:p>
            <a:pPr>
              <a:lnSpc>
                <a:spcPct val="130000"/>
              </a:lnSpc>
              <a:spcAft>
                <a:spcPts val="850"/>
              </a:spcAft>
            </a:pPr>
            <a:r>
              <a:rPr lang="en-US" sz="1800" dirty="0">
                <a:latin typeface="+mj-lt"/>
              </a:rPr>
              <a:t>If a participant has sent me timely feedback the previous week, the participant will likely send me feedback the following week as well. </a:t>
            </a:r>
            <a:r>
              <a:rPr lang="en-CA" sz="1800" dirty="0">
                <a:latin typeface="+mj-lt"/>
              </a:rPr>
              <a:t>If participants don’t send me weekly feedback the week before, they will likely not send me feedback the next week either.</a:t>
            </a:r>
          </a:p>
          <a:p>
            <a:pPr>
              <a:lnSpc>
                <a:spcPct val="130000"/>
              </a:lnSpc>
              <a:spcAft>
                <a:spcPts val="850"/>
              </a:spcAft>
            </a:pPr>
            <a:r>
              <a:rPr lang="en-US" sz="1800" dirty="0">
                <a:latin typeface="+mj-lt"/>
              </a:rPr>
              <a:t>Based on these early data observations, I expect the experimental and control groups to diverge in the data over the next few weeks.</a:t>
            </a:r>
            <a:endParaRPr lang="en-CA" sz="1800" dirty="0">
              <a:latin typeface="+mj-lt"/>
            </a:endParaRPr>
          </a:p>
          <a:p>
            <a:pPr lvl="0">
              <a:lnSpc>
                <a:spcPct val="130000"/>
              </a:lnSpc>
              <a:spcAft>
                <a:spcPts val="850"/>
              </a:spcAft>
            </a:pPr>
            <a:endParaRPr lang="en-CA" sz="1800" dirty="0">
              <a:latin typeface="+mj-lt"/>
            </a:endParaRPr>
          </a:p>
        </p:txBody>
      </p:sp>
    </p:spTree>
    <p:extLst>
      <p:ext uri="{BB962C8B-B14F-4D97-AF65-F5344CB8AC3E}">
        <p14:creationId xmlns:p14="http://schemas.microsoft.com/office/powerpoint/2010/main" val="79154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CF383-E3CE-0516-C696-50F8935ACB27}"/>
              </a:ext>
            </a:extLst>
          </p:cNvPr>
          <p:cNvSpPr>
            <a:spLocks noGrp="1"/>
          </p:cNvSpPr>
          <p:nvPr>
            <p:ph type="title"/>
          </p:nvPr>
        </p:nvSpPr>
        <p:spPr/>
        <p:txBody>
          <a:bodyPr/>
          <a:lstStyle/>
          <a:p>
            <a:r>
              <a:rPr lang="en-CA" dirty="0"/>
              <a:t>Work I have done </a:t>
            </a:r>
          </a:p>
        </p:txBody>
      </p:sp>
      <p:sp>
        <p:nvSpPr>
          <p:cNvPr id="3" name="Content Placeholder 2">
            <a:extLst>
              <a:ext uri="{FF2B5EF4-FFF2-40B4-BE49-F238E27FC236}">
                <a16:creationId xmlns:a16="http://schemas.microsoft.com/office/drawing/2014/main" id="{8999601C-4CAD-B874-F2C3-4770BC81EE39}"/>
              </a:ext>
            </a:extLst>
          </p:cNvPr>
          <p:cNvSpPr>
            <a:spLocks noGrp="1"/>
          </p:cNvSpPr>
          <p:nvPr>
            <p:ph idx="1"/>
          </p:nvPr>
        </p:nvSpPr>
        <p:spPr>
          <a:xfrm>
            <a:off x="838200" y="2456232"/>
            <a:ext cx="9397753" cy="2360317"/>
          </a:xfrm>
        </p:spPr>
        <p:txBody>
          <a:bodyPr>
            <a:normAutofit/>
          </a:bodyPr>
          <a:lstStyle/>
          <a:p>
            <a:pPr>
              <a:lnSpc>
                <a:spcPct val="150000"/>
              </a:lnSpc>
            </a:pPr>
            <a:r>
              <a:rPr lang="en-CA" sz="1900" kern="800" spc="10" dirty="0">
                <a:latin typeface="Palatino Linotype" panose="02040502050505030304" pitchFamily="18" charset="0"/>
                <a:cs typeface="Times New Roman" panose="02020603050405020304" pitchFamily="18" charset="0"/>
              </a:rPr>
              <a:t>Participant Engagement</a:t>
            </a:r>
          </a:p>
          <a:p>
            <a:pPr>
              <a:lnSpc>
                <a:spcPct val="150000"/>
              </a:lnSpc>
            </a:pPr>
            <a:r>
              <a:rPr lang="en-CA" sz="1900" kern="800" spc="10" dirty="0">
                <a:latin typeface="Palatino Linotype" panose="02040502050505030304" pitchFamily="18" charset="0"/>
                <a:cs typeface="Times New Roman" panose="02020603050405020304" pitchFamily="18" charset="0"/>
              </a:rPr>
              <a:t>Data Collecting</a:t>
            </a:r>
          </a:p>
          <a:p>
            <a:pPr>
              <a:lnSpc>
                <a:spcPct val="150000"/>
              </a:lnSpc>
            </a:pPr>
            <a:r>
              <a:rPr lang="en-CA" sz="1900" kern="800" spc="10" dirty="0">
                <a:latin typeface="Palatino Linotype" panose="02040502050505030304" pitchFamily="18" charset="0"/>
                <a:cs typeface="Times New Roman" panose="02020603050405020304" pitchFamily="18" charset="0"/>
              </a:rPr>
              <a:t>Research on the Chart Types</a:t>
            </a:r>
          </a:p>
          <a:p>
            <a:pPr>
              <a:lnSpc>
                <a:spcPct val="150000"/>
              </a:lnSpc>
            </a:pPr>
            <a:r>
              <a:rPr lang="en-CA" sz="1900" kern="800" spc="10" dirty="0">
                <a:latin typeface="Palatino Linotype" panose="02040502050505030304" pitchFamily="18" charset="0"/>
                <a:cs typeface="Times New Roman" panose="02020603050405020304" pitchFamily="18" charset="0"/>
              </a:rPr>
              <a:t>Final Paper Drafting</a:t>
            </a:r>
          </a:p>
        </p:txBody>
      </p:sp>
    </p:spTree>
    <p:extLst>
      <p:ext uri="{BB962C8B-B14F-4D97-AF65-F5344CB8AC3E}">
        <p14:creationId xmlns:p14="http://schemas.microsoft.com/office/powerpoint/2010/main" val="146926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1D4672-D046-60E2-6D81-F52DECEEBAC7}"/>
              </a:ext>
            </a:extLst>
          </p:cNvPr>
          <p:cNvSpPr>
            <a:spLocks noGrp="1"/>
          </p:cNvSpPr>
          <p:nvPr>
            <p:ph type="title"/>
          </p:nvPr>
        </p:nvSpPr>
        <p:spPr/>
        <p:txBody>
          <a:bodyPr>
            <a:normAutofit/>
          </a:bodyPr>
          <a:lstStyle/>
          <a:p>
            <a:pPr>
              <a:lnSpc>
                <a:spcPct val="150000"/>
              </a:lnSpc>
            </a:pPr>
            <a:r>
              <a:rPr lang="en-CA" dirty="0"/>
              <a:t>Participant Engagement</a:t>
            </a:r>
          </a:p>
        </p:txBody>
      </p:sp>
      <p:sp>
        <p:nvSpPr>
          <p:cNvPr id="3" name="Content Placeholder 2">
            <a:extLst>
              <a:ext uri="{FF2B5EF4-FFF2-40B4-BE49-F238E27FC236}">
                <a16:creationId xmlns:a16="http://schemas.microsoft.com/office/drawing/2014/main" id="{02A7F9D5-7F1C-4293-757B-6EFF8D670203}"/>
              </a:ext>
            </a:extLst>
          </p:cNvPr>
          <p:cNvSpPr>
            <a:spLocks noGrp="1"/>
          </p:cNvSpPr>
          <p:nvPr>
            <p:ph idx="1"/>
          </p:nvPr>
        </p:nvSpPr>
        <p:spPr>
          <a:xfrm>
            <a:off x="838200" y="2758460"/>
            <a:ext cx="5384800" cy="2067540"/>
          </a:xfrm>
        </p:spPr>
        <p:txBody>
          <a:bodyPr>
            <a:normAutofit/>
          </a:bodyPr>
          <a:lstStyle/>
          <a:p>
            <a:pPr marL="0" indent="0">
              <a:lnSpc>
                <a:spcPct val="130000"/>
              </a:lnSpc>
              <a:spcAft>
                <a:spcPts val="850"/>
              </a:spcAft>
              <a:buNone/>
            </a:pPr>
            <a:r>
              <a:rPr lang="en-CA" sz="1800" dirty="0">
                <a:latin typeface="+mj-lt"/>
              </a:rPr>
              <a:t>After milestone 1, I stopped sending the daily learning reminders and kept asking for weekly feedback every Friday as planned. I automate the sending of reminders through Outlook's scheduled send feature.</a:t>
            </a:r>
          </a:p>
        </p:txBody>
      </p:sp>
      <p:pic>
        <p:nvPicPr>
          <p:cNvPr id="5" name="Picture 4" descr="A screenshot of a message&#10;&#10;Description automatically generated">
            <a:extLst>
              <a:ext uri="{FF2B5EF4-FFF2-40B4-BE49-F238E27FC236}">
                <a16:creationId xmlns:a16="http://schemas.microsoft.com/office/drawing/2014/main" id="{B86055C9-1C63-B6DD-5936-5D423C6A4DD3}"/>
              </a:ext>
            </a:extLst>
          </p:cNvPr>
          <p:cNvPicPr>
            <a:picLocks noChangeAspect="1"/>
          </p:cNvPicPr>
          <p:nvPr/>
        </p:nvPicPr>
        <p:blipFill>
          <a:blip r:embed="rId3"/>
          <a:stretch>
            <a:fillRect/>
          </a:stretch>
        </p:blipFill>
        <p:spPr>
          <a:xfrm>
            <a:off x="7107127" y="365125"/>
            <a:ext cx="4420441" cy="5439391"/>
          </a:xfrm>
          <a:prstGeom prst="rect">
            <a:avLst/>
          </a:prstGeom>
        </p:spPr>
      </p:pic>
      <p:sp>
        <p:nvSpPr>
          <p:cNvPr id="6" name="TextBox 5">
            <a:extLst>
              <a:ext uri="{FF2B5EF4-FFF2-40B4-BE49-F238E27FC236}">
                <a16:creationId xmlns:a16="http://schemas.microsoft.com/office/drawing/2014/main" id="{4DC41C04-A0B4-76B9-10E9-B6D598413029}"/>
              </a:ext>
            </a:extLst>
          </p:cNvPr>
          <p:cNvSpPr txBox="1"/>
          <p:nvPr/>
        </p:nvSpPr>
        <p:spPr>
          <a:xfrm>
            <a:off x="6881423" y="6169709"/>
            <a:ext cx="4871847" cy="646331"/>
          </a:xfrm>
          <a:prstGeom prst="rect">
            <a:avLst/>
          </a:prstGeom>
          <a:noFill/>
        </p:spPr>
        <p:txBody>
          <a:bodyPr wrap="none" rtlCol="0">
            <a:spAutoFit/>
          </a:bodyPr>
          <a:lstStyle/>
          <a:p>
            <a:r>
              <a:rPr lang="en-US" dirty="0"/>
              <a:t>Figure 2 – Reminders to Collect Weekly Feedback</a:t>
            </a:r>
          </a:p>
          <a:p>
            <a:endParaRPr lang="en-US" dirty="0"/>
          </a:p>
        </p:txBody>
      </p:sp>
    </p:spTree>
    <p:extLst>
      <p:ext uri="{BB962C8B-B14F-4D97-AF65-F5344CB8AC3E}">
        <p14:creationId xmlns:p14="http://schemas.microsoft.com/office/powerpoint/2010/main" val="366565343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45DB3-2991-37C0-3FFD-F17B54208D43}"/>
              </a:ext>
            </a:extLst>
          </p:cNvPr>
          <p:cNvSpPr>
            <a:spLocks noGrp="1"/>
          </p:cNvSpPr>
          <p:nvPr>
            <p:ph idx="1"/>
          </p:nvPr>
        </p:nvSpPr>
        <p:spPr>
          <a:xfrm>
            <a:off x="838200" y="2845649"/>
            <a:ext cx="9282344" cy="1166701"/>
          </a:xfrm>
        </p:spPr>
        <p:txBody>
          <a:bodyPr>
            <a:normAutofit/>
          </a:bodyPr>
          <a:lstStyle/>
          <a:p>
            <a:pPr marL="0" indent="0">
              <a:lnSpc>
                <a:spcPct val="130000"/>
              </a:lnSpc>
              <a:spcAft>
                <a:spcPts val="850"/>
              </a:spcAft>
              <a:buNone/>
            </a:pPr>
            <a:r>
              <a:rPr lang="en-CA" sz="1800" kern="800" spc="10" dirty="0">
                <a:effectLst/>
                <a:latin typeface="Palatino Linotype" panose="02040502050505030304" pitchFamily="18" charset="0"/>
                <a:ea typeface="Times New Roman" panose="02020603050405020304" pitchFamily="18" charset="0"/>
                <a:cs typeface="Times New Roman" panose="02020603050405020304" pitchFamily="18" charset="0"/>
              </a:rPr>
              <a:t>I will continue to send out reminders to participants to collect weekly feedback every Friday for the next few weeks and invite participants to rate the activity for qualitative analysis during the last week of the study.</a:t>
            </a:r>
          </a:p>
        </p:txBody>
      </p:sp>
      <p:sp>
        <p:nvSpPr>
          <p:cNvPr id="4" name="Title 1">
            <a:extLst>
              <a:ext uri="{FF2B5EF4-FFF2-40B4-BE49-F238E27FC236}">
                <a16:creationId xmlns:a16="http://schemas.microsoft.com/office/drawing/2014/main" id="{BD3F3C81-1F0A-B20F-385B-30B28A0F6FCE}"/>
              </a:ext>
            </a:extLst>
          </p:cNvPr>
          <p:cNvSpPr>
            <a:spLocks noGrp="1"/>
          </p:cNvSpPr>
          <p:nvPr>
            <p:ph type="title"/>
          </p:nvPr>
        </p:nvSpPr>
        <p:spPr/>
        <p:txBody>
          <a:bodyPr>
            <a:normAutofit/>
          </a:bodyPr>
          <a:lstStyle/>
          <a:p>
            <a:pPr>
              <a:lnSpc>
                <a:spcPct val="150000"/>
              </a:lnSpc>
            </a:pPr>
            <a:r>
              <a:rPr lang="en-CA" dirty="0"/>
              <a:t>Data Collecting</a:t>
            </a:r>
          </a:p>
        </p:txBody>
      </p:sp>
    </p:spTree>
    <p:extLst>
      <p:ext uri="{BB962C8B-B14F-4D97-AF65-F5344CB8AC3E}">
        <p14:creationId xmlns:p14="http://schemas.microsoft.com/office/powerpoint/2010/main" val="124309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AD3C-E808-924F-38DB-A49E9EAF152F}"/>
              </a:ext>
            </a:extLst>
          </p:cNvPr>
          <p:cNvSpPr>
            <a:spLocks noGrp="1"/>
          </p:cNvSpPr>
          <p:nvPr>
            <p:ph type="title"/>
          </p:nvPr>
        </p:nvSpPr>
        <p:spPr>
          <a:xfrm>
            <a:off x="838200" y="774198"/>
            <a:ext cx="10515600" cy="1325563"/>
          </a:xfrm>
        </p:spPr>
        <p:txBody>
          <a:bodyPr>
            <a:normAutofit/>
          </a:bodyPr>
          <a:lstStyle/>
          <a:p>
            <a:r>
              <a:rPr lang="en-CA" dirty="0"/>
              <a:t>Chart Types</a:t>
            </a:r>
            <a:endParaRPr lang="en-US" dirty="0"/>
          </a:p>
        </p:txBody>
      </p:sp>
      <p:sp>
        <p:nvSpPr>
          <p:cNvPr id="3" name="Content Placeholder 2">
            <a:extLst>
              <a:ext uri="{FF2B5EF4-FFF2-40B4-BE49-F238E27FC236}">
                <a16:creationId xmlns:a16="http://schemas.microsoft.com/office/drawing/2014/main" id="{B54FDA95-2D76-4A26-CD1B-D2D85237B8E1}"/>
              </a:ext>
            </a:extLst>
          </p:cNvPr>
          <p:cNvSpPr>
            <a:spLocks noGrp="1"/>
          </p:cNvSpPr>
          <p:nvPr>
            <p:ph idx="1"/>
          </p:nvPr>
        </p:nvSpPr>
        <p:spPr>
          <a:xfrm>
            <a:off x="1463842" y="2757323"/>
            <a:ext cx="8246165" cy="2564297"/>
          </a:xfrm>
        </p:spPr>
        <p:txBody>
          <a:bodyPr>
            <a:normAutofit/>
          </a:bodyPr>
          <a:lstStyle/>
          <a:p>
            <a:pPr marL="342900" lvl="0" indent="-342900" algn="just">
              <a:lnSpc>
                <a:spcPts val="1700"/>
              </a:lnSpc>
              <a:spcAft>
                <a:spcPts val="850"/>
              </a:spcAft>
              <a:buFont typeface="Symbol" pitchFamily="2" charset="2"/>
              <a:buChar char=""/>
            </a:pPr>
            <a:r>
              <a:rPr lang="en-CA" sz="1900" dirty="0">
                <a:latin typeface="+mj-lt"/>
              </a:rPr>
              <a:t>Double Bar Graph</a:t>
            </a:r>
          </a:p>
          <a:p>
            <a:pPr marL="342900" lvl="0" indent="-342900" algn="just">
              <a:lnSpc>
                <a:spcPts val="1700"/>
              </a:lnSpc>
              <a:spcAft>
                <a:spcPts val="850"/>
              </a:spcAft>
              <a:buFont typeface="Symbol" pitchFamily="2" charset="2"/>
              <a:buChar char=""/>
            </a:pPr>
            <a:r>
              <a:rPr lang="en-CA" sz="1900" dirty="0">
                <a:latin typeface="+mj-lt"/>
              </a:rPr>
              <a:t>Line Chart</a:t>
            </a:r>
          </a:p>
          <a:p>
            <a:pPr marL="342900" lvl="0" indent="-342900" algn="just">
              <a:lnSpc>
                <a:spcPts val="1700"/>
              </a:lnSpc>
              <a:spcAft>
                <a:spcPts val="850"/>
              </a:spcAft>
              <a:buFont typeface="Symbol" pitchFamily="2" charset="2"/>
              <a:buChar char=""/>
            </a:pPr>
            <a:r>
              <a:rPr lang="en-CA" sz="1900" dirty="0">
                <a:latin typeface="+mj-lt"/>
              </a:rPr>
              <a:t>Box Plots </a:t>
            </a:r>
          </a:p>
          <a:p>
            <a:pPr marL="342900" lvl="0" indent="-342900" algn="just">
              <a:lnSpc>
                <a:spcPts val="1700"/>
              </a:lnSpc>
              <a:spcAft>
                <a:spcPts val="850"/>
              </a:spcAft>
              <a:buFont typeface="Symbol" pitchFamily="2" charset="2"/>
              <a:buChar char=""/>
            </a:pPr>
            <a:r>
              <a:rPr lang="en-CA" sz="1900" dirty="0">
                <a:latin typeface="+mj-lt"/>
              </a:rPr>
              <a:t>Word Cloud</a:t>
            </a:r>
          </a:p>
        </p:txBody>
      </p:sp>
    </p:spTree>
    <p:extLst>
      <p:ext uri="{BB962C8B-B14F-4D97-AF65-F5344CB8AC3E}">
        <p14:creationId xmlns:p14="http://schemas.microsoft.com/office/powerpoint/2010/main" val="1203964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1DAB-A4A1-15A3-61E5-2B346F88A673}"/>
              </a:ext>
            </a:extLst>
          </p:cNvPr>
          <p:cNvSpPr>
            <a:spLocks noGrp="1"/>
          </p:cNvSpPr>
          <p:nvPr>
            <p:ph type="title"/>
          </p:nvPr>
        </p:nvSpPr>
        <p:spPr/>
        <p:txBody>
          <a:bodyPr/>
          <a:lstStyle/>
          <a:p>
            <a:r>
              <a:rPr lang="en-CA" sz="4400" dirty="0">
                <a:latin typeface="+mj-lt"/>
              </a:rPr>
              <a:t>Double Bar Graph</a:t>
            </a:r>
            <a:endParaRPr lang="en-US" dirty="0"/>
          </a:p>
        </p:txBody>
      </p:sp>
      <p:sp>
        <p:nvSpPr>
          <p:cNvPr id="3" name="Content Placeholder 2">
            <a:extLst>
              <a:ext uri="{FF2B5EF4-FFF2-40B4-BE49-F238E27FC236}">
                <a16:creationId xmlns:a16="http://schemas.microsoft.com/office/drawing/2014/main" id="{6AAF44B8-8A05-2D3F-4D31-85E8A722A781}"/>
              </a:ext>
            </a:extLst>
          </p:cNvPr>
          <p:cNvSpPr>
            <a:spLocks noGrp="1"/>
          </p:cNvSpPr>
          <p:nvPr>
            <p:ph idx="1"/>
          </p:nvPr>
        </p:nvSpPr>
        <p:spPr>
          <a:xfrm>
            <a:off x="838200" y="2467546"/>
            <a:ext cx="4330700" cy="1922907"/>
          </a:xfrm>
        </p:spPr>
        <p:txBody>
          <a:bodyPr>
            <a:normAutofit fontScale="92500"/>
          </a:bodyPr>
          <a:lstStyle/>
          <a:p>
            <a:pPr marL="0" indent="0">
              <a:lnSpc>
                <a:spcPct val="130000"/>
              </a:lnSpc>
              <a:spcAft>
                <a:spcPts val="850"/>
              </a:spcAft>
              <a:buNone/>
            </a:pPr>
            <a:r>
              <a:rPr lang="en-US" sz="1800" kern="800" spc="10" dirty="0">
                <a:latin typeface="Palatino Linotype" panose="02040502050505030304" pitchFamily="18" charset="0"/>
                <a:cs typeface="Times New Roman" panose="02020603050405020304" pitchFamily="18" charset="0"/>
              </a:rPr>
              <a:t>A double bar graph can effectively compare two data sets. In the context of student engagement analysis, comparing engagement levels between the control and experimental groups could be helpful.</a:t>
            </a:r>
            <a:endParaRPr lang="en-CA" sz="1800" kern="800" spc="10" dirty="0">
              <a:latin typeface="Palatino Linotype" panose="02040502050505030304" pitchFamily="18" charset="0"/>
              <a:cs typeface="Times New Roman" panose="02020603050405020304" pitchFamily="18" charset="0"/>
            </a:endParaRPr>
          </a:p>
        </p:txBody>
      </p:sp>
      <p:pic>
        <p:nvPicPr>
          <p:cNvPr id="6" name="Picture 5" descr="A graph of a bar chart&#10;&#10;Description automatically generated with medium confidence">
            <a:extLst>
              <a:ext uri="{FF2B5EF4-FFF2-40B4-BE49-F238E27FC236}">
                <a16:creationId xmlns:a16="http://schemas.microsoft.com/office/drawing/2014/main" id="{F26291C7-91BF-5864-5F76-3E1672361CEC}"/>
              </a:ext>
            </a:extLst>
          </p:cNvPr>
          <p:cNvPicPr>
            <a:picLocks noChangeAspect="1"/>
          </p:cNvPicPr>
          <p:nvPr/>
        </p:nvPicPr>
        <p:blipFill>
          <a:blip r:embed="rId2"/>
          <a:stretch>
            <a:fillRect/>
          </a:stretch>
        </p:blipFill>
        <p:spPr>
          <a:xfrm>
            <a:off x="5422900" y="1346200"/>
            <a:ext cx="6448100" cy="3657791"/>
          </a:xfrm>
          <a:prstGeom prst="rect">
            <a:avLst/>
          </a:prstGeom>
        </p:spPr>
      </p:pic>
      <p:sp>
        <p:nvSpPr>
          <p:cNvPr id="7" name="TextBox 6">
            <a:extLst>
              <a:ext uri="{FF2B5EF4-FFF2-40B4-BE49-F238E27FC236}">
                <a16:creationId xmlns:a16="http://schemas.microsoft.com/office/drawing/2014/main" id="{5F2A0DC4-0C82-F79E-2391-BF0EDC506C58}"/>
              </a:ext>
            </a:extLst>
          </p:cNvPr>
          <p:cNvSpPr txBox="1"/>
          <p:nvPr/>
        </p:nvSpPr>
        <p:spPr>
          <a:xfrm>
            <a:off x="6630564" y="5327134"/>
            <a:ext cx="4032771" cy="369332"/>
          </a:xfrm>
          <a:prstGeom prst="rect">
            <a:avLst/>
          </a:prstGeom>
          <a:noFill/>
        </p:spPr>
        <p:txBody>
          <a:bodyPr wrap="none" rtlCol="0">
            <a:spAutoFit/>
          </a:bodyPr>
          <a:lstStyle/>
          <a:p>
            <a:r>
              <a:rPr lang="en-US" dirty="0"/>
              <a:t>Figure 3 – Example of Double Bar Graph. </a:t>
            </a:r>
          </a:p>
        </p:txBody>
      </p:sp>
    </p:spTree>
    <p:extLst>
      <p:ext uri="{BB962C8B-B14F-4D97-AF65-F5344CB8AC3E}">
        <p14:creationId xmlns:p14="http://schemas.microsoft.com/office/powerpoint/2010/main" val="1159074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1669</TotalTime>
  <Words>886</Words>
  <Application>Microsoft Macintosh PowerPoint</Application>
  <PresentationFormat>Widescreen</PresentationFormat>
  <Paragraphs>60</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Palatino Linotype</vt:lpstr>
      <vt:lpstr>Symbol</vt:lpstr>
      <vt:lpstr>Office Theme</vt:lpstr>
      <vt:lpstr>CS6460 Milestone 2</vt:lpstr>
      <vt:lpstr>Overview</vt:lpstr>
      <vt:lpstr>Preliminary Data – Weekly Feedbacks</vt:lpstr>
      <vt:lpstr>Early Observations and Conclusion </vt:lpstr>
      <vt:lpstr>Work I have done </vt:lpstr>
      <vt:lpstr>Participant Engagement</vt:lpstr>
      <vt:lpstr>Data Collecting</vt:lpstr>
      <vt:lpstr>Chart Types</vt:lpstr>
      <vt:lpstr>Double Bar Graph</vt:lpstr>
      <vt:lpstr>Line Chart</vt:lpstr>
      <vt:lpstr>Box Plots</vt:lpstr>
      <vt:lpstr>Word Cloud</vt:lpstr>
      <vt:lpstr>Final Paper Drafting</vt:lpstr>
      <vt:lpstr>Challenge</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CS6460 Milestone 1</dc:title>
  <dc:creator>Zhang, Cleo</dc:creator>
  <cp:lastModifiedBy>Zhang, Cleo</cp:lastModifiedBy>
  <cp:revision>384</cp:revision>
  <dcterms:created xsi:type="dcterms:W3CDTF">2023-10-29T07:28:16Z</dcterms:created>
  <dcterms:modified xsi:type="dcterms:W3CDTF">2023-12-11T01:35:32Z</dcterms:modified>
</cp:coreProperties>
</file>