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274320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57"/>
    <a:srgbClr val="B3A46A"/>
    <a:srgbClr val="EFB20F"/>
    <a:srgbClr val="303A40"/>
    <a:srgbClr val="B3A4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96"/>
    <p:restoredTop sz="94608"/>
  </p:normalViewPr>
  <p:slideViewPr>
    <p:cSldViewPr snapToGrid="0">
      <p:cViewPr>
        <p:scale>
          <a:sx n="51" d="100"/>
          <a:sy n="51" d="100"/>
        </p:scale>
        <p:origin x="-271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EB8A92-1B5E-A94E-9A2A-D810EDBF8606}" type="datetimeFigureOut">
              <a:rPr lang="en-US" smtClean="0"/>
              <a:t>4/20/24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502F7-A15E-3444-AC8C-1646AE144EF7}" type="slidenum">
              <a:rPr lang="en-US" smtClean="0"/>
              <a:t>‹#›</a:t>
            </a:fld>
            <a:endParaRPr lang="en-US"/>
          </a:p>
        </p:txBody>
      </p:sp>
    </p:spTree>
    <p:extLst>
      <p:ext uri="{BB962C8B-B14F-4D97-AF65-F5344CB8AC3E}">
        <p14:creationId xmlns:p14="http://schemas.microsoft.com/office/powerpoint/2010/main" val="56381810"/>
      </p:ext>
    </p:extLst>
  </p:cSld>
  <p:clrMap bg1="lt1" tx1="dk1" bg2="lt2" tx2="dk2" accent1="accent1" accent2="accent2" accent3="accent3" accent4="accent4" accent5="accent5" accent6="accent6" hlink="hlink" folHlink="folHlink"/>
  <p:notesStyle>
    <a:lvl1pPr marL="0" algn="l" defTabSz="3072384" rtl="0" eaLnBrk="1" latinLnBrk="0" hangingPunct="1">
      <a:defRPr sz="4032" kern="1200">
        <a:solidFill>
          <a:schemeClr val="tx1"/>
        </a:solidFill>
        <a:latin typeface="+mn-lt"/>
        <a:ea typeface="+mn-ea"/>
        <a:cs typeface="+mn-cs"/>
      </a:defRPr>
    </a:lvl1pPr>
    <a:lvl2pPr marL="1536192" algn="l" defTabSz="3072384" rtl="0" eaLnBrk="1" latinLnBrk="0" hangingPunct="1">
      <a:defRPr sz="4032" kern="1200">
        <a:solidFill>
          <a:schemeClr val="tx1"/>
        </a:solidFill>
        <a:latin typeface="+mn-lt"/>
        <a:ea typeface="+mn-ea"/>
        <a:cs typeface="+mn-cs"/>
      </a:defRPr>
    </a:lvl2pPr>
    <a:lvl3pPr marL="3072384" algn="l" defTabSz="3072384" rtl="0" eaLnBrk="1" latinLnBrk="0" hangingPunct="1">
      <a:defRPr sz="4032" kern="1200">
        <a:solidFill>
          <a:schemeClr val="tx1"/>
        </a:solidFill>
        <a:latin typeface="+mn-lt"/>
        <a:ea typeface="+mn-ea"/>
        <a:cs typeface="+mn-cs"/>
      </a:defRPr>
    </a:lvl3pPr>
    <a:lvl4pPr marL="4608576" algn="l" defTabSz="3072384" rtl="0" eaLnBrk="1" latinLnBrk="0" hangingPunct="1">
      <a:defRPr sz="4032" kern="1200">
        <a:solidFill>
          <a:schemeClr val="tx1"/>
        </a:solidFill>
        <a:latin typeface="+mn-lt"/>
        <a:ea typeface="+mn-ea"/>
        <a:cs typeface="+mn-cs"/>
      </a:defRPr>
    </a:lvl4pPr>
    <a:lvl5pPr marL="6144768" algn="l" defTabSz="3072384" rtl="0" eaLnBrk="1" latinLnBrk="0" hangingPunct="1">
      <a:defRPr sz="4032" kern="1200">
        <a:solidFill>
          <a:schemeClr val="tx1"/>
        </a:solidFill>
        <a:latin typeface="+mn-lt"/>
        <a:ea typeface="+mn-ea"/>
        <a:cs typeface="+mn-cs"/>
      </a:defRPr>
    </a:lvl5pPr>
    <a:lvl6pPr marL="7680960" algn="l" defTabSz="3072384" rtl="0" eaLnBrk="1" latinLnBrk="0" hangingPunct="1">
      <a:defRPr sz="4032" kern="1200">
        <a:solidFill>
          <a:schemeClr val="tx1"/>
        </a:solidFill>
        <a:latin typeface="+mn-lt"/>
        <a:ea typeface="+mn-ea"/>
        <a:cs typeface="+mn-cs"/>
      </a:defRPr>
    </a:lvl6pPr>
    <a:lvl7pPr marL="9217152" algn="l" defTabSz="3072384" rtl="0" eaLnBrk="1" latinLnBrk="0" hangingPunct="1">
      <a:defRPr sz="4032" kern="1200">
        <a:solidFill>
          <a:schemeClr val="tx1"/>
        </a:solidFill>
        <a:latin typeface="+mn-lt"/>
        <a:ea typeface="+mn-ea"/>
        <a:cs typeface="+mn-cs"/>
      </a:defRPr>
    </a:lvl7pPr>
    <a:lvl8pPr marL="10753344" algn="l" defTabSz="3072384" rtl="0" eaLnBrk="1" latinLnBrk="0" hangingPunct="1">
      <a:defRPr sz="4032" kern="1200">
        <a:solidFill>
          <a:schemeClr val="tx1"/>
        </a:solidFill>
        <a:latin typeface="+mn-lt"/>
        <a:ea typeface="+mn-ea"/>
        <a:cs typeface="+mn-cs"/>
      </a:defRPr>
    </a:lvl8pPr>
    <a:lvl9pPr marL="12289536" algn="l" defTabSz="3072384" rtl="0" eaLnBrk="1" latinLnBrk="0" hangingPunct="1">
      <a:defRPr sz="403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502F7-A15E-3444-AC8C-1646AE144EF7}" type="slidenum">
              <a:rPr lang="en-US" smtClean="0"/>
              <a:t>1</a:t>
            </a:fld>
            <a:endParaRPr lang="en-US"/>
          </a:p>
        </p:txBody>
      </p:sp>
    </p:spTree>
    <p:extLst>
      <p:ext uri="{BB962C8B-B14F-4D97-AF65-F5344CB8AC3E}">
        <p14:creationId xmlns:p14="http://schemas.microsoft.com/office/powerpoint/2010/main" val="4157398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8303C1-9EA2-6245-9043-58AC1435125D}"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DE5D8-E5D3-A740-95BE-DB1A3F85B136}" type="slidenum">
              <a:rPr lang="en-US" smtClean="0"/>
              <a:t>‹#›</a:t>
            </a:fld>
            <a:endParaRPr lang="en-US"/>
          </a:p>
        </p:txBody>
      </p:sp>
    </p:spTree>
    <p:extLst>
      <p:ext uri="{BB962C8B-B14F-4D97-AF65-F5344CB8AC3E}">
        <p14:creationId xmlns:p14="http://schemas.microsoft.com/office/powerpoint/2010/main" val="79104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303C1-9EA2-6245-9043-58AC1435125D}"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DE5D8-E5D3-A740-95BE-DB1A3F85B136}" type="slidenum">
              <a:rPr lang="en-US" smtClean="0"/>
              <a:t>‹#›</a:t>
            </a:fld>
            <a:endParaRPr lang="en-US"/>
          </a:p>
        </p:txBody>
      </p:sp>
    </p:spTree>
    <p:extLst>
      <p:ext uri="{BB962C8B-B14F-4D97-AF65-F5344CB8AC3E}">
        <p14:creationId xmlns:p14="http://schemas.microsoft.com/office/powerpoint/2010/main" val="252496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3"/>
            <a:ext cx="591502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947333"/>
            <a:ext cx="1740217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303C1-9EA2-6245-9043-58AC1435125D}"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DE5D8-E5D3-A740-95BE-DB1A3F85B136}" type="slidenum">
              <a:rPr lang="en-US" smtClean="0"/>
              <a:t>‹#›</a:t>
            </a:fld>
            <a:endParaRPr lang="en-US"/>
          </a:p>
        </p:txBody>
      </p:sp>
    </p:spTree>
    <p:extLst>
      <p:ext uri="{BB962C8B-B14F-4D97-AF65-F5344CB8AC3E}">
        <p14:creationId xmlns:p14="http://schemas.microsoft.com/office/powerpoint/2010/main" val="4197200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303C1-9EA2-6245-9043-58AC1435125D}"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DE5D8-E5D3-A740-95BE-DB1A3F85B136}" type="slidenum">
              <a:rPr lang="en-US" smtClean="0"/>
              <a:t>‹#›</a:t>
            </a:fld>
            <a:endParaRPr lang="en-US"/>
          </a:p>
        </p:txBody>
      </p:sp>
    </p:spTree>
    <p:extLst>
      <p:ext uri="{BB962C8B-B14F-4D97-AF65-F5344CB8AC3E}">
        <p14:creationId xmlns:p14="http://schemas.microsoft.com/office/powerpoint/2010/main" val="93761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tint val="82000"/>
                  </a:schemeClr>
                </a:solidFill>
              </a:defRPr>
            </a:lvl1pPr>
            <a:lvl2pPr marL="1371600" indent="0">
              <a:buNone/>
              <a:defRPr sz="6000">
                <a:solidFill>
                  <a:schemeClr val="tx1">
                    <a:tint val="82000"/>
                  </a:schemeClr>
                </a:solidFill>
              </a:defRPr>
            </a:lvl2pPr>
            <a:lvl3pPr marL="2743200" indent="0">
              <a:buNone/>
              <a:defRPr sz="5400">
                <a:solidFill>
                  <a:schemeClr val="tx1">
                    <a:tint val="82000"/>
                  </a:schemeClr>
                </a:solidFill>
              </a:defRPr>
            </a:lvl3pPr>
            <a:lvl4pPr marL="4114800" indent="0">
              <a:buNone/>
              <a:defRPr sz="4800">
                <a:solidFill>
                  <a:schemeClr val="tx1">
                    <a:tint val="82000"/>
                  </a:schemeClr>
                </a:solidFill>
              </a:defRPr>
            </a:lvl4pPr>
            <a:lvl5pPr marL="5486400" indent="0">
              <a:buNone/>
              <a:defRPr sz="4800">
                <a:solidFill>
                  <a:schemeClr val="tx1">
                    <a:tint val="82000"/>
                  </a:schemeClr>
                </a:solidFill>
              </a:defRPr>
            </a:lvl5pPr>
            <a:lvl6pPr marL="6858000" indent="0">
              <a:buNone/>
              <a:defRPr sz="4800">
                <a:solidFill>
                  <a:schemeClr val="tx1">
                    <a:tint val="82000"/>
                  </a:schemeClr>
                </a:solidFill>
              </a:defRPr>
            </a:lvl6pPr>
            <a:lvl7pPr marL="8229600" indent="0">
              <a:buNone/>
              <a:defRPr sz="4800">
                <a:solidFill>
                  <a:schemeClr val="tx1">
                    <a:tint val="82000"/>
                  </a:schemeClr>
                </a:solidFill>
              </a:defRPr>
            </a:lvl7pPr>
            <a:lvl8pPr marL="9601200" indent="0">
              <a:buNone/>
              <a:defRPr sz="4800">
                <a:solidFill>
                  <a:schemeClr val="tx1">
                    <a:tint val="82000"/>
                  </a:schemeClr>
                </a:solidFill>
              </a:defRPr>
            </a:lvl8pPr>
            <a:lvl9pPr marL="10972800" indent="0">
              <a:buNone/>
              <a:defRPr sz="48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8303C1-9EA2-6245-9043-58AC1435125D}"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DE5D8-E5D3-A740-95BE-DB1A3F85B136}" type="slidenum">
              <a:rPr lang="en-US" smtClean="0"/>
              <a:t>‹#›</a:t>
            </a:fld>
            <a:endParaRPr lang="en-US"/>
          </a:p>
        </p:txBody>
      </p:sp>
    </p:spTree>
    <p:extLst>
      <p:ext uri="{BB962C8B-B14F-4D97-AF65-F5344CB8AC3E}">
        <p14:creationId xmlns:p14="http://schemas.microsoft.com/office/powerpoint/2010/main" val="100048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8303C1-9EA2-6245-9043-58AC1435125D}" type="datetimeFigureOut">
              <a:rPr lang="en-US" smtClean="0"/>
              <a:t>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DE5D8-E5D3-A740-95BE-DB1A3F85B136}" type="slidenum">
              <a:rPr lang="en-US" smtClean="0"/>
              <a:t>‹#›</a:t>
            </a:fld>
            <a:endParaRPr lang="en-US"/>
          </a:p>
        </p:txBody>
      </p:sp>
    </p:spTree>
    <p:extLst>
      <p:ext uri="{BB962C8B-B14F-4D97-AF65-F5344CB8AC3E}">
        <p14:creationId xmlns:p14="http://schemas.microsoft.com/office/powerpoint/2010/main" val="151538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1"/>
            <a:ext cx="236601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1"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3887451" y="13360400"/>
            <a:ext cx="11662173"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8303C1-9EA2-6245-9043-58AC1435125D}" type="datetimeFigureOut">
              <a:rPr lang="en-US" smtClean="0"/>
              <a:t>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1DE5D8-E5D3-A740-95BE-DB1A3F85B136}" type="slidenum">
              <a:rPr lang="en-US" smtClean="0"/>
              <a:t>‹#›</a:t>
            </a:fld>
            <a:endParaRPr lang="en-US"/>
          </a:p>
        </p:txBody>
      </p:sp>
    </p:spTree>
    <p:extLst>
      <p:ext uri="{BB962C8B-B14F-4D97-AF65-F5344CB8AC3E}">
        <p14:creationId xmlns:p14="http://schemas.microsoft.com/office/powerpoint/2010/main" val="302960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8303C1-9EA2-6245-9043-58AC1435125D}" type="datetimeFigureOut">
              <a:rPr lang="en-US" smtClean="0"/>
              <a:t>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DE5D8-E5D3-A740-95BE-DB1A3F85B136}" type="slidenum">
              <a:rPr lang="en-US" smtClean="0"/>
              <a:t>‹#›</a:t>
            </a:fld>
            <a:endParaRPr lang="en-US"/>
          </a:p>
        </p:txBody>
      </p:sp>
    </p:spTree>
    <p:extLst>
      <p:ext uri="{BB962C8B-B14F-4D97-AF65-F5344CB8AC3E}">
        <p14:creationId xmlns:p14="http://schemas.microsoft.com/office/powerpoint/2010/main" val="2729055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303C1-9EA2-6245-9043-58AC1435125D}" type="datetimeFigureOut">
              <a:rPr lang="en-US" smtClean="0"/>
              <a:t>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1DE5D8-E5D3-A740-95BE-DB1A3F85B136}" type="slidenum">
              <a:rPr lang="en-US" smtClean="0"/>
              <a:t>‹#›</a:t>
            </a:fld>
            <a:endParaRPr lang="en-US"/>
          </a:p>
        </p:txBody>
      </p:sp>
    </p:spTree>
    <p:extLst>
      <p:ext uri="{BB962C8B-B14F-4D97-AF65-F5344CB8AC3E}">
        <p14:creationId xmlns:p14="http://schemas.microsoft.com/office/powerpoint/2010/main" val="1899495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5266274"/>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648303C1-9EA2-6245-9043-58AC1435125D}" type="datetimeFigureOut">
              <a:rPr lang="en-US" smtClean="0"/>
              <a:t>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DE5D8-E5D3-A740-95BE-DB1A3F85B136}" type="slidenum">
              <a:rPr lang="en-US" smtClean="0"/>
              <a:t>‹#›</a:t>
            </a:fld>
            <a:endParaRPr lang="en-US"/>
          </a:p>
        </p:txBody>
      </p:sp>
    </p:spTree>
    <p:extLst>
      <p:ext uri="{BB962C8B-B14F-4D97-AF65-F5344CB8AC3E}">
        <p14:creationId xmlns:p14="http://schemas.microsoft.com/office/powerpoint/2010/main" val="2433000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5266274"/>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648303C1-9EA2-6245-9043-58AC1435125D}" type="datetimeFigureOut">
              <a:rPr lang="en-US" smtClean="0"/>
              <a:t>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DE5D8-E5D3-A740-95BE-DB1A3F85B136}" type="slidenum">
              <a:rPr lang="en-US" smtClean="0"/>
              <a:t>‹#›</a:t>
            </a:fld>
            <a:endParaRPr lang="en-US"/>
          </a:p>
        </p:txBody>
      </p:sp>
    </p:spTree>
    <p:extLst>
      <p:ext uri="{BB962C8B-B14F-4D97-AF65-F5344CB8AC3E}">
        <p14:creationId xmlns:p14="http://schemas.microsoft.com/office/powerpoint/2010/main" val="2307461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1"/>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82000"/>
                  </a:schemeClr>
                </a:solidFill>
              </a:defRPr>
            </a:lvl1pPr>
          </a:lstStyle>
          <a:p>
            <a:fld id="{648303C1-9EA2-6245-9043-58AC1435125D}" type="datetimeFigureOut">
              <a:rPr lang="en-US" smtClean="0"/>
              <a:t>4/20/24</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82000"/>
                  </a:schemeClr>
                </a:solidFill>
              </a:defRPr>
            </a:lvl1pPr>
          </a:lstStyle>
          <a:p>
            <a:fld id="{F71DE5D8-E5D3-A740-95BE-DB1A3F85B136}" type="slidenum">
              <a:rPr lang="en-US" smtClean="0"/>
              <a:t>‹#›</a:t>
            </a:fld>
            <a:endParaRPr lang="en-US"/>
          </a:p>
        </p:txBody>
      </p:sp>
    </p:spTree>
    <p:extLst>
      <p:ext uri="{BB962C8B-B14F-4D97-AF65-F5344CB8AC3E}">
        <p14:creationId xmlns:p14="http://schemas.microsoft.com/office/powerpoint/2010/main" val="30644812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scikit-learn.org/" TargetMode="External"/><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decorative">
            <a:extLst>
              <a:ext uri="{FF2B5EF4-FFF2-40B4-BE49-F238E27FC236}">
                <a16:creationId xmlns:a16="http://schemas.microsoft.com/office/drawing/2014/main" id="{614AAE1D-9E7E-9C2C-3AE5-385FF72386D7}"/>
              </a:ext>
            </a:extLst>
          </p:cNvPr>
          <p:cNvSpPr>
            <a:spLocks/>
          </p:cNvSpPr>
          <p:nvPr/>
        </p:nvSpPr>
        <p:spPr>
          <a:xfrm>
            <a:off x="639227" y="458916"/>
            <a:ext cx="22651080" cy="204156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p>
        </p:txBody>
      </p:sp>
      <p:sp>
        <p:nvSpPr>
          <p:cNvPr id="5" name="TextBox 4">
            <a:extLst>
              <a:ext uri="{FF2B5EF4-FFF2-40B4-BE49-F238E27FC236}">
                <a16:creationId xmlns:a16="http://schemas.microsoft.com/office/drawing/2014/main" id="{160B187C-2604-23C6-0177-23A4F8D2DDA0}"/>
              </a:ext>
            </a:extLst>
          </p:cNvPr>
          <p:cNvSpPr txBox="1">
            <a:spLocks/>
          </p:cNvSpPr>
          <p:nvPr/>
        </p:nvSpPr>
        <p:spPr>
          <a:xfrm>
            <a:off x="935075" y="617542"/>
            <a:ext cx="22059383" cy="1754326"/>
          </a:xfrm>
          <a:prstGeom prst="rect">
            <a:avLst/>
          </a:prstGeom>
          <a:noFill/>
        </p:spPr>
        <p:txBody>
          <a:bodyPr wrap="square" lIns="91440" tIns="45720" rIns="91440" bIns="45720" rtlCol="0" anchor="t">
            <a:spAutoFit/>
          </a:bodyPr>
          <a:lstStyle/>
          <a:p>
            <a:r>
              <a:rPr lang="en-US" sz="5400" b="1" dirty="0">
                <a:solidFill>
                  <a:schemeClr val="bg1"/>
                </a:solidFill>
                <a:latin typeface="Roboto"/>
                <a:ea typeface="Roboto"/>
                <a:cs typeface="Roboto"/>
              </a:rPr>
              <a:t>CSE6242 Final Poster - SPONGE and Beyond: Signed Weighted Graph Stock Clustering for Dynamic Market Forecasting</a:t>
            </a:r>
          </a:p>
        </p:txBody>
      </p:sp>
      <p:sp>
        <p:nvSpPr>
          <p:cNvPr id="6" name="Rectangle 5" descr="decorative">
            <a:extLst>
              <a:ext uri="{FF2B5EF4-FFF2-40B4-BE49-F238E27FC236}">
                <a16:creationId xmlns:a16="http://schemas.microsoft.com/office/drawing/2014/main" id="{72DFA16D-C9F1-0B64-0475-B939EE48FADA}"/>
              </a:ext>
            </a:extLst>
          </p:cNvPr>
          <p:cNvSpPr>
            <a:spLocks/>
          </p:cNvSpPr>
          <p:nvPr/>
        </p:nvSpPr>
        <p:spPr>
          <a:xfrm>
            <a:off x="16677861" y="1888434"/>
            <a:ext cx="7375939" cy="1158771"/>
          </a:xfrm>
          <a:prstGeom prst="rect">
            <a:avLst/>
          </a:prstGeom>
          <a:solidFill>
            <a:srgbClr val="B3A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a:t>Team 77 - Jonathan </a:t>
            </a:r>
            <a:r>
              <a:rPr lang="en-US" sz="2800" dirty="0" err="1"/>
              <a:t>Maniery</a:t>
            </a:r>
            <a:r>
              <a:rPr lang="en-US" sz="2800" dirty="0"/>
              <a:t>, Andres </a:t>
            </a:r>
            <a:r>
              <a:rPr lang="en-US" sz="2800" dirty="0" err="1"/>
              <a:t>Quinonez</a:t>
            </a:r>
            <a:r>
              <a:rPr lang="en-US" sz="2800" dirty="0"/>
              <a:t>, </a:t>
            </a:r>
          </a:p>
          <a:p>
            <a:pPr algn="just"/>
            <a:r>
              <a:rPr lang="en-US" sz="2800" dirty="0"/>
              <a:t>Cleo Zhang, and Dhaval </a:t>
            </a:r>
            <a:r>
              <a:rPr lang="en-US" sz="2800" dirty="0" err="1"/>
              <a:t>Lokagariwar</a:t>
            </a:r>
            <a:endParaRPr lang="en-US" sz="2800" dirty="0"/>
          </a:p>
        </p:txBody>
      </p:sp>
      <p:pic>
        <p:nvPicPr>
          <p:cNvPr id="8" name="Picture 7" descr="A logo of a college&#10;&#10;Description automatically generated">
            <a:extLst>
              <a:ext uri="{FF2B5EF4-FFF2-40B4-BE49-F238E27FC236}">
                <a16:creationId xmlns:a16="http://schemas.microsoft.com/office/drawing/2014/main" id="{61452C76-5099-BD74-F1B5-7F3C3EAE6AD3}"/>
              </a:ext>
            </a:extLst>
          </p:cNvPr>
          <p:cNvPicPr>
            <a:picLocks noChangeAspect="1"/>
          </p:cNvPicPr>
          <p:nvPr/>
        </p:nvPicPr>
        <p:blipFill>
          <a:blip r:embed="rId3"/>
          <a:stretch>
            <a:fillRect/>
          </a:stretch>
        </p:blipFill>
        <p:spPr>
          <a:xfrm>
            <a:off x="24532173" y="150906"/>
            <a:ext cx="2260600" cy="3022600"/>
          </a:xfrm>
          <a:prstGeom prst="rect">
            <a:avLst/>
          </a:prstGeom>
        </p:spPr>
      </p:pic>
      <p:sp>
        <p:nvSpPr>
          <p:cNvPr id="10" name="TextBox 9">
            <a:extLst>
              <a:ext uri="{FF2B5EF4-FFF2-40B4-BE49-F238E27FC236}">
                <a16:creationId xmlns:a16="http://schemas.microsoft.com/office/drawing/2014/main" id="{F4C4CFCD-1D23-0B29-28D8-EBD1DDA263BB}"/>
              </a:ext>
            </a:extLst>
          </p:cNvPr>
          <p:cNvSpPr txBox="1"/>
          <p:nvPr/>
        </p:nvSpPr>
        <p:spPr>
          <a:xfrm>
            <a:off x="639226" y="2971092"/>
            <a:ext cx="12488945" cy="646331"/>
          </a:xfrm>
          <a:prstGeom prst="rect">
            <a:avLst/>
          </a:prstGeom>
          <a:noFill/>
        </p:spPr>
        <p:txBody>
          <a:bodyPr wrap="square">
            <a:spAutoFit/>
          </a:bodyPr>
          <a:lstStyle/>
          <a:p>
            <a:pPr algn="l"/>
            <a:r>
              <a:rPr lang="en-CA" sz="3600" b="1" dirty="0">
                <a:solidFill>
                  <a:srgbClr val="003057"/>
                </a:solidFill>
                <a:latin typeface="Roboto"/>
                <a:ea typeface="Roboto"/>
                <a:cs typeface="Roboto"/>
              </a:rPr>
              <a:t>INTRODUCTION</a:t>
            </a:r>
          </a:p>
        </p:txBody>
      </p:sp>
      <p:sp>
        <p:nvSpPr>
          <p:cNvPr id="12" name="TextBox 11">
            <a:extLst>
              <a:ext uri="{FF2B5EF4-FFF2-40B4-BE49-F238E27FC236}">
                <a16:creationId xmlns:a16="http://schemas.microsoft.com/office/drawing/2014/main" id="{87E6C8EC-C123-269F-F3DA-44111A72B1E4}"/>
              </a:ext>
            </a:extLst>
          </p:cNvPr>
          <p:cNvSpPr txBox="1"/>
          <p:nvPr/>
        </p:nvSpPr>
        <p:spPr>
          <a:xfrm>
            <a:off x="638495" y="9978588"/>
            <a:ext cx="12488945" cy="646331"/>
          </a:xfrm>
          <a:prstGeom prst="rect">
            <a:avLst/>
          </a:prstGeom>
          <a:noFill/>
        </p:spPr>
        <p:txBody>
          <a:bodyPr wrap="square">
            <a:spAutoFit/>
          </a:bodyPr>
          <a:lstStyle/>
          <a:p>
            <a:pPr algn="l"/>
            <a:r>
              <a:rPr lang="en-CA" sz="3600" b="1" dirty="0">
                <a:solidFill>
                  <a:srgbClr val="003057"/>
                </a:solidFill>
                <a:latin typeface="Roboto"/>
                <a:ea typeface="Roboto"/>
                <a:cs typeface="Roboto"/>
              </a:rPr>
              <a:t>APPROACHES</a:t>
            </a:r>
          </a:p>
        </p:txBody>
      </p:sp>
      <p:sp>
        <p:nvSpPr>
          <p:cNvPr id="14" name="TextBox 13">
            <a:extLst>
              <a:ext uri="{FF2B5EF4-FFF2-40B4-BE49-F238E27FC236}">
                <a16:creationId xmlns:a16="http://schemas.microsoft.com/office/drawing/2014/main" id="{544F9910-2B34-0B14-2291-6F03AE9AA034}"/>
              </a:ext>
            </a:extLst>
          </p:cNvPr>
          <p:cNvSpPr txBox="1"/>
          <p:nvPr/>
        </p:nvSpPr>
        <p:spPr>
          <a:xfrm>
            <a:off x="681915" y="31838035"/>
            <a:ext cx="13076774" cy="646331"/>
          </a:xfrm>
          <a:prstGeom prst="rect">
            <a:avLst/>
          </a:prstGeom>
          <a:noFill/>
        </p:spPr>
        <p:txBody>
          <a:bodyPr wrap="square">
            <a:spAutoFit/>
          </a:bodyPr>
          <a:lstStyle/>
          <a:p>
            <a:pPr algn="l"/>
            <a:r>
              <a:rPr lang="en-CA" sz="3600" b="1" dirty="0">
                <a:solidFill>
                  <a:srgbClr val="003057"/>
                </a:solidFill>
                <a:latin typeface="Roboto"/>
                <a:ea typeface="Roboto"/>
                <a:cs typeface="Roboto"/>
              </a:rPr>
              <a:t>DATA</a:t>
            </a:r>
          </a:p>
        </p:txBody>
      </p:sp>
      <p:sp>
        <p:nvSpPr>
          <p:cNvPr id="16" name="TextBox 15">
            <a:extLst>
              <a:ext uri="{FF2B5EF4-FFF2-40B4-BE49-F238E27FC236}">
                <a16:creationId xmlns:a16="http://schemas.microsoft.com/office/drawing/2014/main" id="{E63D125A-1618-4381-51FF-B209E61334E4}"/>
              </a:ext>
            </a:extLst>
          </p:cNvPr>
          <p:cNvSpPr txBox="1"/>
          <p:nvPr/>
        </p:nvSpPr>
        <p:spPr>
          <a:xfrm>
            <a:off x="14029594" y="3286316"/>
            <a:ext cx="13128172" cy="646331"/>
          </a:xfrm>
          <a:prstGeom prst="rect">
            <a:avLst/>
          </a:prstGeom>
          <a:noFill/>
        </p:spPr>
        <p:txBody>
          <a:bodyPr wrap="square">
            <a:spAutoFit/>
          </a:bodyPr>
          <a:lstStyle/>
          <a:p>
            <a:pPr algn="l"/>
            <a:r>
              <a:rPr lang="en-CA" sz="3600" b="1" dirty="0">
                <a:solidFill>
                  <a:srgbClr val="003057"/>
                </a:solidFill>
                <a:latin typeface="Roboto"/>
                <a:ea typeface="Roboto"/>
                <a:cs typeface="Roboto"/>
              </a:rPr>
              <a:t>EXPERIMENTS AND RESULTS</a:t>
            </a:r>
          </a:p>
        </p:txBody>
      </p:sp>
      <p:sp>
        <p:nvSpPr>
          <p:cNvPr id="19" name="TextBox 18">
            <a:extLst>
              <a:ext uri="{FF2B5EF4-FFF2-40B4-BE49-F238E27FC236}">
                <a16:creationId xmlns:a16="http://schemas.microsoft.com/office/drawing/2014/main" id="{DBC8DBE4-35E9-D7DD-9102-264E08F4EC49}"/>
              </a:ext>
            </a:extLst>
          </p:cNvPr>
          <p:cNvSpPr txBox="1"/>
          <p:nvPr/>
        </p:nvSpPr>
        <p:spPr>
          <a:xfrm>
            <a:off x="638495" y="3699780"/>
            <a:ext cx="12763180" cy="6124754"/>
          </a:xfrm>
          <a:prstGeom prst="rect">
            <a:avLst/>
          </a:prstGeom>
          <a:noFill/>
        </p:spPr>
        <p:txBody>
          <a:bodyPr wrap="square" rtlCol="0">
            <a:spAutoFit/>
          </a:bodyPr>
          <a:lstStyle/>
          <a:p>
            <a:pPr algn="just"/>
            <a:r>
              <a:rPr lang="en-CA" sz="2800" i="1" dirty="0">
                <a:solidFill>
                  <a:srgbClr val="B3A46A"/>
                </a:solidFill>
                <a:latin typeface="Roboto" panose="02000000000000000000" pitchFamily="2" charset="0"/>
                <a:ea typeface="Roboto" panose="02000000000000000000" pitchFamily="2" charset="0"/>
                <a:cs typeface="Roboto" panose="02000000000000000000" pitchFamily="2" charset="0"/>
              </a:rPr>
              <a:t>What is the problem? </a:t>
            </a:r>
            <a:r>
              <a:rPr lang="en-CA" sz="2800" b="0" i="0" dirty="0">
                <a:solidFill>
                  <a:srgbClr val="003057"/>
                </a:solidFill>
                <a:effectLst/>
                <a:latin typeface="Roboto" panose="02000000000000000000" pitchFamily="2" charset="0"/>
                <a:ea typeface="Roboto" panose="02000000000000000000" pitchFamily="2" charset="0"/>
                <a:cs typeface="Roboto" panose="02000000000000000000" pitchFamily="2" charset="0"/>
              </a:rPr>
              <a:t>As a popular trading strategy, statistical arbitrage has evolved over decades, which typically rely on correlation-based approaches and may overlook negative relationships or fail to distinguish between positive and negative interactions. The SPONGE algorithm, a graph clustering implementation for constructing portfolios, marks a major step-forward to the traditional statistical arbitrage by addressing those limitations. In addition, the algorithm implementation is difficult for many people to follow, and thus creates a high technical barrier to keep potential investors out of the market.</a:t>
            </a:r>
          </a:p>
          <a:p>
            <a:pPr algn="just"/>
            <a:endParaRPr lang="en-CA" sz="2800" i="1" dirty="0">
              <a:solidFill>
                <a:srgbClr val="003057"/>
              </a:solidFill>
              <a:latin typeface="Roboto" panose="02000000000000000000" pitchFamily="2" charset="0"/>
              <a:ea typeface="Roboto" panose="02000000000000000000" pitchFamily="2" charset="0"/>
              <a:cs typeface="Roboto" panose="02000000000000000000" pitchFamily="2" charset="0"/>
            </a:endParaRPr>
          </a:p>
          <a:p>
            <a:pPr algn="just"/>
            <a:r>
              <a:rPr lang="en-CA" sz="2800" i="1" dirty="0">
                <a:solidFill>
                  <a:srgbClr val="B3A46A"/>
                </a:solidFill>
                <a:latin typeface="Roboto" panose="02000000000000000000" pitchFamily="2" charset="0"/>
                <a:ea typeface="Roboto" panose="02000000000000000000" pitchFamily="2" charset="0"/>
                <a:cs typeface="Roboto" panose="02000000000000000000" pitchFamily="2" charset="0"/>
              </a:rPr>
              <a:t>Why is it important and why should we care? </a:t>
            </a: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SPONGE's superior returns to traditional statistical arbitrage are certainly </a:t>
            </a:r>
            <a:r>
              <a:rPr lang="en-CA" sz="2800" b="0" dirty="0">
                <a:solidFill>
                  <a:srgbClr val="003057"/>
                </a:solidFill>
                <a:effectLst/>
                <a:latin typeface="Roboto" panose="02000000000000000000" pitchFamily="2" charset="0"/>
                <a:ea typeface="Roboto" panose="02000000000000000000" pitchFamily="2" charset="0"/>
                <a:cs typeface="Roboto" panose="02000000000000000000" pitchFamily="2" charset="0"/>
              </a:rPr>
              <a:t>a good thing for investors. And our project is important in lowering the investment threshold and encouraging potential investors to enter the market. More investors mean more money in the flow, which will be of great benefit to the of the financial development.</a:t>
            </a:r>
            <a:endParaRPr lang="en-US" sz="2800" dirty="0">
              <a:solidFill>
                <a:srgbClr val="003057"/>
              </a:solidFill>
              <a:latin typeface="Roboto" panose="02000000000000000000" pitchFamily="2" charset="0"/>
              <a:ea typeface="Roboto" panose="02000000000000000000" pitchFamily="2" charset="0"/>
              <a:cs typeface="Roboto" panose="02000000000000000000" pitchFamily="2" charset="0"/>
            </a:endParaRPr>
          </a:p>
        </p:txBody>
      </p:sp>
      <p:sp>
        <p:nvSpPr>
          <p:cNvPr id="20" name="TextBox 19">
            <a:extLst>
              <a:ext uri="{FF2B5EF4-FFF2-40B4-BE49-F238E27FC236}">
                <a16:creationId xmlns:a16="http://schemas.microsoft.com/office/drawing/2014/main" id="{E9F34DB2-5D44-CC5E-9E95-44217AD4949D}"/>
              </a:ext>
            </a:extLst>
          </p:cNvPr>
          <p:cNvSpPr txBox="1"/>
          <p:nvPr/>
        </p:nvSpPr>
        <p:spPr>
          <a:xfrm>
            <a:off x="14029594" y="3930278"/>
            <a:ext cx="12763180" cy="25945564"/>
          </a:xfrm>
          <a:prstGeom prst="rect">
            <a:avLst/>
          </a:prstGeom>
          <a:noFill/>
        </p:spPr>
        <p:txBody>
          <a:bodyPr wrap="square" rtlCol="0">
            <a:spAutoFit/>
          </a:bodyPr>
          <a:lstStyle/>
          <a:p>
            <a:pPr algn="just"/>
            <a:r>
              <a:rPr lang="en-CA" sz="2800" b="0" i="1" dirty="0">
                <a:solidFill>
                  <a:srgbClr val="B3A46A"/>
                </a:solidFill>
                <a:effectLst/>
                <a:latin typeface="Roboto" panose="02000000000000000000" pitchFamily="2" charset="0"/>
                <a:ea typeface="Roboto" panose="02000000000000000000" pitchFamily="2" charset="0"/>
                <a:cs typeface="Roboto" panose="02000000000000000000" pitchFamily="2" charset="0"/>
              </a:rPr>
              <a:t>How did you evaluate your approaches? </a:t>
            </a:r>
          </a:p>
          <a:p>
            <a:pPr algn="just"/>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Hypothesis: Over/underweight mean cluster forecasting strategy can outperform the mean return of our investment universe while taking the same amount of risk.</a:t>
            </a:r>
          </a:p>
          <a:p>
            <a:pPr lvl="1" indent="-457200" algn="just">
              <a:buFont typeface="Arial" panose="020B0604020202020204" pitchFamily="34" charset="0"/>
              <a:buChar char="•"/>
            </a:pP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Design matrix X are time-series momentum features for each cluster on each day, and targets are their associated one-day forward risk-adjusted return. This is a regression problem.</a:t>
            </a:r>
          </a:p>
          <a:p>
            <a:pPr lvl="1" indent="-457200" algn="just">
              <a:buFont typeface="Arial" panose="020B0604020202020204" pitchFamily="34" charset="0"/>
              <a:buChar char="•"/>
            </a:pP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Expanding window walk-forward cross-validation at 5-year increments using a 90/10 split for training and validation (tuning hyper-parameters), testing set five years forward. For parameter search, we use randomized grid search in </a:t>
            </a:r>
            <a:r>
              <a:rPr lang="en-CA" sz="2800" dirty="0" err="1">
                <a:solidFill>
                  <a:srgbClr val="003057"/>
                </a:solidFill>
                <a:latin typeface="Roboto" panose="02000000000000000000" pitchFamily="2" charset="0"/>
                <a:ea typeface="Roboto" panose="02000000000000000000" pitchFamily="2" charset="0"/>
                <a:cs typeface="Roboto" panose="02000000000000000000" pitchFamily="2" charset="0"/>
              </a:rPr>
              <a:t>sklearn</a:t>
            </a: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 This method results in four splits across our dataset, with predictions being saved for the next five years before re-tuning. </a:t>
            </a:r>
          </a:p>
          <a:p>
            <a:pPr lvl="1" indent="-457200" algn="just">
              <a:buFont typeface="Arial" panose="020B0604020202020204" pitchFamily="34" charset="0"/>
              <a:buChar char="•"/>
            </a:pP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Model ling: Use linear models as a baseline and compare with more complex machine models (e.g. </a:t>
            </a:r>
            <a:r>
              <a:rPr lang="en-CA" sz="2800" dirty="0" err="1">
                <a:solidFill>
                  <a:srgbClr val="003057"/>
                </a:solidFill>
                <a:latin typeface="Roboto" panose="02000000000000000000" pitchFamily="2" charset="0"/>
                <a:ea typeface="Roboto" panose="02000000000000000000" pitchFamily="2" charset="0"/>
                <a:cs typeface="Roboto" panose="02000000000000000000" pitchFamily="2" charset="0"/>
              </a:rPr>
              <a:t>ElasticNet</a:t>
            </a: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 vs Random Forest)</a:t>
            </a:r>
          </a:p>
          <a:p>
            <a:pPr lvl="1" indent="-457200" algn="just">
              <a:buFont typeface="Arial" panose="020B0604020202020204" pitchFamily="34" charset="0"/>
              <a:buChar char="•"/>
            </a:pP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Feature selection: We use </a:t>
            </a:r>
            <a:r>
              <a:rPr lang="en-CA" sz="2800" dirty="0" err="1">
                <a:solidFill>
                  <a:srgbClr val="003057"/>
                </a:solidFill>
                <a:latin typeface="Roboto" panose="02000000000000000000" pitchFamily="2" charset="0"/>
                <a:ea typeface="Roboto" panose="02000000000000000000" pitchFamily="2" charset="0"/>
                <a:cs typeface="Roboto" panose="02000000000000000000" pitchFamily="2" charset="0"/>
              </a:rPr>
              <a:t>SelectFromModel</a:t>
            </a: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 in </a:t>
            </a:r>
            <a:r>
              <a:rPr lang="en-CA" sz="2800" dirty="0" err="1">
                <a:solidFill>
                  <a:srgbClr val="003057"/>
                </a:solidFill>
                <a:latin typeface="Roboto" panose="02000000000000000000" pitchFamily="2" charset="0"/>
                <a:ea typeface="Roboto" panose="02000000000000000000" pitchFamily="2" charset="0"/>
                <a:cs typeface="Roboto" panose="02000000000000000000" pitchFamily="2" charset="0"/>
              </a:rPr>
              <a:t>sklearn</a:t>
            </a: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 for feature selection. Specifically, we add the object to our pipelines. For </a:t>
            </a:r>
            <a:r>
              <a:rPr lang="en-CA" sz="2800" dirty="0" err="1">
                <a:solidFill>
                  <a:srgbClr val="003057"/>
                </a:solidFill>
                <a:latin typeface="Roboto" panose="02000000000000000000" pitchFamily="2" charset="0"/>
                <a:ea typeface="Roboto" panose="02000000000000000000" pitchFamily="2" charset="0"/>
                <a:cs typeface="Roboto" panose="02000000000000000000" pitchFamily="2" charset="0"/>
              </a:rPr>
              <a:t>RandomForest</a:t>
            </a: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 we take the features above the mean in the built-in feature importance method. For </a:t>
            </a:r>
            <a:r>
              <a:rPr lang="en-CA" sz="2800" dirty="0" err="1">
                <a:solidFill>
                  <a:srgbClr val="003057"/>
                </a:solidFill>
                <a:latin typeface="Roboto" panose="02000000000000000000" pitchFamily="2" charset="0"/>
                <a:ea typeface="Roboto" panose="02000000000000000000" pitchFamily="2" charset="0"/>
                <a:cs typeface="Roboto" panose="02000000000000000000" pitchFamily="2" charset="0"/>
              </a:rPr>
              <a:t>ElasticNet</a:t>
            </a: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 we chose the features with an absolute value of the linear coefficient greater than zero.</a:t>
            </a:r>
          </a:p>
          <a:p>
            <a:pPr lvl="1" indent="-457200" algn="just">
              <a:buFont typeface="Arial" panose="020B0604020202020204" pitchFamily="34" charset="0"/>
              <a:buChar char="•"/>
            </a:pP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We will have multiple evaluation criteria. For tuning in the walk-forward step, we will use mean-squared error (MSE). We will evaluate investment performance metrics like total return and Sharpe ratio. We expect to see a linear relationship between the accuracy of the forecasting models and investment performance.</a:t>
            </a:r>
          </a:p>
          <a:p>
            <a:pPr algn="just"/>
            <a:endParaRPr lang="en-CA" sz="2800" dirty="0">
              <a:solidFill>
                <a:srgbClr val="003057"/>
              </a:solidFill>
              <a:latin typeface="Roboto" panose="02000000000000000000" pitchFamily="2" charset="0"/>
              <a:ea typeface="Roboto" panose="02000000000000000000" pitchFamily="2" charset="0"/>
              <a:cs typeface="Roboto" panose="02000000000000000000" pitchFamily="2" charset="0"/>
            </a:endParaRPr>
          </a:p>
          <a:p>
            <a:pPr algn="just"/>
            <a:r>
              <a:rPr lang="en-CA" sz="2800" b="0" i="1" dirty="0">
                <a:solidFill>
                  <a:srgbClr val="B3A46A"/>
                </a:solidFill>
                <a:effectLst/>
                <a:latin typeface="Roboto" panose="02000000000000000000" pitchFamily="2" charset="0"/>
                <a:ea typeface="Roboto" panose="02000000000000000000" pitchFamily="2" charset="0"/>
                <a:cs typeface="Roboto" panose="02000000000000000000" pitchFamily="2" charset="0"/>
              </a:rPr>
              <a:t>What are the results? </a:t>
            </a:r>
            <a:endParaRPr lang="en-CA" sz="2800" dirty="0">
              <a:solidFill>
                <a:srgbClr val="003057"/>
              </a:solidFill>
              <a:latin typeface="Roboto" panose="02000000000000000000" pitchFamily="2" charset="0"/>
              <a:ea typeface="Roboto" panose="02000000000000000000" pitchFamily="2" charset="0"/>
              <a:cs typeface="Roboto" panose="02000000000000000000" pitchFamily="2" charset="0"/>
            </a:endParaRPr>
          </a:p>
          <a:p>
            <a:pPr algn="just"/>
            <a:endParaRPr lang="en-CA" sz="2800" dirty="0">
              <a:solidFill>
                <a:srgbClr val="003057"/>
              </a:solidFill>
              <a:latin typeface="Roboto" panose="02000000000000000000" pitchFamily="2" charset="0"/>
              <a:ea typeface="Roboto" panose="02000000000000000000" pitchFamily="2" charset="0"/>
              <a:cs typeface="Roboto" panose="02000000000000000000" pitchFamily="2" charset="0"/>
            </a:endParaRPr>
          </a:p>
          <a:p>
            <a:pPr algn="just"/>
            <a:endParaRPr lang="en-CA" sz="2800" dirty="0">
              <a:solidFill>
                <a:srgbClr val="003057"/>
              </a:solidFill>
              <a:latin typeface="Roboto" panose="02000000000000000000" pitchFamily="2" charset="0"/>
              <a:ea typeface="Roboto" panose="02000000000000000000" pitchFamily="2" charset="0"/>
              <a:cs typeface="Roboto" panose="02000000000000000000" pitchFamily="2" charset="0"/>
            </a:endParaRPr>
          </a:p>
          <a:p>
            <a:pPr algn="just"/>
            <a:endParaRPr lang="en-CA" sz="2800" dirty="0">
              <a:solidFill>
                <a:srgbClr val="003057"/>
              </a:solidFill>
              <a:latin typeface="Roboto" panose="02000000000000000000" pitchFamily="2" charset="0"/>
              <a:ea typeface="Roboto" panose="02000000000000000000" pitchFamily="2" charset="0"/>
              <a:cs typeface="Roboto" panose="02000000000000000000" pitchFamily="2" charset="0"/>
            </a:endParaRPr>
          </a:p>
          <a:p>
            <a:pPr algn="just"/>
            <a:endParaRPr lang="en-CA" sz="2800" dirty="0">
              <a:solidFill>
                <a:srgbClr val="003057"/>
              </a:solidFill>
              <a:latin typeface="Roboto" panose="02000000000000000000" pitchFamily="2" charset="0"/>
              <a:ea typeface="Roboto" panose="02000000000000000000" pitchFamily="2" charset="0"/>
              <a:cs typeface="Roboto" panose="02000000000000000000" pitchFamily="2" charset="0"/>
            </a:endParaRPr>
          </a:p>
          <a:p>
            <a:pPr algn="just"/>
            <a:endParaRPr lang="en-CA" sz="2800" dirty="0">
              <a:solidFill>
                <a:srgbClr val="003057"/>
              </a:solidFill>
              <a:latin typeface="Roboto" panose="02000000000000000000" pitchFamily="2" charset="0"/>
              <a:ea typeface="Roboto" panose="02000000000000000000" pitchFamily="2" charset="0"/>
              <a:cs typeface="Roboto" panose="02000000000000000000" pitchFamily="2" charset="0"/>
            </a:endParaRPr>
          </a:p>
          <a:p>
            <a:pPr algn="just"/>
            <a:endParaRPr lang="en-CA" sz="2800" dirty="0">
              <a:solidFill>
                <a:srgbClr val="003057"/>
              </a:solidFill>
              <a:latin typeface="Roboto" panose="02000000000000000000" pitchFamily="2" charset="0"/>
              <a:ea typeface="Roboto" panose="02000000000000000000" pitchFamily="2" charset="0"/>
              <a:cs typeface="Roboto" panose="02000000000000000000" pitchFamily="2" charset="0"/>
            </a:endParaRPr>
          </a:p>
          <a:p>
            <a:pPr algn="just"/>
            <a:endParaRPr lang="en-CA" sz="2800" dirty="0">
              <a:solidFill>
                <a:srgbClr val="003057"/>
              </a:solidFill>
              <a:latin typeface="Roboto" panose="02000000000000000000" pitchFamily="2" charset="0"/>
              <a:ea typeface="Roboto" panose="02000000000000000000" pitchFamily="2" charset="0"/>
              <a:cs typeface="Roboto" panose="02000000000000000000" pitchFamily="2" charset="0"/>
            </a:endParaRPr>
          </a:p>
          <a:p>
            <a:pPr algn="just"/>
            <a:endParaRPr lang="en-CA" sz="2800" dirty="0">
              <a:solidFill>
                <a:srgbClr val="003057"/>
              </a:solidFill>
              <a:latin typeface="Roboto" panose="02000000000000000000" pitchFamily="2" charset="0"/>
              <a:ea typeface="Roboto" panose="02000000000000000000" pitchFamily="2" charset="0"/>
              <a:cs typeface="Roboto" panose="02000000000000000000" pitchFamily="2" charset="0"/>
            </a:endParaRPr>
          </a:p>
          <a:p>
            <a:pPr algn="just"/>
            <a:endParaRPr lang="en-CA" sz="2800" dirty="0">
              <a:solidFill>
                <a:srgbClr val="003057"/>
              </a:solidFill>
              <a:latin typeface="Roboto" panose="02000000000000000000" pitchFamily="2" charset="0"/>
              <a:ea typeface="Roboto" panose="02000000000000000000" pitchFamily="2" charset="0"/>
              <a:cs typeface="Roboto" panose="02000000000000000000" pitchFamily="2" charset="0"/>
            </a:endParaRPr>
          </a:p>
          <a:p>
            <a:pPr algn="just"/>
            <a:endParaRPr lang="en-CA" sz="2800" dirty="0">
              <a:solidFill>
                <a:srgbClr val="003057"/>
              </a:solidFill>
              <a:latin typeface="Roboto" panose="02000000000000000000" pitchFamily="2" charset="0"/>
              <a:ea typeface="Roboto" panose="02000000000000000000" pitchFamily="2" charset="0"/>
              <a:cs typeface="Roboto" panose="02000000000000000000" pitchFamily="2" charset="0"/>
            </a:endParaRPr>
          </a:p>
          <a:p>
            <a:pPr algn="just"/>
            <a:endParaRPr lang="en-CA" sz="2800" dirty="0">
              <a:solidFill>
                <a:srgbClr val="003057"/>
              </a:solidFill>
              <a:latin typeface="Roboto" panose="02000000000000000000" pitchFamily="2" charset="0"/>
              <a:ea typeface="Roboto" panose="02000000000000000000" pitchFamily="2" charset="0"/>
              <a:cs typeface="Roboto" panose="02000000000000000000" pitchFamily="2" charset="0"/>
            </a:endParaRPr>
          </a:p>
          <a:p>
            <a:pPr algn="just"/>
            <a:endParaRPr lang="en-CA" sz="2800" dirty="0">
              <a:solidFill>
                <a:srgbClr val="003057"/>
              </a:solidFill>
              <a:latin typeface="Roboto" panose="02000000000000000000" pitchFamily="2" charset="0"/>
              <a:ea typeface="Roboto" panose="02000000000000000000" pitchFamily="2" charset="0"/>
              <a:cs typeface="Roboto" panose="02000000000000000000" pitchFamily="2" charset="0"/>
            </a:endParaRPr>
          </a:p>
          <a:p>
            <a:pPr algn="just"/>
            <a:endParaRPr lang="en-CA" sz="2800" b="0" i="1" dirty="0">
              <a:solidFill>
                <a:srgbClr val="B3A46A"/>
              </a:solidFill>
              <a:effectLst/>
              <a:latin typeface="Roboto" panose="02000000000000000000" pitchFamily="2" charset="0"/>
              <a:ea typeface="Roboto" panose="02000000000000000000" pitchFamily="2" charset="0"/>
              <a:cs typeface="Roboto" panose="02000000000000000000" pitchFamily="2" charset="0"/>
            </a:endParaRPr>
          </a:p>
          <a:p>
            <a:pPr algn="just"/>
            <a:endParaRPr lang="en-CA" sz="2800" i="1" dirty="0">
              <a:solidFill>
                <a:srgbClr val="B3A46A"/>
              </a:solidFill>
              <a:latin typeface="Roboto" panose="02000000000000000000" pitchFamily="2" charset="0"/>
              <a:ea typeface="Roboto" panose="02000000000000000000" pitchFamily="2" charset="0"/>
              <a:cs typeface="Roboto" panose="02000000000000000000" pitchFamily="2" charset="0"/>
            </a:endParaRPr>
          </a:p>
          <a:p>
            <a:pPr algn="just"/>
            <a:endParaRPr lang="en-CA" sz="2800" b="0" i="1" dirty="0">
              <a:solidFill>
                <a:srgbClr val="B3A46A"/>
              </a:solidFill>
              <a:effectLst/>
              <a:latin typeface="Roboto" panose="02000000000000000000" pitchFamily="2" charset="0"/>
              <a:ea typeface="Roboto" panose="02000000000000000000" pitchFamily="2" charset="0"/>
              <a:cs typeface="Roboto" panose="02000000000000000000" pitchFamily="2" charset="0"/>
            </a:endParaRPr>
          </a:p>
          <a:p>
            <a:pPr algn="just"/>
            <a:endParaRPr lang="en-CA" sz="2800" i="1" dirty="0">
              <a:solidFill>
                <a:srgbClr val="B3A46A"/>
              </a:solidFill>
              <a:latin typeface="Roboto" panose="02000000000000000000" pitchFamily="2" charset="0"/>
              <a:ea typeface="Roboto" panose="02000000000000000000" pitchFamily="2" charset="0"/>
              <a:cs typeface="Roboto" panose="02000000000000000000" pitchFamily="2" charset="0"/>
            </a:endParaRPr>
          </a:p>
          <a:p>
            <a:pPr algn="just"/>
            <a:endParaRPr lang="en-CA" sz="2800" b="0" i="1" dirty="0">
              <a:solidFill>
                <a:srgbClr val="B3A46A"/>
              </a:solidFill>
              <a:effectLst/>
              <a:latin typeface="Roboto" panose="02000000000000000000" pitchFamily="2" charset="0"/>
              <a:ea typeface="Roboto" panose="02000000000000000000" pitchFamily="2" charset="0"/>
              <a:cs typeface="Roboto" panose="02000000000000000000" pitchFamily="2" charset="0"/>
            </a:endParaRPr>
          </a:p>
          <a:p>
            <a:pPr algn="just"/>
            <a:r>
              <a:rPr lang="en-CA" sz="2800" b="0" i="1" dirty="0">
                <a:solidFill>
                  <a:srgbClr val="B3A46A"/>
                </a:solidFill>
                <a:effectLst/>
                <a:latin typeface="Roboto" panose="02000000000000000000" pitchFamily="2" charset="0"/>
                <a:ea typeface="Roboto" panose="02000000000000000000" pitchFamily="2" charset="0"/>
                <a:cs typeface="Roboto" panose="02000000000000000000" pitchFamily="2" charset="0"/>
              </a:rPr>
              <a:t>How do your methods compare to other methods? </a:t>
            </a: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The findings demonstrate that the non-linear </a:t>
            </a:r>
            <a:r>
              <a:rPr lang="en-CA" sz="2800" dirty="0" err="1">
                <a:solidFill>
                  <a:srgbClr val="003057"/>
                </a:solidFill>
                <a:latin typeface="Roboto" panose="02000000000000000000" pitchFamily="2" charset="0"/>
                <a:ea typeface="Roboto" panose="02000000000000000000" pitchFamily="2" charset="0"/>
                <a:cs typeface="Roboto" panose="02000000000000000000" pitchFamily="2" charset="0"/>
              </a:rPr>
              <a:t>RandomForest</a:t>
            </a: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 model surpasses </a:t>
            </a:r>
            <a:r>
              <a:rPr lang="en-CA" sz="2800" dirty="0" err="1">
                <a:solidFill>
                  <a:srgbClr val="003057"/>
                </a:solidFill>
                <a:latin typeface="Roboto" panose="02000000000000000000" pitchFamily="2" charset="0"/>
                <a:ea typeface="Roboto" panose="02000000000000000000" pitchFamily="2" charset="0"/>
                <a:cs typeface="Roboto" panose="02000000000000000000" pitchFamily="2" charset="0"/>
              </a:rPr>
              <a:t>ElasticNet</a:t>
            </a: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 by almost 1 percent annually, indicating the presence of beneficial non-linear interactions within the feature set. </a:t>
            </a:r>
            <a:r>
              <a:rPr lang="en-CA" sz="2800" dirty="0" err="1">
                <a:solidFill>
                  <a:srgbClr val="003057"/>
                </a:solidFill>
                <a:latin typeface="Roboto" panose="02000000000000000000" pitchFamily="2" charset="0"/>
                <a:ea typeface="Roboto" panose="02000000000000000000" pitchFamily="2" charset="0"/>
                <a:cs typeface="Roboto" panose="02000000000000000000" pitchFamily="2" charset="0"/>
              </a:rPr>
              <a:t>RandomForest</a:t>
            </a: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 with feature selection ranks third, suggesting that excluding features does not yield advantages. These top three models consistently outperform the market by 1-2 percent, underscoring the benefits of dynamic modeling in identifying clusters that outperform the broader market. Annual volatility is noted to be similar across all strategies, facilitating reasonable return comparisons, and the Sharpe ratio validates these findings. </a:t>
            </a:r>
            <a:r>
              <a:rPr lang="en-CA" sz="2800" dirty="0" err="1">
                <a:solidFill>
                  <a:srgbClr val="003057"/>
                </a:solidFill>
                <a:latin typeface="Roboto" panose="02000000000000000000" pitchFamily="2" charset="0"/>
                <a:ea typeface="Roboto" panose="02000000000000000000" pitchFamily="2" charset="0"/>
                <a:cs typeface="Roboto" panose="02000000000000000000" pitchFamily="2" charset="0"/>
              </a:rPr>
              <a:t>RandomForest</a:t>
            </a: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 shows lower average Mean Squared Error (MSE) compared to </a:t>
            </a:r>
            <a:r>
              <a:rPr lang="en-CA" sz="2800" dirty="0" err="1">
                <a:solidFill>
                  <a:srgbClr val="003057"/>
                </a:solidFill>
                <a:latin typeface="Roboto" panose="02000000000000000000" pitchFamily="2" charset="0"/>
                <a:ea typeface="Roboto" panose="02000000000000000000" pitchFamily="2" charset="0"/>
                <a:cs typeface="Roboto" panose="02000000000000000000" pitchFamily="2" charset="0"/>
              </a:rPr>
              <a:t>ElasticNet</a:t>
            </a: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 . At the same time, </a:t>
            </a:r>
            <a:r>
              <a:rPr lang="en-CA" sz="2800" dirty="0" err="1">
                <a:solidFill>
                  <a:srgbClr val="003057"/>
                </a:solidFill>
                <a:latin typeface="Roboto" panose="02000000000000000000" pitchFamily="2" charset="0"/>
                <a:ea typeface="Roboto" panose="02000000000000000000" pitchFamily="2" charset="0"/>
                <a:cs typeface="Roboto" panose="02000000000000000000" pitchFamily="2" charset="0"/>
              </a:rPr>
              <a:t>RandomForest</a:t>
            </a: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 with feature selection records the lowest MSE in testing, potentially due to variability in returns impacting cumulative performance differently across models. The analysis employs cross-validation across four time-series split folds to substantiate these conclusions.</a:t>
            </a:r>
          </a:p>
        </p:txBody>
      </p:sp>
      <p:sp>
        <p:nvSpPr>
          <p:cNvPr id="21" name="TextBox 20">
            <a:extLst>
              <a:ext uri="{FF2B5EF4-FFF2-40B4-BE49-F238E27FC236}">
                <a16:creationId xmlns:a16="http://schemas.microsoft.com/office/drawing/2014/main" id="{1F45B008-08BA-D7CE-BF5D-AA6E68EF6AF2}"/>
              </a:ext>
            </a:extLst>
          </p:cNvPr>
          <p:cNvSpPr txBox="1"/>
          <p:nvPr/>
        </p:nvSpPr>
        <p:spPr>
          <a:xfrm>
            <a:off x="681914" y="32403050"/>
            <a:ext cx="12633351" cy="3108543"/>
          </a:xfrm>
          <a:prstGeom prst="rect">
            <a:avLst/>
          </a:prstGeom>
          <a:noFill/>
        </p:spPr>
        <p:txBody>
          <a:bodyPr wrap="square" rtlCol="0">
            <a:spAutoFit/>
          </a:bodyPr>
          <a:lstStyle/>
          <a:p>
            <a:pPr algn="just"/>
            <a:r>
              <a:rPr lang="en-CA" sz="2800" i="1" dirty="0">
                <a:solidFill>
                  <a:srgbClr val="B3A46A"/>
                </a:solidFill>
                <a:latin typeface="Roboto" panose="02000000000000000000" pitchFamily="2" charset="0"/>
                <a:ea typeface="Roboto" panose="02000000000000000000" pitchFamily="2" charset="0"/>
                <a:cs typeface="Roboto" panose="02000000000000000000" pitchFamily="2" charset="0"/>
              </a:rPr>
              <a:t>How did we get it? </a:t>
            </a: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The stock data is provided by an industry practitioner and can also be collected publicly.</a:t>
            </a:r>
          </a:p>
          <a:p>
            <a:pPr algn="just"/>
            <a:endParaRPr lang="en-CA" sz="2800" dirty="0">
              <a:solidFill>
                <a:srgbClr val="003057"/>
              </a:solidFill>
              <a:latin typeface="Roboto" panose="02000000000000000000" pitchFamily="2" charset="0"/>
              <a:ea typeface="Roboto" panose="02000000000000000000" pitchFamily="2" charset="0"/>
              <a:cs typeface="Roboto" panose="02000000000000000000" pitchFamily="2" charset="0"/>
            </a:endParaRPr>
          </a:p>
          <a:p>
            <a:pPr algn="just"/>
            <a:r>
              <a:rPr lang="en-CA" sz="2800" i="1" dirty="0">
                <a:solidFill>
                  <a:srgbClr val="B3A46A"/>
                </a:solidFill>
                <a:latin typeface="Roboto" panose="02000000000000000000" pitchFamily="2" charset="0"/>
                <a:ea typeface="Roboto" panose="02000000000000000000" pitchFamily="2" charset="0"/>
                <a:cs typeface="Roboto" panose="02000000000000000000" pitchFamily="2" charset="0"/>
              </a:rPr>
              <a:t>What are the data characteristics? </a:t>
            </a:r>
          </a:p>
          <a:p>
            <a:pPr marL="457200" indent="-457200" algn="just">
              <a:buFont typeface="Arial" panose="020B0604020202020204" pitchFamily="34" charset="0"/>
              <a:buChar char="•"/>
            </a:pP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Size: 1.73GB</a:t>
            </a:r>
          </a:p>
          <a:p>
            <a:pPr marL="457200" indent="-457200" algn="just">
              <a:buFont typeface="Arial" panose="020B0604020202020204" pitchFamily="34" charset="0"/>
              <a:buChar char="•"/>
            </a:pP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Record Number: (37104728, 10)</a:t>
            </a:r>
          </a:p>
          <a:p>
            <a:pPr marL="457200" indent="-457200" algn="just">
              <a:buFont typeface="Arial" panose="020B0604020202020204" pitchFamily="34" charset="0"/>
              <a:buChar char="•"/>
            </a:pP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Permanent data and updated till March 2024</a:t>
            </a:r>
          </a:p>
        </p:txBody>
      </p:sp>
      <p:sp>
        <p:nvSpPr>
          <p:cNvPr id="22" name="TextBox 21">
            <a:extLst>
              <a:ext uri="{FF2B5EF4-FFF2-40B4-BE49-F238E27FC236}">
                <a16:creationId xmlns:a16="http://schemas.microsoft.com/office/drawing/2014/main" id="{7A26EF38-FBBC-898E-B099-36398DFF478A}"/>
              </a:ext>
            </a:extLst>
          </p:cNvPr>
          <p:cNvSpPr txBox="1"/>
          <p:nvPr/>
        </p:nvSpPr>
        <p:spPr>
          <a:xfrm>
            <a:off x="14029594" y="29066560"/>
            <a:ext cx="12531031" cy="646331"/>
          </a:xfrm>
          <a:prstGeom prst="rect">
            <a:avLst/>
          </a:prstGeom>
          <a:noFill/>
        </p:spPr>
        <p:txBody>
          <a:bodyPr wrap="square">
            <a:spAutoFit/>
          </a:bodyPr>
          <a:lstStyle/>
          <a:p>
            <a:pPr algn="l"/>
            <a:r>
              <a:rPr lang="en-CA" sz="3600" b="1" dirty="0">
                <a:solidFill>
                  <a:srgbClr val="003057"/>
                </a:solidFill>
                <a:latin typeface="Roboto"/>
                <a:ea typeface="Roboto"/>
                <a:cs typeface="Roboto"/>
              </a:rPr>
              <a:t>CONCLUSION</a:t>
            </a:r>
          </a:p>
        </p:txBody>
      </p:sp>
      <p:sp>
        <p:nvSpPr>
          <p:cNvPr id="29" name="TextBox 28">
            <a:extLst>
              <a:ext uri="{FF2B5EF4-FFF2-40B4-BE49-F238E27FC236}">
                <a16:creationId xmlns:a16="http://schemas.microsoft.com/office/drawing/2014/main" id="{A89540CC-5F3C-9570-2DCE-4DE367F21B8E}"/>
              </a:ext>
            </a:extLst>
          </p:cNvPr>
          <p:cNvSpPr txBox="1"/>
          <p:nvPr/>
        </p:nvSpPr>
        <p:spPr>
          <a:xfrm>
            <a:off x="5472899" y="11242805"/>
            <a:ext cx="7928776" cy="4401205"/>
          </a:xfrm>
          <a:prstGeom prst="rect">
            <a:avLst/>
          </a:prstGeom>
          <a:noFill/>
        </p:spPr>
        <p:txBody>
          <a:bodyPr wrap="square" rtlCol="0">
            <a:spAutoFit/>
          </a:bodyPr>
          <a:lstStyle/>
          <a:p>
            <a:pPr algn="just"/>
            <a:r>
              <a:rPr lang="en-CA" sz="2800" dirty="0">
                <a:solidFill>
                  <a:srgbClr val="B3A46A"/>
                </a:solidFill>
                <a:latin typeface="Roboto" panose="02000000000000000000" pitchFamily="2" charset="0"/>
                <a:ea typeface="Roboto" panose="02000000000000000000" pitchFamily="2" charset="0"/>
                <a:cs typeface="Roboto" panose="02000000000000000000" pitchFamily="2" charset="0"/>
              </a:rPr>
              <a:t>Step 1: </a:t>
            </a: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Estimate clusters of stocks based on the correlation matrix of residual returns using the SPONGE algorithm, which is an effective algorithm that can find meaningful clusters of similar companies form our stock data by taking both negative and positive relationships between companies into consideration. The output of this step is a matrix of daily returns of shape (N, k) where N are the daily time-stamps and k is the number of clusters.</a:t>
            </a:r>
            <a:endParaRPr lang="en-US" sz="2800" dirty="0">
              <a:solidFill>
                <a:srgbClr val="003057"/>
              </a:solidFill>
              <a:latin typeface="Roboto" panose="02000000000000000000" pitchFamily="2" charset="0"/>
              <a:ea typeface="Roboto" panose="02000000000000000000" pitchFamily="2" charset="0"/>
              <a:cs typeface="Roboto" panose="02000000000000000000" pitchFamily="2" charset="0"/>
            </a:endParaRPr>
          </a:p>
        </p:txBody>
      </p:sp>
      <p:pic>
        <p:nvPicPr>
          <p:cNvPr id="31" name="Picture 30" descr="A diagram of a negative effect&#10;&#10;Description automatically generated">
            <a:extLst>
              <a:ext uri="{FF2B5EF4-FFF2-40B4-BE49-F238E27FC236}">
                <a16:creationId xmlns:a16="http://schemas.microsoft.com/office/drawing/2014/main" id="{21BF13F6-BCE9-9A07-B555-2C3595D79AAD}"/>
              </a:ext>
            </a:extLst>
          </p:cNvPr>
          <p:cNvPicPr>
            <a:picLocks noChangeAspect="1"/>
          </p:cNvPicPr>
          <p:nvPr/>
        </p:nvPicPr>
        <p:blipFill>
          <a:blip r:embed="rId4"/>
          <a:stretch>
            <a:fillRect/>
          </a:stretch>
        </p:blipFill>
        <p:spPr>
          <a:xfrm>
            <a:off x="672512" y="11579328"/>
            <a:ext cx="4780754" cy="3319968"/>
          </a:xfrm>
          <a:prstGeom prst="rect">
            <a:avLst/>
          </a:prstGeom>
        </p:spPr>
      </p:pic>
      <p:sp>
        <p:nvSpPr>
          <p:cNvPr id="32" name="TextBox 31">
            <a:extLst>
              <a:ext uri="{FF2B5EF4-FFF2-40B4-BE49-F238E27FC236}">
                <a16:creationId xmlns:a16="http://schemas.microsoft.com/office/drawing/2014/main" id="{546CAB23-7A03-92FC-7D22-8AE94D3CA7BC}"/>
              </a:ext>
            </a:extLst>
          </p:cNvPr>
          <p:cNvSpPr txBox="1"/>
          <p:nvPr/>
        </p:nvSpPr>
        <p:spPr>
          <a:xfrm>
            <a:off x="638494" y="18381630"/>
            <a:ext cx="12599334" cy="954107"/>
          </a:xfrm>
          <a:prstGeom prst="rect">
            <a:avLst/>
          </a:prstGeom>
          <a:noFill/>
        </p:spPr>
        <p:txBody>
          <a:bodyPr wrap="square" rtlCol="0">
            <a:spAutoFit/>
          </a:bodyPr>
          <a:lstStyle/>
          <a:p>
            <a:pPr algn="just"/>
            <a:r>
              <a:rPr lang="en-CA" sz="2800" dirty="0">
                <a:solidFill>
                  <a:srgbClr val="B3A46A"/>
                </a:solidFill>
                <a:latin typeface="Roboto" panose="02000000000000000000" pitchFamily="2" charset="0"/>
                <a:ea typeface="Roboto" panose="02000000000000000000" pitchFamily="2" charset="0"/>
                <a:cs typeface="Roboto" panose="02000000000000000000" pitchFamily="2" charset="0"/>
              </a:rPr>
              <a:t>Step 3: </a:t>
            </a:r>
            <a:r>
              <a:rPr lang="en-US" sz="2800" dirty="0">
                <a:solidFill>
                  <a:srgbClr val="003057"/>
                </a:solidFill>
                <a:latin typeface="Roboto" panose="02000000000000000000" pitchFamily="2" charset="0"/>
                <a:ea typeface="Roboto" panose="02000000000000000000" pitchFamily="2" charset="0"/>
                <a:cs typeface="Roboto" panose="02000000000000000000" pitchFamily="2" charset="0"/>
              </a:rPr>
              <a:t>Present the final project on the web using Flask and </a:t>
            </a:r>
            <a:r>
              <a:rPr lang="en-US" sz="2800" dirty="0" err="1">
                <a:solidFill>
                  <a:srgbClr val="003057"/>
                </a:solidFill>
                <a:latin typeface="Roboto" panose="02000000000000000000" pitchFamily="2" charset="0"/>
                <a:ea typeface="Roboto" panose="02000000000000000000" pitchFamily="2" charset="0"/>
                <a:cs typeface="Roboto" panose="02000000000000000000" pitchFamily="2" charset="0"/>
              </a:rPr>
              <a:t>Streamlit</a:t>
            </a:r>
            <a:r>
              <a:rPr lang="en-US" sz="2800" dirty="0">
                <a:solidFill>
                  <a:srgbClr val="003057"/>
                </a:solidFill>
                <a:latin typeface="Roboto" panose="02000000000000000000" pitchFamily="2" charset="0"/>
                <a:ea typeface="Roboto" panose="02000000000000000000" pitchFamily="2" charset="0"/>
                <a:cs typeface="Roboto" panose="02000000000000000000" pitchFamily="2" charset="0"/>
              </a:rPr>
              <a:t>. The result visualization and user interaction are implemented in D3.js.</a:t>
            </a:r>
          </a:p>
        </p:txBody>
      </p:sp>
      <p:sp>
        <p:nvSpPr>
          <p:cNvPr id="34" name="TextBox 33">
            <a:extLst>
              <a:ext uri="{FF2B5EF4-FFF2-40B4-BE49-F238E27FC236}">
                <a16:creationId xmlns:a16="http://schemas.microsoft.com/office/drawing/2014/main" id="{30861F85-B414-DC29-481A-AB776BAC0A3C}"/>
              </a:ext>
            </a:extLst>
          </p:cNvPr>
          <p:cNvSpPr txBox="1"/>
          <p:nvPr/>
        </p:nvSpPr>
        <p:spPr>
          <a:xfrm>
            <a:off x="622694" y="10670817"/>
            <a:ext cx="13716000" cy="523220"/>
          </a:xfrm>
          <a:prstGeom prst="rect">
            <a:avLst/>
          </a:prstGeom>
          <a:noFill/>
        </p:spPr>
        <p:txBody>
          <a:bodyPr wrap="square">
            <a:spAutoFit/>
          </a:bodyPr>
          <a:lstStyle/>
          <a:p>
            <a:pPr algn="l"/>
            <a:r>
              <a:rPr lang="en-CA" sz="2800" i="1" dirty="0">
                <a:solidFill>
                  <a:srgbClr val="B3A46A"/>
                </a:solidFill>
                <a:latin typeface="Roboto"/>
                <a:ea typeface="Roboto"/>
                <a:cs typeface="Roboto"/>
              </a:rPr>
              <a:t>What are they and how do they work?</a:t>
            </a:r>
          </a:p>
        </p:txBody>
      </p:sp>
      <p:sp>
        <p:nvSpPr>
          <p:cNvPr id="35" name="TextBox 34">
            <a:extLst>
              <a:ext uri="{FF2B5EF4-FFF2-40B4-BE49-F238E27FC236}">
                <a16:creationId xmlns:a16="http://schemas.microsoft.com/office/drawing/2014/main" id="{0ECBA542-EF89-2CD4-99D1-873775070892}"/>
              </a:ext>
            </a:extLst>
          </p:cNvPr>
          <p:cNvSpPr txBox="1"/>
          <p:nvPr/>
        </p:nvSpPr>
        <p:spPr>
          <a:xfrm>
            <a:off x="621479" y="19524866"/>
            <a:ext cx="12310119" cy="523220"/>
          </a:xfrm>
          <a:prstGeom prst="rect">
            <a:avLst/>
          </a:prstGeom>
          <a:noFill/>
        </p:spPr>
        <p:txBody>
          <a:bodyPr wrap="square">
            <a:spAutoFit/>
          </a:bodyPr>
          <a:lstStyle/>
          <a:p>
            <a:r>
              <a:rPr lang="en-CA" sz="2800" i="1" dirty="0">
                <a:solidFill>
                  <a:srgbClr val="B3A46A"/>
                </a:solidFill>
                <a:latin typeface="Roboto"/>
                <a:ea typeface="Roboto"/>
                <a:cs typeface="Roboto"/>
              </a:rPr>
              <a:t>Why do you think they can effectively solve your problem?</a:t>
            </a:r>
          </a:p>
        </p:txBody>
      </p:sp>
      <p:sp>
        <p:nvSpPr>
          <p:cNvPr id="36" name="TextBox 35">
            <a:extLst>
              <a:ext uri="{FF2B5EF4-FFF2-40B4-BE49-F238E27FC236}">
                <a16:creationId xmlns:a16="http://schemas.microsoft.com/office/drawing/2014/main" id="{DA9E6CC0-15F3-F026-2FD6-2033B9136004}"/>
              </a:ext>
            </a:extLst>
          </p:cNvPr>
          <p:cNvSpPr txBox="1"/>
          <p:nvPr/>
        </p:nvSpPr>
        <p:spPr>
          <a:xfrm>
            <a:off x="672510" y="29448371"/>
            <a:ext cx="12454929" cy="2246769"/>
          </a:xfrm>
          <a:prstGeom prst="rect">
            <a:avLst/>
          </a:prstGeom>
          <a:noFill/>
        </p:spPr>
        <p:txBody>
          <a:bodyPr wrap="square">
            <a:spAutoFit/>
          </a:bodyPr>
          <a:lstStyle/>
          <a:p>
            <a:pPr algn="just"/>
            <a:r>
              <a:rPr lang="en-CA" sz="2800" i="1" dirty="0">
                <a:solidFill>
                  <a:srgbClr val="B3A46A"/>
                </a:solidFill>
                <a:latin typeface="Roboto"/>
                <a:ea typeface="Roboto"/>
                <a:cs typeface="Roboto"/>
              </a:rPr>
              <a:t>What is new in your approaches? </a:t>
            </a: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In addition to replicating the SPONGE algorithm, we visualize the stock residual returns correlation matrix as a network using d3.js. Additionally, we build a time-series forecasting model to choose the best cluster for long-term investors to invest in over the next period.</a:t>
            </a:r>
            <a:endParaRPr lang="en-US" sz="2800" dirty="0">
              <a:solidFill>
                <a:srgbClr val="003057"/>
              </a:solidFill>
              <a:latin typeface="Roboto" panose="02000000000000000000" pitchFamily="2" charset="0"/>
              <a:ea typeface="Roboto" panose="02000000000000000000" pitchFamily="2" charset="0"/>
              <a:cs typeface="Roboto" panose="02000000000000000000" pitchFamily="2" charset="0"/>
            </a:endParaRPr>
          </a:p>
        </p:txBody>
      </p:sp>
      <p:sp>
        <p:nvSpPr>
          <p:cNvPr id="37" name="TextBox 36">
            <a:extLst>
              <a:ext uri="{FF2B5EF4-FFF2-40B4-BE49-F238E27FC236}">
                <a16:creationId xmlns:a16="http://schemas.microsoft.com/office/drawing/2014/main" id="{3CCD198F-5078-B4CA-3299-5F3BD001149F}"/>
              </a:ext>
            </a:extLst>
          </p:cNvPr>
          <p:cNvSpPr txBox="1"/>
          <p:nvPr/>
        </p:nvSpPr>
        <p:spPr>
          <a:xfrm>
            <a:off x="5998195" y="20057218"/>
            <a:ext cx="7129245" cy="4832092"/>
          </a:xfrm>
          <a:prstGeom prst="rect">
            <a:avLst/>
          </a:prstGeom>
          <a:noFill/>
        </p:spPr>
        <p:txBody>
          <a:bodyPr wrap="square" rtlCol="0">
            <a:spAutoFit/>
          </a:bodyPr>
          <a:lstStyle/>
          <a:p>
            <a:pPr algn="just"/>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SPONGE offers advantages over traditional statistical arbitrage strategies by formulating the clustering problem as a generalized eigenvalue problem and considering both positive and negative interactions between nodes. It can effectively identify clusters, enhance the applicability to diverse networks, promote robustness to noise, and provide interpretable clustering results</a:t>
            </a:r>
            <a:r>
              <a:rPr lang="zh-CN" altLang="en-US" sz="2800" dirty="0">
                <a:solidFill>
                  <a:srgbClr val="003057"/>
                </a:solidFill>
                <a:latin typeface="Roboto" panose="02000000000000000000" pitchFamily="2" charset="0"/>
                <a:ea typeface="Roboto" panose="02000000000000000000" pitchFamily="2" charset="0"/>
                <a:cs typeface="Roboto" panose="02000000000000000000" pitchFamily="2" charset="0"/>
              </a:rPr>
              <a:t> </a:t>
            </a:r>
            <a:r>
              <a:rPr lang="en-US" altLang="zh-CN" sz="2800" dirty="0">
                <a:solidFill>
                  <a:srgbClr val="003057"/>
                </a:solidFill>
                <a:latin typeface="Roboto" panose="02000000000000000000" pitchFamily="2" charset="0"/>
                <a:ea typeface="Roboto" panose="02000000000000000000" pitchFamily="2" charset="0"/>
                <a:cs typeface="Roboto" panose="02000000000000000000" pitchFamily="2" charset="0"/>
              </a:rPr>
              <a:t>(as</a:t>
            </a:r>
            <a:r>
              <a:rPr lang="zh-CN" altLang="en-US" sz="2800" dirty="0">
                <a:solidFill>
                  <a:srgbClr val="003057"/>
                </a:solidFill>
                <a:latin typeface="Roboto" panose="02000000000000000000" pitchFamily="2" charset="0"/>
                <a:ea typeface="Roboto" panose="02000000000000000000" pitchFamily="2" charset="0"/>
                <a:cs typeface="Roboto" panose="02000000000000000000" pitchFamily="2" charset="0"/>
              </a:rPr>
              <a:t> </a:t>
            </a:r>
            <a:r>
              <a:rPr lang="en-US" altLang="zh-CN" sz="2800" dirty="0">
                <a:solidFill>
                  <a:srgbClr val="003057"/>
                </a:solidFill>
                <a:latin typeface="Roboto" panose="02000000000000000000" pitchFamily="2" charset="0"/>
                <a:ea typeface="Roboto" panose="02000000000000000000" pitchFamily="2" charset="0"/>
                <a:cs typeface="Roboto" panose="02000000000000000000" pitchFamily="2" charset="0"/>
              </a:rPr>
              <a:t>shown on the left)</a:t>
            </a: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a:t>
            </a:r>
            <a:r>
              <a:rPr lang="zh-CN" altLang="en-US" sz="2800" dirty="0">
                <a:solidFill>
                  <a:srgbClr val="003057"/>
                </a:solidFill>
                <a:latin typeface="Roboto" panose="02000000000000000000" pitchFamily="2" charset="0"/>
                <a:ea typeface="Roboto" panose="02000000000000000000" pitchFamily="2" charset="0"/>
                <a:cs typeface="Roboto" panose="02000000000000000000" pitchFamily="2" charset="0"/>
              </a:rPr>
              <a:t> </a:t>
            </a:r>
            <a:endParaRPr lang="en-US" sz="2800" dirty="0">
              <a:solidFill>
                <a:srgbClr val="003057"/>
              </a:solidFill>
              <a:latin typeface="Roboto" panose="02000000000000000000" pitchFamily="2" charset="0"/>
              <a:ea typeface="Roboto" panose="02000000000000000000" pitchFamily="2" charset="0"/>
              <a:cs typeface="Roboto" panose="02000000000000000000" pitchFamily="2" charset="0"/>
            </a:endParaRPr>
          </a:p>
        </p:txBody>
      </p:sp>
      <p:pic>
        <p:nvPicPr>
          <p:cNvPr id="40" name="Picture 39" descr="A red and black grid with white text&#10;&#10;Description automatically generated with medium confidence">
            <a:extLst>
              <a:ext uri="{FF2B5EF4-FFF2-40B4-BE49-F238E27FC236}">
                <a16:creationId xmlns:a16="http://schemas.microsoft.com/office/drawing/2014/main" id="{F03638E3-0907-2E46-CE4B-CCFA08DFBC87}"/>
              </a:ext>
            </a:extLst>
          </p:cNvPr>
          <p:cNvPicPr>
            <a:picLocks noChangeAspect="1"/>
          </p:cNvPicPr>
          <p:nvPr/>
        </p:nvPicPr>
        <p:blipFill>
          <a:blip r:embed="rId5"/>
          <a:stretch>
            <a:fillRect/>
          </a:stretch>
        </p:blipFill>
        <p:spPr>
          <a:xfrm>
            <a:off x="681916" y="20503108"/>
            <a:ext cx="5267557" cy="4295872"/>
          </a:xfrm>
          <a:prstGeom prst="rect">
            <a:avLst/>
          </a:prstGeom>
        </p:spPr>
      </p:pic>
      <p:sp>
        <p:nvSpPr>
          <p:cNvPr id="43" name="TextBox 42">
            <a:extLst>
              <a:ext uri="{FF2B5EF4-FFF2-40B4-BE49-F238E27FC236}">
                <a16:creationId xmlns:a16="http://schemas.microsoft.com/office/drawing/2014/main" id="{2E0B74CF-2540-4E51-C6A9-7C2C0CBD7ADD}"/>
              </a:ext>
            </a:extLst>
          </p:cNvPr>
          <p:cNvSpPr txBox="1"/>
          <p:nvPr/>
        </p:nvSpPr>
        <p:spPr>
          <a:xfrm>
            <a:off x="672511" y="15644010"/>
            <a:ext cx="12717855" cy="2677656"/>
          </a:xfrm>
          <a:prstGeom prst="rect">
            <a:avLst/>
          </a:prstGeom>
          <a:noFill/>
        </p:spPr>
        <p:txBody>
          <a:bodyPr wrap="square" rtlCol="0">
            <a:spAutoFit/>
          </a:bodyPr>
          <a:lstStyle/>
          <a:p>
            <a:pPr algn="just"/>
            <a:r>
              <a:rPr lang="en-CA" sz="2800" dirty="0">
                <a:solidFill>
                  <a:srgbClr val="B3A46A"/>
                </a:solidFill>
                <a:latin typeface="Roboto" panose="02000000000000000000" pitchFamily="2" charset="0"/>
                <a:ea typeface="Roboto" panose="02000000000000000000" pitchFamily="2" charset="0"/>
                <a:cs typeface="Roboto" panose="02000000000000000000" pitchFamily="2" charset="0"/>
              </a:rPr>
              <a:t>Step 2: </a:t>
            </a: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Compute a rolling correlation matrix of residual returns over some time window. This is our graph where stocks are nodes and edges are pairwise correlations. Then, we apply machine learning to forecast one-day forward risk-adjusted returns and formulate portfolios and returns based on the time-series momentum equation. We store the data in SQL and apply pandas and scikit-learn in this process.</a:t>
            </a:r>
            <a:endParaRPr lang="en-CA" sz="2800" dirty="0">
              <a:solidFill>
                <a:srgbClr val="003057"/>
              </a:solidFill>
              <a:latin typeface="Roboto" panose="02000000000000000000" pitchFamily="2" charset="0"/>
              <a:ea typeface="Roboto" panose="02000000000000000000" pitchFamily="2" charset="0"/>
              <a:cs typeface="Roboto" panose="02000000000000000000" pitchFamily="2" charset="0"/>
              <a:hlinkClick r:id="rId6">
                <a:extLst>
                  <a:ext uri="{A12FA001-AC4F-418D-AE19-62706E023703}">
                    <ahyp:hlinkClr xmlns:ahyp="http://schemas.microsoft.com/office/drawing/2018/hyperlinkcolor" val="tx"/>
                  </a:ext>
                </a:extLst>
              </a:hlinkClick>
            </a:endParaRPr>
          </a:p>
        </p:txBody>
      </p:sp>
      <p:pic>
        <p:nvPicPr>
          <p:cNvPr id="57" name="Picture 56" descr="A table of numbers with text&#10;&#10;Description automatically generated with medium confidence">
            <a:extLst>
              <a:ext uri="{FF2B5EF4-FFF2-40B4-BE49-F238E27FC236}">
                <a16:creationId xmlns:a16="http://schemas.microsoft.com/office/drawing/2014/main" id="{E4BC8624-87D2-FC4E-5B90-25BD07688A4F}"/>
              </a:ext>
            </a:extLst>
          </p:cNvPr>
          <p:cNvPicPr>
            <a:picLocks noChangeAspect="1"/>
          </p:cNvPicPr>
          <p:nvPr/>
        </p:nvPicPr>
        <p:blipFill>
          <a:blip r:embed="rId7"/>
          <a:stretch>
            <a:fillRect/>
          </a:stretch>
        </p:blipFill>
        <p:spPr>
          <a:xfrm>
            <a:off x="14686732" y="15007276"/>
            <a:ext cx="11813896" cy="4266129"/>
          </a:xfrm>
          <a:prstGeom prst="rect">
            <a:avLst/>
          </a:prstGeom>
        </p:spPr>
      </p:pic>
      <p:pic>
        <p:nvPicPr>
          <p:cNvPr id="59" name="Picture 58" descr="A table with numbers and text&#10;&#10;Description automatically generated">
            <a:extLst>
              <a:ext uri="{FF2B5EF4-FFF2-40B4-BE49-F238E27FC236}">
                <a16:creationId xmlns:a16="http://schemas.microsoft.com/office/drawing/2014/main" id="{C873878B-793C-9897-51FC-34EE0F4DBEA0}"/>
              </a:ext>
            </a:extLst>
          </p:cNvPr>
          <p:cNvPicPr>
            <a:picLocks noChangeAspect="1"/>
          </p:cNvPicPr>
          <p:nvPr/>
        </p:nvPicPr>
        <p:blipFill>
          <a:blip r:embed="rId8"/>
          <a:stretch>
            <a:fillRect/>
          </a:stretch>
        </p:blipFill>
        <p:spPr>
          <a:xfrm>
            <a:off x="16347118" y="19273405"/>
            <a:ext cx="8493124" cy="2991896"/>
          </a:xfrm>
          <a:prstGeom prst="rect">
            <a:avLst/>
          </a:prstGeom>
        </p:spPr>
      </p:pic>
      <p:sp>
        <p:nvSpPr>
          <p:cNvPr id="61" name="TextBox 60">
            <a:extLst>
              <a:ext uri="{FF2B5EF4-FFF2-40B4-BE49-F238E27FC236}">
                <a16:creationId xmlns:a16="http://schemas.microsoft.com/office/drawing/2014/main" id="{271903D4-5243-7C55-D0B3-46B8757D2C8C}"/>
              </a:ext>
            </a:extLst>
          </p:cNvPr>
          <p:cNvSpPr txBox="1"/>
          <p:nvPr/>
        </p:nvSpPr>
        <p:spPr>
          <a:xfrm>
            <a:off x="14018285" y="29798789"/>
            <a:ext cx="12774488" cy="5262979"/>
          </a:xfrm>
          <a:prstGeom prst="rect">
            <a:avLst/>
          </a:prstGeom>
          <a:noFill/>
        </p:spPr>
        <p:txBody>
          <a:bodyPr wrap="square" rtlCol="0">
            <a:spAutoFit/>
          </a:bodyPr>
          <a:lstStyle/>
          <a:p>
            <a:pPr algn="just"/>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Our research confirms that machine-learning cluster strategies, focusing on five daily clusters using an equal-weighted approach, consistently outperform the market. Quartile sorts based on predictive rankings reveal strong trends, with top - quartile strategies significantly outperforming the bottom quartiles. Our findings suggest cyclical and idiosyncratic factors within market sectors, providing value to investors who strategically allocate towards these sectors using a trend-following forecasting system. Although implementation requires technical expertise and overlooks turnover and transaction costs, there is potential to package this strategy into an ETF for retail investors. Future work could optimize our approach further with deep learning techniques and custom loss functions to enhance returns and Sharpe ratios, leveraging methodologies like SPONGE for statistical arbitrage to forecast residual returns.</a:t>
            </a:r>
            <a:endParaRPr lang="en-US" sz="2800" dirty="0">
              <a:solidFill>
                <a:srgbClr val="003057"/>
              </a:solidFill>
              <a:latin typeface="Roboto" panose="02000000000000000000" pitchFamily="2" charset="0"/>
              <a:ea typeface="Roboto" panose="02000000000000000000" pitchFamily="2" charset="0"/>
              <a:cs typeface="Roboto" panose="02000000000000000000" pitchFamily="2" charset="0"/>
            </a:endParaRPr>
          </a:p>
        </p:txBody>
      </p:sp>
      <p:sp>
        <p:nvSpPr>
          <p:cNvPr id="62" name="TextBox 61">
            <a:extLst>
              <a:ext uri="{FF2B5EF4-FFF2-40B4-BE49-F238E27FC236}">
                <a16:creationId xmlns:a16="http://schemas.microsoft.com/office/drawing/2014/main" id="{EF5F096D-35FE-6E54-BB27-280C1B11651E}"/>
              </a:ext>
            </a:extLst>
          </p:cNvPr>
          <p:cNvSpPr txBox="1"/>
          <p:nvPr/>
        </p:nvSpPr>
        <p:spPr>
          <a:xfrm>
            <a:off x="681915" y="24982782"/>
            <a:ext cx="5562336" cy="4401205"/>
          </a:xfrm>
          <a:prstGeom prst="rect">
            <a:avLst/>
          </a:prstGeom>
          <a:noFill/>
        </p:spPr>
        <p:txBody>
          <a:bodyPr wrap="square" rtlCol="0">
            <a:spAutoFit/>
          </a:bodyPr>
          <a:lstStyle/>
          <a:p>
            <a:pPr algn="just"/>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We then transformed this matrix results into a more understandable graph</a:t>
            </a:r>
            <a:r>
              <a:rPr lang="zh-CN" altLang="en-US" sz="2800" dirty="0">
                <a:solidFill>
                  <a:srgbClr val="003057"/>
                </a:solidFill>
                <a:latin typeface="Roboto" panose="02000000000000000000" pitchFamily="2" charset="0"/>
                <a:cs typeface="Roboto" panose="02000000000000000000" pitchFamily="2" charset="0"/>
              </a:rPr>
              <a:t> </a:t>
            </a:r>
            <a:r>
              <a:rPr lang="en-US" altLang="zh-CN" sz="2800" dirty="0">
                <a:solidFill>
                  <a:srgbClr val="003057"/>
                </a:solidFill>
                <a:latin typeface="Roboto" panose="02000000000000000000" pitchFamily="2" charset="0"/>
                <a:ea typeface="Roboto" panose="02000000000000000000" pitchFamily="2" charset="0"/>
                <a:cs typeface="Roboto" panose="02000000000000000000" pitchFamily="2" charset="0"/>
              </a:rPr>
              <a:t>(as</a:t>
            </a:r>
            <a:r>
              <a:rPr lang="zh-CN" altLang="en-US" sz="2800" dirty="0">
                <a:solidFill>
                  <a:srgbClr val="003057"/>
                </a:solidFill>
                <a:latin typeface="Roboto" panose="02000000000000000000" pitchFamily="2" charset="0"/>
                <a:cs typeface="Roboto" panose="02000000000000000000" pitchFamily="2" charset="0"/>
              </a:rPr>
              <a:t> </a:t>
            </a:r>
            <a:r>
              <a:rPr lang="en-US" altLang="zh-CN" sz="2800" dirty="0">
                <a:solidFill>
                  <a:srgbClr val="003057"/>
                </a:solidFill>
                <a:latin typeface="Roboto" panose="02000000000000000000" pitchFamily="2" charset="0"/>
                <a:ea typeface="Roboto" panose="02000000000000000000" pitchFamily="2" charset="0"/>
                <a:cs typeface="Roboto" panose="02000000000000000000" pitchFamily="2" charset="0"/>
              </a:rPr>
              <a:t>shown</a:t>
            </a:r>
            <a:r>
              <a:rPr lang="zh-CN" altLang="en-US" sz="2800" dirty="0">
                <a:solidFill>
                  <a:srgbClr val="003057"/>
                </a:solidFill>
                <a:latin typeface="Roboto" panose="02000000000000000000" pitchFamily="2" charset="0"/>
                <a:cs typeface="Roboto" panose="02000000000000000000" pitchFamily="2" charset="0"/>
              </a:rPr>
              <a:t> </a:t>
            </a:r>
            <a:r>
              <a:rPr lang="en-US" altLang="zh-CN" sz="2800" dirty="0">
                <a:solidFill>
                  <a:srgbClr val="003057"/>
                </a:solidFill>
                <a:latin typeface="Roboto" panose="02000000000000000000" pitchFamily="2" charset="0"/>
                <a:ea typeface="Roboto" panose="02000000000000000000" pitchFamily="2" charset="0"/>
                <a:cs typeface="Roboto" panose="02000000000000000000" pitchFamily="2" charset="0"/>
              </a:rPr>
              <a:t>on</a:t>
            </a:r>
            <a:r>
              <a:rPr lang="zh-CN" altLang="en-US" sz="2800" dirty="0">
                <a:solidFill>
                  <a:srgbClr val="003057"/>
                </a:solidFill>
                <a:latin typeface="Roboto" panose="02000000000000000000" pitchFamily="2" charset="0"/>
                <a:cs typeface="Roboto" panose="02000000000000000000" pitchFamily="2" charset="0"/>
              </a:rPr>
              <a:t> </a:t>
            </a:r>
            <a:r>
              <a:rPr lang="en-US" altLang="zh-CN" sz="2800" dirty="0">
                <a:solidFill>
                  <a:srgbClr val="003057"/>
                </a:solidFill>
                <a:latin typeface="Roboto" panose="02000000000000000000" pitchFamily="2" charset="0"/>
                <a:ea typeface="Roboto" panose="02000000000000000000" pitchFamily="2" charset="0"/>
                <a:cs typeface="Roboto" panose="02000000000000000000" pitchFamily="2" charset="0"/>
              </a:rPr>
              <a:t>the</a:t>
            </a:r>
            <a:r>
              <a:rPr lang="zh-CN" altLang="en-US" sz="2800" dirty="0">
                <a:solidFill>
                  <a:srgbClr val="003057"/>
                </a:solidFill>
                <a:latin typeface="Roboto" panose="02000000000000000000" pitchFamily="2" charset="0"/>
                <a:cs typeface="Roboto" panose="02000000000000000000" pitchFamily="2" charset="0"/>
              </a:rPr>
              <a:t> </a:t>
            </a:r>
            <a:r>
              <a:rPr lang="en-US" altLang="zh-CN" sz="2800" dirty="0">
                <a:solidFill>
                  <a:srgbClr val="003057"/>
                </a:solidFill>
                <a:latin typeface="Roboto" panose="02000000000000000000" pitchFamily="2" charset="0"/>
                <a:ea typeface="Roboto" panose="02000000000000000000" pitchFamily="2" charset="0"/>
                <a:cs typeface="Roboto" panose="02000000000000000000" pitchFamily="2" charset="0"/>
              </a:rPr>
              <a:t>right)</a:t>
            </a: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a:t>
            </a:r>
            <a:r>
              <a:rPr lang="zh-CN" altLang="en-US" sz="2800" dirty="0">
                <a:solidFill>
                  <a:srgbClr val="003057"/>
                </a:solidFill>
                <a:latin typeface="Roboto" panose="02000000000000000000" pitchFamily="2" charset="0"/>
                <a:cs typeface="Roboto" panose="02000000000000000000" pitchFamily="2" charset="0"/>
              </a:rPr>
              <a:t> </a:t>
            </a:r>
            <a:r>
              <a:rPr lang="en-US" altLang="zh-CN" sz="2800" dirty="0">
                <a:solidFill>
                  <a:srgbClr val="003057"/>
                </a:solidFill>
                <a:latin typeface="Roboto" panose="02000000000000000000" pitchFamily="2" charset="0"/>
                <a:ea typeface="Roboto" panose="02000000000000000000" pitchFamily="2" charset="0"/>
                <a:cs typeface="Roboto" panose="02000000000000000000" pitchFamily="2" charset="0"/>
              </a:rPr>
              <a:t>If you click on the cluster, it will show the members within the cluster as smaller yellow dots. If you </a:t>
            </a:r>
            <a:r>
              <a:rPr lang="en-CA" sz="2800" dirty="0">
                <a:solidFill>
                  <a:srgbClr val="003057"/>
                </a:solidFill>
                <a:latin typeface="Roboto" panose="02000000000000000000" pitchFamily="2" charset="0"/>
                <a:ea typeface="Roboto" panose="02000000000000000000" pitchFamily="2" charset="0"/>
                <a:cs typeface="Roboto" panose="02000000000000000000" pitchFamily="2" charset="0"/>
              </a:rPr>
              <a:t>hover over the yellow dot, a tooltip will show up with the ticker, residual, and raw returns from the end date.</a:t>
            </a:r>
            <a:endParaRPr lang="en-US" sz="2800" dirty="0">
              <a:solidFill>
                <a:srgbClr val="003057"/>
              </a:solidFill>
              <a:latin typeface="Roboto" panose="02000000000000000000" pitchFamily="2" charset="0"/>
              <a:ea typeface="Roboto" panose="02000000000000000000" pitchFamily="2" charset="0"/>
              <a:cs typeface="Roboto" panose="02000000000000000000" pitchFamily="2" charset="0"/>
            </a:endParaRPr>
          </a:p>
        </p:txBody>
      </p:sp>
      <p:pic>
        <p:nvPicPr>
          <p:cNvPr id="65" name="Picture 64" descr="A diagram of clustering&#10;&#10;Description automatically generated">
            <a:extLst>
              <a:ext uri="{FF2B5EF4-FFF2-40B4-BE49-F238E27FC236}">
                <a16:creationId xmlns:a16="http://schemas.microsoft.com/office/drawing/2014/main" id="{0758295B-8604-470E-CCCF-F34F25A6FA91}"/>
              </a:ext>
            </a:extLst>
          </p:cNvPr>
          <p:cNvPicPr>
            <a:picLocks noChangeAspect="1"/>
          </p:cNvPicPr>
          <p:nvPr/>
        </p:nvPicPr>
        <p:blipFill>
          <a:blip r:embed="rId9"/>
          <a:stretch>
            <a:fillRect/>
          </a:stretch>
        </p:blipFill>
        <p:spPr>
          <a:xfrm>
            <a:off x="6155626" y="24855273"/>
            <a:ext cx="7246049" cy="3921551"/>
          </a:xfrm>
          <a:prstGeom prst="rect">
            <a:avLst/>
          </a:prstGeom>
        </p:spPr>
      </p:pic>
    </p:spTree>
    <p:extLst>
      <p:ext uri="{BB962C8B-B14F-4D97-AF65-F5344CB8AC3E}">
        <p14:creationId xmlns:p14="http://schemas.microsoft.com/office/powerpoint/2010/main" val="2416150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1773</TotalTime>
  <Words>1181</Words>
  <Application>Microsoft Macintosh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Roboto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Cleo</dc:creator>
  <cp:lastModifiedBy>Zhang, Cleo</cp:lastModifiedBy>
  <cp:revision>503</cp:revision>
  <dcterms:created xsi:type="dcterms:W3CDTF">2024-04-19T21:10:59Z</dcterms:created>
  <dcterms:modified xsi:type="dcterms:W3CDTF">2024-04-21T02:53:08Z</dcterms:modified>
</cp:coreProperties>
</file>