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1143" r:id="rId2"/>
    <p:sldId id="1114" r:id="rId3"/>
    <p:sldId id="1142" r:id="rId4"/>
    <p:sldId id="397" r:id="rId5"/>
    <p:sldId id="993" r:id="rId6"/>
    <p:sldId id="992" r:id="rId7"/>
    <p:sldId id="1174" r:id="rId8"/>
    <p:sldId id="1204" r:id="rId9"/>
    <p:sldId id="1205" r:id="rId10"/>
    <p:sldId id="994" r:id="rId11"/>
    <p:sldId id="1154" r:id="rId12"/>
    <p:sldId id="1147" r:id="rId13"/>
    <p:sldId id="1149" r:id="rId14"/>
    <p:sldId id="1150" r:id="rId15"/>
    <p:sldId id="1206" r:id="rId16"/>
    <p:sldId id="1207" r:id="rId17"/>
    <p:sldId id="1145" r:id="rId18"/>
    <p:sldId id="1097" r:id="rId19"/>
    <p:sldId id="1131" r:id="rId20"/>
    <p:sldId id="1132" r:id="rId21"/>
    <p:sldId id="1191" r:id="rId22"/>
    <p:sldId id="1192" r:id="rId23"/>
    <p:sldId id="1099" r:id="rId24"/>
    <p:sldId id="1100" r:id="rId25"/>
    <p:sldId id="1163" r:id="rId26"/>
    <p:sldId id="1165" r:id="rId27"/>
    <p:sldId id="1166" r:id="rId28"/>
    <p:sldId id="1218" r:id="rId29"/>
    <p:sldId id="1208" r:id="rId30"/>
    <p:sldId id="1209" r:id="rId31"/>
    <p:sldId id="1210" r:id="rId32"/>
    <p:sldId id="1212" r:id="rId33"/>
    <p:sldId id="1211" r:id="rId34"/>
    <p:sldId id="1098" r:id="rId35"/>
    <p:sldId id="1137" r:id="rId36"/>
    <p:sldId id="1173" r:id="rId37"/>
    <p:sldId id="1176" r:id="rId38"/>
    <p:sldId id="1110" r:id="rId39"/>
    <p:sldId id="1177" r:id="rId40"/>
    <p:sldId id="1178" r:id="rId41"/>
    <p:sldId id="1213" r:id="rId42"/>
    <p:sldId id="1214" r:id="rId43"/>
    <p:sldId id="1215" r:id="rId44"/>
    <p:sldId id="1216" r:id="rId45"/>
    <p:sldId id="1217" r:id="rId46"/>
    <p:sldId id="283" r:id="rId47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891CA-001D-49E8-B0D3-65AC4F6DC062}" v="14" dt="2024-06-10T16:22:54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/>
  </p:normalViewPr>
  <p:slideViewPr>
    <p:cSldViewPr snapToGrid="0">
      <p:cViewPr varScale="1">
        <p:scale>
          <a:sx n="122" d="100"/>
          <a:sy n="122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424891CA-001D-49E8-B0D3-65AC4F6DC062}"/>
    <pc:docChg chg="custSel modSld">
      <pc:chgData name="Biersach, David" userId="14a9feb0-85a7-4da4-be8a-c1e22b637acc" providerId="ADAL" clId="{424891CA-001D-49E8-B0D3-65AC4F6DC062}" dt="2024-06-10T16:40:31.124" v="24" actId="20577"/>
      <pc:docMkLst>
        <pc:docMk/>
      </pc:docMkLst>
      <pc:sldChg chg="modSp mod">
        <pc:chgData name="Biersach, David" userId="14a9feb0-85a7-4da4-be8a-c1e22b637acc" providerId="ADAL" clId="{424891CA-001D-49E8-B0D3-65AC4F6DC062}" dt="2024-06-10T16:22:45.383" v="5" actId="27636"/>
        <pc:sldMkLst>
          <pc:docMk/>
          <pc:sldMk cId="3841371092" sldId="283"/>
        </pc:sldMkLst>
        <pc:spChg chg="mod">
          <ac:chgData name="Biersach, David" userId="14a9feb0-85a7-4da4-be8a-c1e22b637acc" providerId="ADAL" clId="{424891CA-001D-49E8-B0D3-65AC4F6DC062}" dt="2024-06-10T16:22:45.383" v="5" actId="27636"/>
          <ac:spMkLst>
            <pc:docMk/>
            <pc:sldMk cId="3841371092" sldId="283"/>
            <ac:spMk id="3" creationId="{00000000-0000-0000-0000-000000000000}"/>
          </ac:spMkLst>
        </pc:spChg>
      </pc:sldChg>
      <pc:sldChg chg="modSp mod modAnim">
        <pc:chgData name="Biersach, David" userId="14a9feb0-85a7-4da4-be8a-c1e22b637acc" providerId="ADAL" clId="{424891CA-001D-49E8-B0D3-65AC4F6DC062}" dt="2024-06-10T16:22:54.957" v="15" actId="115"/>
        <pc:sldMkLst>
          <pc:docMk/>
          <pc:sldMk cId="1373343215" sldId="1114"/>
        </pc:sldMkLst>
        <pc:spChg chg="mod">
          <ac:chgData name="Biersach, David" userId="14a9feb0-85a7-4da4-be8a-c1e22b637acc" providerId="ADAL" clId="{424891CA-001D-49E8-B0D3-65AC4F6DC062}" dt="2024-06-10T16:22:54.957" v="15" actId="115"/>
          <ac:spMkLst>
            <pc:docMk/>
            <pc:sldMk cId="1373343215" sldId="1114"/>
            <ac:spMk id="3" creationId="{00000000-0000-0000-0000-000000000000}"/>
          </ac:spMkLst>
        </pc:spChg>
      </pc:sldChg>
      <pc:sldChg chg="modSp mod">
        <pc:chgData name="Biersach, David" userId="14a9feb0-85a7-4da4-be8a-c1e22b637acc" providerId="ADAL" clId="{424891CA-001D-49E8-B0D3-65AC4F6DC062}" dt="2024-06-10T16:40:31.124" v="24" actId="20577"/>
        <pc:sldMkLst>
          <pc:docMk/>
          <pc:sldMk cId="1429746975" sldId="1132"/>
        </pc:sldMkLst>
        <pc:spChg chg="mod">
          <ac:chgData name="Biersach, David" userId="14a9feb0-85a7-4da4-be8a-c1e22b637acc" providerId="ADAL" clId="{424891CA-001D-49E8-B0D3-65AC4F6DC062}" dt="2024-06-10T16:40:31.124" v="24" actId="20577"/>
          <ac:spMkLst>
            <pc:docMk/>
            <pc:sldMk cId="1429746975" sldId="1132"/>
            <ac:spMk id="3" creationId="{00000000-0000-0000-0000-000000000000}"/>
          </ac:spMkLst>
        </pc:spChg>
      </pc:sldChg>
    </pc:docChg>
  </pc:docChgLst>
  <pc:docChgLst>
    <pc:chgData name="Biersach, David" userId="14a9feb0-85a7-4da4-be8a-c1e22b637acc" providerId="ADAL" clId="{FC4E62B6-B43A-C847-A22B-06A844F50C78}"/>
    <pc:docChg chg="modSld">
      <pc:chgData name="Biersach, David" userId="14a9feb0-85a7-4da4-be8a-c1e22b637acc" providerId="ADAL" clId="{FC4E62B6-B43A-C847-A22B-06A844F50C78}" dt="2022-05-27T17:57:09.325" v="112" actId="20577"/>
      <pc:docMkLst>
        <pc:docMk/>
      </pc:docMkLst>
      <pc:sldChg chg="modSp">
        <pc:chgData name="Biersach, David" userId="14a9feb0-85a7-4da4-be8a-c1e22b637acc" providerId="ADAL" clId="{FC4E62B6-B43A-C847-A22B-06A844F50C78}" dt="2022-05-27T17:24:58.232" v="28" actId="6549"/>
        <pc:sldMkLst>
          <pc:docMk/>
          <pc:sldMk cId="1798086713" sldId="1097"/>
        </pc:sldMkLst>
        <pc:spChg chg="mod">
          <ac:chgData name="Biersach, David" userId="14a9feb0-85a7-4da4-be8a-c1e22b637acc" providerId="ADAL" clId="{FC4E62B6-B43A-C847-A22B-06A844F50C78}" dt="2022-05-27T17:24:58.232" v="28" actId="6549"/>
          <ac:spMkLst>
            <pc:docMk/>
            <pc:sldMk cId="1798086713" sldId="1097"/>
            <ac:spMk id="5" creationId="{9615F114-B357-4530-A601-720E9069E45C}"/>
          </ac:spMkLst>
        </pc:spChg>
      </pc:sldChg>
      <pc:sldChg chg="modSp mod">
        <pc:chgData name="Biersach, David" userId="14a9feb0-85a7-4da4-be8a-c1e22b637acc" providerId="ADAL" clId="{FC4E62B6-B43A-C847-A22B-06A844F50C78}" dt="2022-05-27T17:56:38.166" v="88" actId="20577"/>
        <pc:sldMkLst>
          <pc:docMk/>
          <pc:sldMk cId="2415139034" sldId="1099"/>
        </pc:sldMkLst>
        <pc:spChg chg="mod">
          <ac:chgData name="Biersach, David" userId="14a9feb0-85a7-4da4-be8a-c1e22b637acc" providerId="ADAL" clId="{FC4E62B6-B43A-C847-A22B-06A844F50C78}" dt="2022-05-27T17:43:30.213" v="34" actId="20577"/>
          <ac:spMkLst>
            <pc:docMk/>
            <pc:sldMk cId="2415139034" sldId="1099"/>
            <ac:spMk id="3" creationId="{00000000-0000-0000-0000-000000000000}"/>
          </ac:spMkLst>
        </pc:spChg>
        <pc:spChg chg="mod">
          <ac:chgData name="Biersach, David" userId="14a9feb0-85a7-4da4-be8a-c1e22b637acc" providerId="ADAL" clId="{FC4E62B6-B43A-C847-A22B-06A844F50C78}" dt="2022-05-27T17:56:38.166" v="88" actId="20577"/>
          <ac:spMkLst>
            <pc:docMk/>
            <pc:sldMk cId="2415139034" sldId="1099"/>
            <ac:spMk id="6" creationId="{CBE37884-B504-4048-8B5C-C46377D5F890}"/>
          </ac:spMkLst>
        </pc:spChg>
        <pc:spChg chg="mod">
          <ac:chgData name="Biersach, David" userId="14a9feb0-85a7-4da4-be8a-c1e22b637acc" providerId="ADAL" clId="{FC4E62B6-B43A-C847-A22B-06A844F50C78}" dt="2022-05-27T17:56:04.618" v="86" actId="1076"/>
          <ac:spMkLst>
            <pc:docMk/>
            <pc:sldMk cId="2415139034" sldId="1099"/>
            <ac:spMk id="7" creationId="{74A38B78-D1D9-4409-86DF-E91B180CB1CC}"/>
          </ac:spMkLst>
        </pc:spChg>
      </pc:sldChg>
      <pc:sldChg chg="modSp mod">
        <pc:chgData name="Biersach, David" userId="14a9feb0-85a7-4da4-be8a-c1e22b637acc" providerId="ADAL" clId="{FC4E62B6-B43A-C847-A22B-06A844F50C78}" dt="2022-05-27T17:57:09.325" v="112" actId="20577"/>
        <pc:sldMkLst>
          <pc:docMk/>
          <pc:sldMk cId="2871901358" sldId="1101"/>
        </pc:sldMkLst>
        <pc:spChg chg="mod">
          <ac:chgData name="Biersach, David" userId="14a9feb0-85a7-4da4-be8a-c1e22b637acc" providerId="ADAL" clId="{FC4E62B6-B43A-C847-A22B-06A844F50C78}" dt="2022-05-27T17:57:09.325" v="112" actId="20577"/>
          <ac:spMkLst>
            <pc:docMk/>
            <pc:sldMk cId="2871901358" sldId="1101"/>
            <ac:spMk id="3" creationId="{00000000-0000-0000-0000-000000000000}"/>
          </ac:spMkLst>
        </pc:spChg>
        <pc:spChg chg="mod">
          <ac:chgData name="Biersach, David" userId="14a9feb0-85a7-4da4-be8a-c1e22b637acc" providerId="ADAL" clId="{FC4E62B6-B43A-C847-A22B-06A844F50C78}" dt="2022-05-27T17:56:34.079" v="87" actId="20577"/>
          <ac:spMkLst>
            <pc:docMk/>
            <pc:sldMk cId="2871901358" sldId="1101"/>
            <ac:spMk id="7" creationId="{B56D845F-481B-449B-A258-B2D47FC470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4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19" tIns="45559" rIns="91119" bIns="455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981"/>
            <a:ext cx="5486400" cy="3667652"/>
          </a:xfrm>
          <a:prstGeom prst="rect">
            <a:avLst/>
          </a:prstGeom>
        </p:spPr>
        <p:txBody>
          <a:bodyPr vert="horz" lIns="91119" tIns="45559" rIns="91119" bIns="455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264"/>
            <a:ext cx="2971800" cy="467602"/>
          </a:xfrm>
          <a:prstGeom prst="rect">
            <a:avLst/>
          </a:prstGeom>
        </p:spPr>
        <p:txBody>
          <a:bodyPr vert="horz" lIns="91119" tIns="45559" rIns="91119" bIns="4555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" TargetMode="External"/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o.anaconda.com/miniconda/Miniconda3-latest-MacOSX-arm64.sh" TargetMode="External"/><Relationship Id="rId5" Type="http://schemas.openxmlformats.org/officeDocument/2006/relationships/hyperlink" Target="https://repo.anaconda.com/miniconda/Miniconda3-latest-MacOSX-x86_64.sh" TargetMode="External"/><Relationship Id="rId4" Type="http://schemas.openxmlformats.org/officeDocument/2006/relationships/hyperlink" Target="https://conda.io/projects/conda/en/latest/user-guide/install/maco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" TargetMode="External"/><Relationship Id="rId7" Type="http://schemas.openxmlformats.org/officeDocument/2006/relationships/hyperlink" Target="https://docs.conda.io/en/latest/miniconda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jupyter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iersach/qis10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rookhavenlab.sharepoint.com/sites/QIS102/Slid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install/linux.html" TargetMode="External"/><Relationship Id="rId2" Type="http://schemas.openxmlformats.org/officeDocument/2006/relationships/hyperlink" Target="https://git-scm.com/book/en/v2/Getting-Started-Installing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.anaconda.com/miniconda/Miniconda3-latest-Linux-aarch64.sh" TargetMode="External"/><Relationship Id="rId4" Type="http://schemas.openxmlformats.org/officeDocument/2006/relationships/hyperlink" Target="https://repo.anaconda.com/miniconda/Miniconda3-latest-Linux-x86_64.sh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?dv=linux64_deb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iersach/qis102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hub.com/PowerShell/PowerShell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.anaconda.com/miniconda/Miniconda3-latest-Windows-x86_64.e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iersach/qis1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3923718"/>
            <a:chOff x="5697345" y="814191"/>
            <a:chExt cx="3172691" cy="3923718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102)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02</a:t>
              </a:r>
            </a:p>
            <a:p>
              <a:pPr algn="ctr"/>
              <a:r>
                <a:rPr lang="en-US" dirty="0"/>
                <a:t>Installing the Courseware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D801B8D-7FA7-097E-5337-9B2EA86B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6" y="3645204"/>
            <a:ext cx="7723809" cy="2190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7A2DE7-881B-18C1-6C1D-0D8FA653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1287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conda activate qis102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$HOME/qis102/labs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code .\qis102.code-workspace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4DB3DD-7528-228B-0B5E-7A236D016AD9}"/>
              </a:ext>
            </a:extLst>
          </p:cNvPr>
          <p:cNvGrpSpPr/>
          <p:nvPr/>
        </p:nvGrpSpPr>
        <p:grpSpPr>
          <a:xfrm>
            <a:off x="5073938" y="4225631"/>
            <a:ext cx="1076632" cy="369332"/>
            <a:chOff x="4968362" y="2079211"/>
            <a:chExt cx="1076632" cy="3693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191BB4-99A0-5A79-C9E8-4243991BF9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B85F26-A466-1829-B695-94B31A8D504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D57EA7-BA30-DEAF-F2BB-4545EB32A1D6}"/>
              </a:ext>
            </a:extLst>
          </p:cNvPr>
          <p:cNvGrpSpPr/>
          <p:nvPr/>
        </p:nvGrpSpPr>
        <p:grpSpPr>
          <a:xfrm>
            <a:off x="5868140" y="4433742"/>
            <a:ext cx="1076632" cy="369332"/>
            <a:chOff x="4704120" y="2356972"/>
            <a:chExt cx="1076632" cy="3693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0424F44-D3AF-FF3C-7DFA-FBEB3244C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0C7FB8-FD23-6EEC-CC8E-0D8FC17EC2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96628B-F0D3-7885-EC52-00139FA17C5B}"/>
              </a:ext>
            </a:extLst>
          </p:cNvPr>
          <p:cNvGrpSpPr/>
          <p:nvPr/>
        </p:nvGrpSpPr>
        <p:grpSpPr>
          <a:xfrm>
            <a:off x="7980569" y="4649946"/>
            <a:ext cx="1068643" cy="369332"/>
            <a:chOff x="3647644" y="4910075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5E169F-5B91-1870-1B3A-6489D76C009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CC828A-D6FD-D536-E1DA-95B5ED286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3DB90D2-C273-5818-800B-FDDEC3184792}"/>
              </a:ext>
            </a:extLst>
          </p:cNvPr>
          <p:cNvSpPr txBox="1"/>
          <p:nvPr/>
        </p:nvSpPr>
        <p:spPr>
          <a:xfrm>
            <a:off x="1337872" y="1398216"/>
            <a:ext cx="646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After Phase 2 is completed, execute these </a:t>
            </a:r>
            <a:r>
              <a:rPr lang="en-US" sz="1800" b="1" u="sng" dirty="0">
                <a:solidFill>
                  <a:srgbClr val="FF0000"/>
                </a:solidFill>
              </a:rPr>
              <a:t>three</a:t>
            </a:r>
            <a:r>
              <a:rPr lang="en-US" sz="1800" b="1" dirty="0">
                <a:solidFill>
                  <a:srgbClr val="FF0000"/>
                </a:solidFill>
              </a:rPr>
              <a:t> commands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(one line at a time):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4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D8760-68D2-1A9B-7F22-3B9068A9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2497444"/>
            <a:ext cx="4990476" cy="36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also select Private networks and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then click "Allow access"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B37004-28C0-236A-98DB-E742C22EB67F}"/>
              </a:ext>
            </a:extLst>
          </p:cNvPr>
          <p:cNvCxnSpPr>
            <a:cxnSpLocks/>
          </p:cNvCxnSpPr>
          <p:nvPr/>
        </p:nvCxnSpPr>
        <p:spPr>
          <a:xfrm flipH="1" flipV="1">
            <a:off x="1723869" y="4294396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441DE-4456-118E-A4BA-63A538003DAE}"/>
              </a:ext>
            </a:extLst>
          </p:cNvPr>
          <p:cNvCxnSpPr>
            <a:cxnSpLocks/>
          </p:cNvCxnSpPr>
          <p:nvPr/>
        </p:nvCxnSpPr>
        <p:spPr>
          <a:xfrm flipH="1" flipV="1">
            <a:off x="5211580" y="5376186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39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8E0BD5-F9F4-96C4-5766-C1266A6C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63" y="1734454"/>
            <a:ext cx="4379072" cy="2296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258009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select "Yes, I trust the authors"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B37004-28C0-236A-98DB-E742C22EB67F}"/>
              </a:ext>
            </a:extLst>
          </p:cNvPr>
          <p:cNvCxnSpPr>
            <a:cxnSpLocks/>
          </p:cNvCxnSpPr>
          <p:nvPr/>
        </p:nvCxnSpPr>
        <p:spPr>
          <a:xfrm flipH="1" flipV="1">
            <a:off x="2632311" y="3219452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02FB85-0FF7-CA07-2BB1-DDC89B4E5FBD}"/>
              </a:ext>
            </a:extLst>
          </p:cNvPr>
          <p:cNvSpPr txBox="1"/>
          <p:nvPr/>
        </p:nvSpPr>
        <p:spPr>
          <a:xfrm>
            <a:off x="1238561" y="4204688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select “Always"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BD22E-33F9-E368-5530-D11BBB86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49" y="4705566"/>
            <a:ext cx="4314286" cy="12285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71C3D-1FF1-1AC1-405B-AE16FBD88BB0}"/>
              </a:ext>
            </a:extLst>
          </p:cNvPr>
          <p:cNvCxnSpPr>
            <a:cxnSpLocks/>
          </p:cNvCxnSpPr>
          <p:nvPr/>
        </p:nvCxnSpPr>
        <p:spPr>
          <a:xfrm flipH="1" flipV="1">
            <a:off x="5105880" y="5180895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A25011-87C3-5481-EEB5-3185D10C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7" y="2083753"/>
            <a:ext cx="7997246" cy="3376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B5A47-D7D9-507B-5649-406669B2FFA0}"/>
              </a:ext>
            </a:extLst>
          </p:cNvPr>
          <p:cNvSpPr/>
          <p:nvPr/>
        </p:nvSpPr>
        <p:spPr>
          <a:xfrm>
            <a:off x="1385645" y="3692255"/>
            <a:ext cx="848214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Cell 01</a:t>
            </a:r>
            <a:r>
              <a:rPr lang="en-US" sz="1800" b="1" dirty="0">
                <a:solidFill>
                  <a:srgbClr val="FF0000"/>
                </a:solidFill>
              </a:rPr>
              <a:t> in the </a:t>
            </a:r>
            <a:r>
              <a:rPr lang="en-US" sz="1800" b="1" dirty="0"/>
              <a:t>welcome.ipynb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0BC68-07CD-313C-5615-A857ACDA65DF}"/>
              </a:ext>
            </a:extLst>
          </p:cNvPr>
          <p:cNvCxnSpPr>
            <a:cxnSpLocks/>
          </p:cNvCxnSpPr>
          <p:nvPr/>
        </p:nvCxnSpPr>
        <p:spPr>
          <a:xfrm flipV="1">
            <a:off x="2258971" y="352167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3521F3-5119-04FD-2BB8-56CF54A252FE}"/>
              </a:ext>
            </a:extLst>
          </p:cNvPr>
          <p:cNvSpPr/>
          <p:nvPr/>
        </p:nvSpPr>
        <p:spPr>
          <a:xfrm>
            <a:off x="3813763" y="3293572"/>
            <a:ext cx="178525" cy="25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6DD95-6B3F-055A-11DD-56F74A35F924}"/>
              </a:ext>
            </a:extLst>
          </p:cNvPr>
          <p:cNvCxnSpPr>
            <a:cxnSpLocks/>
          </p:cNvCxnSpPr>
          <p:nvPr/>
        </p:nvCxnSpPr>
        <p:spPr>
          <a:xfrm flipV="1">
            <a:off x="3903025" y="3119093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175A7-BE3E-900E-AD2B-24C4A3ACD184}"/>
              </a:ext>
            </a:extLst>
          </p:cNvPr>
          <p:cNvSpPr/>
          <p:nvPr/>
        </p:nvSpPr>
        <p:spPr>
          <a:xfrm>
            <a:off x="1139460" y="3289675"/>
            <a:ext cx="200379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5298A-941E-22FD-7D73-E743F595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43" y="2219476"/>
            <a:ext cx="4285714" cy="1209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B5A47-D7D9-507B-5649-406669B2FFA0}"/>
              </a:ext>
            </a:extLst>
          </p:cNvPr>
          <p:cNvSpPr/>
          <p:nvPr/>
        </p:nvSpPr>
        <p:spPr>
          <a:xfrm>
            <a:off x="5176915" y="3064816"/>
            <a:ext cx="1448737" cy="26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in the bottom right of the VS Code window,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click the "Select Python Interpreter"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0BC68-07CD-313C-5615-A857ACDA65DF}"/>
              </a:ext>
            </a:extLst>
          </p:cNvPr>
          <p:cNvCxnSpPr>
            <a:cxnSpLocks/>
          </p:cNvCxnSpPr>
          <p:nvPr/>
        </p:nvCxnSpPr>
        <p:spPr>
          <a:xfrm flipV="1">
            <a:off x="6528217" y="2893948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A06C95-DF78-A095-0BBC-56984E46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3" y="3762313"/>
            <a:ext cx="7800674" cy="24951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42817E-323B-A818-E805-209DB6C14791}"/>
              </a:ext>
            </a:extLst>
          </p:cNvPr>
          <p:cNvSpPr/>
          <p:nvPr/>
        </p:nvSpPr>
        <p:spPr>
          <a:xfrm>
            <a:off x="3181036" y="4874570"/>
            <a:ext cx="1448737" cy="26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6730F6-434E-1E15-EC6A-6DBA29B4B563}"/>
              </a:ext>
            </a:extLst>
          </p:cNvPr>
          <p:cNvCxnSpPr>
            <a:cxnSpLocks/>
          </p:cNvCxnSpPr>
          <p:nvPr/>
        </p:nvCxnSpPr>
        <p:spPr>
          <a:xfrm flipV="1">
            <a:off x="4532338" y="470370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3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Cell 01</a:t>
            </a:r>
            <a:r>
              <a:rPr lang="en-US" sz="1800" b="1" dirty="0">
                <a:solidFill>
                  <a:srgbClr val="FF0000"/>
                </a:solidFill>
              </a:rPr>
              <a:t> in the </a:t>
            </a:r>
            <a:r>
              <a:rPr lang="en-US" sz="1800" b="1" dirty="0" err="1"/>
              <a:t>welcome.ipynb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6D410-9F4B-32C0-D6EE-ED68CC28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056669"/>
            <a:ext cx="5200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2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A4FA4C-4FAC-0AF9-3546-F7187CD8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1" y="2000728"/>
            <a:ext cx="8457518" cy="37827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B5A47-D7D9-507B-5649-406669B2FFA0}"/>
              </a:ext>
            </a:extLst>
          </p:cNvPr>
          <p:cNvSpPr/>
          <p:nvPr/>
        </p:nvSpPr>
        <p:spPr>
          <a:xfrm>
            <a:off x="972847" y="3689349"/>
            <a:ext cx="848214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welcome.py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0BC68-07CD-313C-5615-A857ACDA65DF}"/>
              </a:ext>
            </a:extLst>
          </p:cNvPr>
          <p:cNvCxnSpPr>
            <a:cxnSpLocks/>
          </p:cNvCxnSpPr>
          <p:nvPr/>
        </p:nvCxnSpPr>
        <p:spPr>
          <a:xfrm flipV="1">
            <a:off x="1846173" y="3518766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3521F3-5119-04FD-2BB8-56CF54A252FE}"/>
              </a:ext>
            </a:extLst>
          </p:cNvPr>
          <p:cNvSpPr/>
          <p:nvPr/>
        </p:nvSpPr>
        <p:spPr>
          <a:xfrm>
            <a:off x="7975778" y="2326324"/>
            <a:ext cx="178525" cy="25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6DD95-6B3F-055A-11DD-56F74A35F924}"/>
              </a:ext>
            </a:extLst>
          </p:cNvPr>
          <p:cNvCxnSpPr>
            <a:cxnSpLocks/>
          </p:cNvCxnSpPr>
          <p:nvPr/>
        </p:nvCxnSpPr>
        <p:spPr>
          <a:xfrm flipH="1">
            <a:off x="7331201" y="2492497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ADDD0-6B8C-996B-7C4A-B1E5FAAC768B}"/>
              </a:ext>
            </a:extLst>
          </p:cNvPr>
          <p:cNvSpPr/>
          <p:nvPr/>
        </p:nvSpPr>
        <p:spPr>
          <a:xfrm>
            <a:off x="844278" y="3141572"/>
            <a:ext cx="200379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1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3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942AB-8CD4-A06B-E7ED-2C52A790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338913"/>
            <a:ext cx="6114286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1"/>
            <a:ext cx="7886700" cy="48877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You must be running 64-bit </a:t>
            </a:r>
            <a:r>
              <a:rPr lang="en-US" sz="2400" b="1" dirty="0">
                <a:solidFill>
                  <a:srgbClr val="FF0000"/>
                </a:solidFill>
              </a:rPr>
              <a:t>macOS 11 </a:t>
            </a:r>
            <a:r>
              <a:rPr lang="en-US" sz="2400" dirty="0"/>
              <a:t>(or later) with a minimum of 10GB of free disk space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1</a:t>
            </a:r>
            <a:r>
              <a:rPr lang="en-US" sz="2000" dirty="0"/>
              <a:t> </a:t>
            </a:r>
            <a:r>
              <a:rPr lang="en-US" sz="2000" b="1" dirty="0"/>
              <a:t>–</a:t>
            </a:r>
            <a:r>
              <a:rPr lang="en-US" sz="2000" dirty="0"/>
              <a:t> Install </a:t>
            </a:r>
            <a:r>
              <a:rPr lang="en-US" sz="2000" b="1" dirty="0"/>
              <a:t>Git </a:t>
            </a:r>
            <a:r>
              <a:rPr lang="en-US" sz="2000" dirty="0"/>
              <a:t>- </a:t>
            </a:r>
            <a:r>
              <a:rPr lang="en-US" sz="2000" dirty="0">
                <a:hlinkClick r:id="rId2"/>
              </a:rPr>
              <a:t>https://git-scm.com/download/mac</a:t>
            </a:r>
            <a:r>
              <a:rPr lang="en-US" sz="2000" dirty="0"/>
              <a:t> using the </a:t>
            </a:r>
            <a:r>
              <a:rPr lang="en-US" sz="2000" dirty="0">
                <a:hlinkClick r:id="rId3"/>
              </a:rPr>
              <a:t>homebrew</a:t>
            </a:r>
            <a:r>
              <a:rPr lang="en-US" sz="2000" dirty="0"/>
              <a:t> install method for </a:t>
            </a:r>
            <a:r>
              <a:rPr lang="en-US" sz="2000" b="1" dirty="0"/>
              <a:t>Git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2</a:t>
            </a:r>
            <a:r>
              <a:rPr lang="en-US" sz="2000" dirty="0"/>
              <a:t> – Install </a:t>
            </a:r>
            <a:r>
              <a:rPr lang="en-US" sz="2000" b="1" dirty="0"/>
              <a:t>Miniconda3</a:t>
            </a:r>
            <a:r>
              <a:rPr lang="en-US" sz="2000" dirty="0"/>
              <a:t> for macOS – first read this </a:t>
            </a:r>
            <a:r>
              <a:rPr lang="en-US" sz="2000" dirty="0">
                <a:hlinkClick r:id="rId4"/>
              </a:rPr>
              <a:t>https://conda.io/projects/conda/en/latest/user-guide/install/macos.html</a:t>
            </a:r>
            <a:r>
              <a:rPr lang="en-US" sz="2000" dirty="0"/>
              <a:t> and then do this </a:t>
            </a:r>
            <a:r>
              <a:rPr lang="en-US" sz="2000" b="1" dirty="0">
                <a:solidFill>
                  <a:srgbClr val="FF0000"/>
                </a:solidFill>
              </a:rPr>
              <a:t>(see next </a:t>
            </a:r>
            <a:r>
              <a:rPr lang="en-US" sz="2000" b="1" u="sng" dirty="0">
                <a:solidFill>
                  <a:srgbClr val="FF0000"/>
                </a:solidFill>
              </a:rPr>
              <a:t>three</a:t>
            </a:r>
            <a:r>
              <a:rPr lang="en-US" sz="2000" b="1" dirty="0">
                <a:solidFill>
                  <a:srgbClr val="FF0000"/>
                </a:solidFill>
              </a:rPr>
              <a:t> slides)</a:t>
            </a:r>
            <a:endParaRPr lang="en-US" sz="20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sz="1600" dirty="0"/>
              <a:t>If using an </a:t>
            </a:r>
            <a:r>
              <a:rPr lang="en-US" sz="1600" b="1" dirty="0">
                <a:solidFill>
                  <a:srgbClr val="FF0000"/>
                </a:solidFill>
              </a:rPr>
              <a:t>Intel</a:t>
            </a:r>
            <a:r>
              <a:rPr lang="en-US" sz="1600" dirty="0"/>
              <a:t> CPU: download the script </a:t>
            </a:r>
            <a:r>
              <a:rPr lang="en-US" sz="1600" b="1" dirty="0"/>
              <a:t>Miniconda3 </a:t>
            </a:r>
            <a:r>
              <a:rPr lang="en-US" sz="1600" b="1" dirty="0" err="1"/>
              <a:t>MacOSX</a:t>
            </a:r>
            <a:r>
              <a:rPr lang="en-US" sz="1600" b="1" dirty="0"/>
              <a:t> 64-bit bash </a:t>
            </a:r>
            <a:r>
              <a:rPr lang="en-US" sz="1600" dirty="0">
                <a:hlinkClick r:id="rId5"/>
              </a:rPr>
              <a:t>https://repo.anaconda.com/miniconda/Miniconda3-latest-MacOSX-x86_64.sh</a:t>
            </a: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sz="1600" dirty="0"/>
              <a:t>If using an </a:t>
            </a:r>
            <a:r>
              <a:rPr lang="en-US" sz="1600" b="1" dirty="0">
                <a:solidFill>
                  <a:srgbClr val="FF0000"/>
                </a:solidFill>
              </a:rPr>
              <a:t>M1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dirty="0"/>
              <a:t>CPU: download the script </a:t>
            </a:r>
            <a:r>
              <a:rPr lang="en-US" sz="1600" b="1" dirty="0"/>
              <a:t>Miniconda3 macOS Apple ARM bash </a:t>
            </a:r>
            <a:r>
              <a:rPr lang="en-US" sz="1600" dirty="0">
                <a:hlinkClick r:id="rId6"/>
              </a:rPr>
              <a:t>https://repo.anaconda.com/miniconda/Miniconda3-latest-MacOSX-arm64.sh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15F114-B357-4530-A601-720E9069E45C}"/>
              </a:ext>
            </a:extLst>
          </p:cNvPr>
          <p:cNvSpPr txBox="1">
            <a:spLocks/>
          </p:cNvSpPr>
          <p:nvPr/>
        </p:nvSpPr>
        <p:spPr>
          <a:xfrm>
            <a:off x="628650" y="3070693"/>
            <a:ext cx="7886700" cy="315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69C43-FFC9-48CC-6716-A8EEBE351073}"/>
              </a:ext>
            </a:extLst>
          </p:cNvPr>
          <p:cNvSpPr txBox="1"/>
          <p:nvPr/>
        </p:nvSpPr>
        <p:spPr>
          <a:xfrm>
            <a:off x="1697064" y="5312445"/>
            <a:ext cx="5455404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also a homebrew recipe Git &amp; Miniconda:</a:t>
            </a:r>
          </a:p>
          <a:p>
            <a:pPr algn="ctr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brew install git</a:t>
            </a:r>
            <a:endParaRPr lang="en-US" dirty="0"/>
          </a:p>
          <a:p>
            <a:pPr algn="ctr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brew install --cask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miniconda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86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1"/>
            <a:ext cx="7886700" cy="130459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After clicking on the appropriate script hyperlink in the prior slide (Phase 1 step #</a:t>
            </a:r>
            <a:r>
              <a:rPr lang="en-US" sz="2400" b="1" dirty="0"/>
              <a:t>2a</a:t>
            </a:r>
            <a:r>
              <a:rPr lang="en-US" sz="2400" dirty="0"/>
              <a:t> or </a:t>
            </a:r>
            <a:r>
              <a:rPr lang="en-US" sz="2400" b="1" dirty="0"/>
              <a:t>#2b</a:t>
            </a:r>
            <a:r>
              <a:rPr lang="en-US" sz="2400" dirty="0"/>
              <a:t> based upon your CPU type) your browser will place the script in your </a:t>
            </a:r>
            <a:r>
              <a:rPr lang="en-US" sz="2400" b="1" dirty="0"/>
              <a:t>Downloads</a:t>
            </a:r>
            <a:r>
              <a:rPr lang="en-US" sz="2400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D2482-B17E-47C3-B076-0C6A322A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32" y="2811437"/>
            <a:ext cx="6348335" cy="21303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2BAF39-5668-4E14-BF89-048E62279F3D}"/>
              </a:ext>
            </a:extLst>
          </p:cNvPr>
          <p:cNvSpPr/>
          <p:nvPr/>
        </p:nvSpPr>
        <p:spPr>
          <a:xfrm>
            <a:off x="3230380" y="2870616"/>
            <a:ext cx="2938072" cy="217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50AFFD-DCB3-43F1-88A4-1B5D45AC48D3}"/>
              </a:ext>
            </a:extLst>
          </p:cNvPr>
          <p:cNvSpPr/>
          <p:nvPr/>
        </p:nvSpPr>
        <p:spPr>
          <a:xfrm>
            <a:off x="4102308" y="3718847"/>
            <a:ext cx="1818807" cy="217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9B57F-9A91-4053-8160-1A8BA9E7A8E5}"/>
              </a:ext>
            </a:extLst>
          </p:cNvPr>
          <p:cNvSpPr/>
          <p:nvPr/>
        </p:nvSpPr>
        <p:spPr>
          <a:xfrm>
            <a:off x="2133600" y="4515824"/>
            <a:ext cx="729522" cy="217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BF9FF7D-C63D-40E2-9F05-4D606639A8FA}"/>
              </a:ext>
            </a:extLst>
          </p:cNvPr>
          <p:cNvCxnSpPr>
            <a:stCxn id="12" idx="2"/>
            <a:endCxn id="14" idx="1"/>
          </p:cNvCxnSpPr>
          <p:nvPr/>
        </p:nvCxnSpPr>
        <p:spPr>
          <a:xfrm rot="5400000">
            <a:off x="2648244" y="2573330"/>
            <a:ext cx="1536529" cy="2565816"/>
          </a:xfrm>
          <a:prstGeom prst="bentConnector4">
            <a:avLst>
              <a:gd name="adj1" fmla="val 8415"/>
              <a:gd name="adj2" fmla="val 10890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A9BC033-CA3E-40F5-BC6D-050ABF3A643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863122" y="3827526"/>
            <a:ext cx="1239186" cy="79697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9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Preparing for the QIS102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During this course, you will be writing software using </a:t>
            </a:r>
            <a:r>
              <a:rPr lang="en-US" sz="2400" dirty="0">
                <a:hlinkClick r:id="rId2"/>
              </a:rPr>
              <a:t>Python</a:t>
            </a:r>
            <a:r>
              <a:rPr lang="en-US" sz="2400" dirty="0"/>
              <a:t> running IBM </a:t>
            </a:r>
            <a:r>
              <a:rPr lang="en-US" sz="2400" dirty="0">
                <a:hlinkClick r:id="rId3"/>
              </a:rPr>
              <a:t>Qiskit</a:t>
            </a:r>
            <a:r>
              <a:rPr lang="en-US" sz="2400" dirty="0"/>
              <a:t> inside </a:t>
            </a:r>
            <a:r>
              <a:rPr lang="en-US" sz="2400" dirty="0">
                <a:hlinkClick r:id="rId4"/>
              </a:rPr>
              <a:t>Jupyter Lab</a:t>
            </a:r>
            <a:r>
              <a:rPr lang="en-US" sz="2400" dirty="0"/>
              <a:t> Notebooks that themselves run inside </a:t>
            </a:r>
            <a:r>
              <a:rPr lang="en-US" sz="2400" dirty="0">
                <a:hlinkClick r:id="rId5"/>
              </a:rPr>
              <a:t>Visual Studio Code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To properly set up a local Python development environment on your personal computer, we will use free &amp; open-source tools like </a:t>
            </a:r>
            <a:r>
              <a:rPr lang="en-US" sz="2400" dirty="0">
                <a:hlinkClick r:id="rId6"/>
              </a:rPr>
              <a:t>Git</a:t>
            </a:r>
            <a:r>
              <a:rPr lang="en-US" sz="2400" dirty="0"/>
              <a:t> and </a:t>
            </a:r>
            <a:r>
              <a:rPr lang="en-US" sz="2400" dirty="0">
                <a:hlinkClick r:id="rId7"/>
              </a:rPr>
              <a:t>Miniconda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If you have already installed these applications on your own computer, you may not need to reinstall them, but please ensure you are running </a:t>
            </a:r>
            <a:r>
              <a:rPr lang="en-US" sz="2400" b="1" dirty="0">
                <a:solidFill>
                  <a:srgbClr val="FF0000"/>
                </a:solidFill>
              </a:rPr>
              <a:t>the most up-to-date versions </a:t>
            </a:r>
            <a:r>
              <a:rPr lang="en-US" sz="2400" dirty="0"/>
              <a:t>of these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b="1" dirty="0"/>
              <a:t>Note</a:t>
            </a:r>
            <a:r>
              <a:rPr lang="en-US" sz="2400" dirty="0"/>
              <a:t>: If you already have the full </a:t>
            </a:r>
            <a:r>
              <a:rPr lang="en-US" sz="2400" b="1" dirty="0">
                <a:solidFill>
                  <a:srgbClr val="7030A0"/>
                </a:solidFill>
              </a:rPr>
              <a:t>Anaconda</a:t>
            </a:r>
            <a:r>
              <a:rPr lang="en-US" sz="2400" dirty="0"/>
              <a:t> distribution on your computer, you </a:t>
            </a:r>
            <a:r>
              <a:rPr lang="en-US" sz="2400" b="1" u="sng" dirty="0">
                <a:solidFill>
                  <a:srgbClr val="00B050"/>
                </a:solidFill>
              </a:rPr>
              <a:t>might not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need to install </a:t>
            </a:r>
            <a:r>
              <a:rPr lang="en-US" sz="2400" b="1" dirty="0"/>
              <a:t>Miniconda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4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62845"/>
            <a:ext cx="7886700" cy="178861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cd $HOME/Downloads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bash Miniconda3-latest-MacOSX-x86_64.sh </a:t>
            </a:r>
            <a:r>
              <a:rPr lang="en-US" sz="1800" i="1" dirty="0">
                <a:solidFill>
                  <a:srgbClr val="7030A0"/>
                </a:solidFill>
              </a:rPr>
              <a:t>(if using an Intel CPU)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cd $HOME/Downloads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bash Miniconda3-latest-MacOSX-arm64.sh </a:t>
            </a:r>
            <a:r>
              <a:rPr lang="en-US" sz="1800" i="1" dirty="0">
                <a:solidFill>
                  <a:srgbClr val="7030A0"/>
                </a:solidFill>
              </a:rPr>
              <a:t>(if using an Apple ARM CPU)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0D6CB-F495-470F-90D7-C54E7A93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14" y="4273857"/>
            <a:ext cx="4428571" cy="24476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BA8990C-8D06-4B4B-B540-76D7B4817B52}"/>
              </a:ext>
            </a:extLst>
          </p:cNvPr>
          <p:cNvGrpSpPr/>
          <p:nvPr/>
        </p:nvGrpSpPr>
        <p:grpSpPr>
          <a:xfrm>
            <a:off x="4151858" y="5335486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44521-213D-4FD1-9F2D-96041FB74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6372-C288-4D9D-B01F-78B8E14A4E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CBBD2B-AAA6-4264-ACEA-9C8EE7E37806}"/>
              </a:ext>
            </a:extLst>
          </p:cNvPr>
          <p:cNvGrpSpPr/>
          <p:nvPr/>
        </p:nvGrpSpPr>
        <p:grpSpPr>
          <a:xfrm>
            <a:off x="5709653" y="5987019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9625D8-B7AB-40E2-A4F3-ED025842F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2956BA-88B4-43F2-BBC3-0024A9E4E0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C051743-405B-4D8F-87CA-159EF9BDCA13}"/>
              </a:ext>
            </a:extLst>
          </p:cNvPr>
          <p:cNvSpPr txBox="1"/>
          <p:nvPr/>
        </p:nvSpPr>
        <p:spPr>
          <a:xfrm>
            <a:off x="1250123" y="1398216"/>
            <a:ext cx="664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To run the Miniconda install script that you downloaded,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open a </a:t>
            </a:r>
            <a:r>
              <a:rPr lang="en-US" sz="1800" b="1" u="sng" dirty="0">
                <a:solidFill>
                  <a:srgbClr val="FF0000"/>
                </a:solidFill>
              </a:rPr>
              <a:t>new</a:t>
            </a:r>
            <a:r>
              <a:rPr lang="en-US" sz="1800" b="1" dirty="0">
                <a:solidFill>
                  <a:srgbClr val="FF0000"/>
                </a:solidFill>
              </a:rPr>
              <a:t> zsh (iTerm2) session, and execute these </a:t>
            </a:r>
            <a:r>
              <a:rPr lang="en-US" sz="1800" b="1" u="sng" dirty="0">
                <a:solidFill>
                  <a:srgbClr val="FF0000"/>
                </a:solidFill>
              </a:rPr>
              <a:t>two</a:t>
            </a:r>
            <a:r>
              <a:rPr lang="en-US" sz="1800" b="1" dirty="0">
                <a:solidFill>
                  <a:srgbClr val="FF0000"/>
                </a:solidFill>
              </a:rPr>
              <a:t> commands: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74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D7A4A7-C9A7-F42C-D03F-864EEE2D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0" y="2574744"/>
            <a:ext cx="8400000" cy="2180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0"/>
            <a:ext cx="7886700" cy="7949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400" dirty="0"/>
              <a:t>When prompted as part of the Miniconda3 installer program, enter </a:t>
            </a:r>
            <a:r>
              <a:rPr lang="en-US" sz="2400" b="1" dirty="0"/>
              <a:t>yes</a:t>
            </a:r>
            <a:r>
              <a:rPr lang="en-US" sz="2400" dirty="0"/>
              <a:t> to initialize Miniconda3: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8D88-B8DA-9283-2A56-0C2005FB6903}"/>
              </a:ext>
            </a:extLst>
          </p:cNvPr>
          <p:cNvSpPr/>
          <p:nvPr/>
        </p:nvSpPr>
        <p:spPr>
          <a:xfrm>
            <a:off x="1789263" y="4319272"/>
            <a:ext cx="739140" cy="374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5E66E-4934-3BB1-F3BE-2911E5ED682A}"/>
              </a:ext>
            </a:extLst>
          </p:cNvPr>
          <p:cNvCxnSpPr>
            <a:cxnSpLocks/>
          </p:cNvCxnSpPr>
          <p:nvPr/>
        </p:nvCxnSpPr>
        <p:spPr>
          <a:xfrm flipH="1">
            <a:off x="2423160" y="4506460"/>
            <a:ext cx="579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1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9EBE90-C0BD-8B76-F7A5-03E3DA28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43" y="2714999"/>
            <a:ext cx="6485714" cy="16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0"/>
            <a:ext cx="7886700" cy="7949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400" b="1" dirty="0"/>
              <a:t>Step 3 </a:t>
            </a:r>
            <a:r>
              <a:rPr lang="en-US" sz="2400" dirty="0"/>
              <a:t>– Install </a:t>
            </a:r>
            <a:r>
              <a:rPr lang="en-US" sz="2400" dirty="0">
                <a:hlinkClick r:id="rId3"/>
              </a:rPr>
              <a:t>Microsoft Visual Studio Code</a:t>
            </a:r>
            <a:r>
              <a:rPr lang="en-US" sz="2400" dirty="0"/>
              <a:t> by executing this command: </a:t>
            </a:r>
            <a:r>
              <a:rPr lang="en-US" sz="1800" b="1" dirty="0">
                <a:latin typeface="Consolas" panose="020B0609020204030204" pitchFamily="49" charset="0"/>
              </a:rPr>
              <a:t>brew install --cask visual-studio-code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8D88-B8DA-9283-2A56-0C2005FB6903}"/>
              </a:ext>
            </a:extLst>
          </p:cNvPr>
          <p:cNvSpPr/>
          <p:nvPr/>
        </p:nvSpPr>
        <p:spPr>
          <a:xfrm>
            <a:off x="1526406" y="3619319"/>
            <a:ext cx="2946534" cy="25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5E66E-4934-3BB1-F3BE-2911E5ED682A}"/>
              </a:ext>
            </a:extLst>
          </p:cNvPr>
          <p:cNvCxnSpPr>
            <a:cxnSpLocks/>
          </p:cNvCxnSpPr>
          <p:nvPr/>
        </p:nvCxnSpPr>
        <p:spPr>
          <a:xfrm flipH="1">
            <a:off x="1714500" y="3291215"/>
            <a:ext cx="149527" cy="412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https://github.com/dbiersach/qis102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source qis102/installers/qis102-install-mac.sh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37884-B504-4048-8B5C-C46377D5F890}"/>
              </a:ext>
            </a:extLst>
          </p:cNvPr>
          <p:cNvSpPr txBox="1"/>
          <p:nvPr/>
        </p:nvSpPr>
        <p:spPr>
          <a:xfrm>
            <a:off x="1157133" y="1398216"/>
            <a:ext cx="682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After Phase 1 is completed, close that zsh window, and then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FF0000"/>
                </a:solidFill>
              </a:rPr>
              <a:t>tart a </a:t>
            </a:r>
            <a:r>
              <a:rPr lang="en-US" sz="1800" b="1" u="sng" dirty="0">
                <a:solidFill>
                  <a:srgbClr val="FF0000"/>
                </a:solidFill>
              </a:rPr>
              <a:t>new</a:t>
            </a:r>
            <a:r>
              <a:rPr lang="en-US" sz="1800" b="1" dirty="0">
                <a:solidFill>
                  <a:srgbClr val="FF0000"/>
                </a:solidFill>
              </a:rPr>
              <a:t> zsh (iTerm2) session and execute these </a:t>
            </a:r>
            <a:r>
              <a:rPr lang="en-US" sz="1800" b="1" u="sng" dirty="0">
                <a:solidFill>
                  <a:srgbClr val="FF0000"/>
                </a:solidFill>
              </a:rPr>
              <a:t>three</a:t>
            </a:r>
            <a:r>
              <a:rPr lang="en-US" sz="1800" b="1" dirty="0">
                <a:solidFill>
                  <a:srgbClr val="FF0000"/>
                </a:solidFill>
              </a:rPr>
              <a:t> commands: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38B78-D1D9-4409-86DF-E91B180CB1CC}"/>
              </a:ext>
            </a:extLst>
          </p:cNvPr>
          <p:cNvSpPr txBox="1"/>
          <p:nvPr/>
        </p:nvSpPr>
        <p:spPr>
          <a:xfrm>
            <a:off x="1544495" y="3771028"/>
            <a:ext cx="605500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the install script tries to run </a:t>
            </a:r>
            <a:r>
              <a:rPr lang="en-US" b="1" dirty="0"/>
              <a:t>conda update </a:t>
            </a:r>
            <a:r>
              <a:rPr lang="en-US" dirty="0"/>
              <a:t>and your computer says it </a:t>
            </a:r>
            <a:r>
              <a:rPr lang="en-US" dirty="0">
                <a:solidFill>
                  <a:srgbClr val="FF0000"/>
                </a:solidFill>
              </a:rPr>
              <a:t>cannot find 'conda'…</a:t>
            </a:r>
          </a:p>
          <a:p>
            <a:endParaRPr lang="en-US" dirty="0"/>
          </a:p>
          <a:p>
            <a:r>
              <a:rPr lang="en-US" dirty="0"/>
              <a:t>First, open a zsh session and change the working directory to the location of the conda executable on your filesystem. On macOS it is usually found in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$HOME/opt/miniconda3/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condabin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Then enter the following command: </a:t>
            </a:r>
            <a:r>
              <a:rPr lang="en-US" b="1" dirty="0">
                <a:latin typeface="Consolas" panose="020B0609020204030204" pitchFamily="49" charset="0"/>
              </a:rPr>
              <a:t>conda </a:t>
            </a:r>
            <a:r>
              <a:rPr lang="en-US" b="1" dirty="0" err="1">
                <a:latin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</a:rPr>
              <a:t> zsh</a:t>
            </a:r>
          </a:p>
          <a:p>
            <a:r>
              <a:rPr lang="en-US" dirty="0"/>
              <a:t>Then close that </a:t>
            </a:r>
            <a:r>
              <a:rPr lang="en-US" dirty="0" err="1"/>
              <a:t>zsh</a:t>
            </a:r>
            <a:r>
              <a:rPr lang="en-US" dirty="0"/>
              <a:t> session and restart Phase 2 on this slide</a:t>
            </a:r>
          </a:p>
        </p:txBody>
      </p:sp>
    </p:spTree>
    <p:extLst>
      <p:ext uri="{BB962C8B-B14F-4D97-AF65-F5344CB8AC3E}">
        <p14:creationId xmlns:p14="http://schemas.microsoft.com/office/powerpoint/2010/main" val="241513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121EF-0A47-17B0-7682-B28101EE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04" y="1562842"/>
            <a:ext cx="6224193" cy="35335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CBC0D7-BAAF-4595-8B8D-49028CBE1F6B}"/>
              </a:ext>
            </a:extLst>
          </p:cNvPr>
          <p:cNvGrpSpPr/>
          <p:nvPr/>
        </p:nvGrpSpPr>
        <p:grpSpPr>
          <a:xfrm>
            <a:off x="2780404" y="2363307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2C46B2-8FD6-4CA6-93D8-3C7FFEF8C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A7149-589D-4637-BAF9-8D7F2A0E879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F6D957-F9EB-4F0E-A01D-65F3F9561DFB}"/>
              </a:ext>
            </a:extLst>
          </p:cNvPr>
          <p:cNvGrpSpPr/>
          <p:nvPr/>
        </p:nvGrpSpPr>
        <p:grpSpPr>
          <a:xfrm>
            <a:off x="6178647" y="2628727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00062-97C0-44C8-B04D-63FB902E9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3A1312-E296-453A-8DA1-728B9CEB23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08CD26-084D-421F-AE8E-07043F8EC81D}"/>
              </a:ext>
            </a:extLst>
          </p:cNvPr>
          <p:cNvGrpSpPr/>
          <p:nvPr/>
        </p:nvGrpSpPr>
        <p:grpSpPr>
          <a:xfrm>
            <a:off x="6568077" y="4644781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862952-9736-442D-833D-EAE4AD3846E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E7ECDA-78DF-4E70-B0BB-527FE5269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9A3B547-FC8F-FCE0-202B-E6B0ED8A541A}"/>
              </a:ext>
            </a:extLst>
          </p:cNvPr>
          <p:cNvSpPr txBox="1"/>
          <p:nvPr/>
        </p:nvSpPr>
        <p:spPr>
          <a:xfrm>
            <a:off x="5767720" y="1431107"/>
            <a:ext cx="2332319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Your screen might not look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exactly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like this</a:t>
            </a:r>
          </a:p>
        </p:txBody>
      </p:sp>
    </p:spTree>
    <p:extLst>
      <p:ext uri="{BB962C8B-B14F-4D97-AF65-F5344CB8AC3E}">
        <p14:creationId xmlns:p14="http://schemas.microsoft.com/office/powerpoint/2010/main" val="242971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E25329-1190-6578-F1D2-D732EF35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88" y="3632383"/>
            <a:ext cx="6842222" cy="1899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32BD1-7FDA-426E-68CE-024E99DB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1287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conda activate qis102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$HOME/qis102/labs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code qis102.code-workspace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After Phase 2 is completed,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execute these </a:t>
            </a:r>
            <a:r>
              <a:rPr lang="en-US" sz="1800" b="1" u="sng" dirty="0">
                <a:solidFill>
                  <a:srgbClr val="FF0000"/>
                </a:solidFill>
              </a:rPr>
              <a:t>three</a:t>
            </a:r>
            <a:r>
              <a:rPr lang="en-US" sz="1800" b="1" dirty="0">
                <a:solidFill>
                  <a:srgbClr val="FF0000"/>
                </a:solidFill>
              </a:rPr>
              <a:t> commands (one line at a time):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CF807-D239-0770-F230-E690BECFC04B}"/>
              </a:ext>
            </a:extLst>
          </p:cNvPr>
          <p:cNvGrpSpPr/>
          <p:nvPr/>
        </p:nvGrpSpPr>
        <p:grpSpPr>
          <a:xfrm>
            <a:off x="4143643" y="4338677"/>
            <a:ext cx="1076632" cy="369332"/>
            <a:chOff x="4968362" y="2079211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B37004-28C0-236A-98DB-E742C22EB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F36929-1F2E-1F78-1D81-AC638C2BAE6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8B7507-320A-A37D-CD5F-F3242A827522}"/>
              </a:ext>
            </a:extLst>
          </p:cNvPr>
          <p:cNvGrpSpPr/>
          <p:nvPr/>
        </p:nvGrpSpPr>
        <p:grpSpPr>
          <a:xfrm>
            <a:off x="4998599" y="4631046"/>
            <a:ext cx="1076632" cy="369332"/>
            <a:chOff x="4704120" y="2356972"/>
            <a:chExt cx="1076632" cy="3693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BF3C2-1701-85CD-25AB-6ECD96F01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C270F8-6A23-3CC2-7CA3-3BE8C3DFAE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533CA2-F06D-C1E9-18C4-5132136F590D}"/>
              </a:ext>
            </a:extLst>
          </p:cNvPr>
          <p:cNvGrpSpPr/>
          <p:nvPr/>
        </p:nvGrpSpPr>
        <p:grpSpPr>
          <a:xfrm>
            <a:off x="7210994" y="4948453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CA3B8-EC91-346B-C64B-B12C3D436FB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A219449-AD13-3A10-00FA-ED37F01BB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175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7141B-F3AA-C689-C8F0-31C1665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63" y="1734454"/>
            <a:ext cx="4379072" cy="2296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3AF76-CC5C-4009-F351-F1CDE57CCFC1}"/>
              </a:ext>
            </a:extLst>
          </p:cNvPr>
          <p:cNvSpPr txBox="1"/>
          <p:nvPr/>
        </p:nvSpPr>
        <p:spPr>
          <a:xfrm>
            <a:off x="1238562" y="1258009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select "Yes, I trust the authors"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4068DC-4DCA-CA14-6F0E-21AB2530C329}"/>
              </a:ext>
            </a:extLst>
          </p:cNvPr>
          <p:cNvCxnSpPr>
            <a:cxnSpLocks/>
          </p:cNvCxnSpPr>
          <p:nvPr/>
        </p:nvCxnSpPr>
        <p:spPr>
          <a:xfrm flipH="1" flipV="1">
            <a:off x="2632311" y="3219452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63D6BF-1D7F-396B-C140-9593E2FD7485}"/>
              </a:ext>
            </a:extLst>
          </p:cNvPr>
          <p:cNvSpPr txBox="1"/>
          <p:nvPr/>
        </p:nvSpPr>
        <p:spPr>
          <a:xfrm>
            <a:off x="1238561" y="4204688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select “Always"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8B7BFA-C495-1F04-02C3-888B9A33F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49" y="4705566"/>
            <a:ext cx="4314286" cy="12285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3FE1ED-D9FC-F96B-D6CC-01CA15014441}"/>
              </a:ext>
            </a:extLst>
          </p:cNvPr>
          <p:cNvCxnSpPr>
            <a:cxnSpLocks/>
          </p:cNvCxnSpPr>
          <p:nvPr/>
        </p:nvCxnSpPr>
        <p:spPr>
          <a:xfrm flipH="1" flipV="1">
            <a:off x="5105880" y="5180895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0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80A9E43-A86C-BCA0-8DFA-24623D7D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6" y="1972551"/>
            <a:ext cx="8195248" cy="42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DC15CF-3A56-040A-D881-D96050C18999}"/>
              </a:ext>
            </a:extLst>
          </p:cNvPr>
          <p:cNvSpPr/>
          <p:nvPr/>
        </p:nvSpPr>
        <p:spPr>
          <a:xfrm>
            <a:off x="1238562" y="4250533"/>
            <a:ext cx="1166501" cy="194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7DCD-807F-7124-F40B-39833510D7A8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Cell 01</a:t>
            </a:r>
            <a:r>
              <a:rPr lang="en-US" sz="1800" b="1" dirty="0">
                <a:solidFill>
                  <a:srgbClr val="FF0000"/>
                </a:solidFill>
              </a:rPr>
              <a:t> in the </a:t>
            </a:r>
            <a:r>
              <a:rPr lang="en-US" sz="1800" b="1" dirty="0"/>
              <a:t>welcome.ipynb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A6BCEA-CA5C-F556-57C2-84BD69542B94}"/>
              </a:ext>
            </a:extLst>
          </p:cNvPr>
          <p:cNvCxnSpPr>
            <a:cxnSpLocks/>
          </p:cNvCxnSpPr>
          <p:nvPr/>
        </p:nvCxnSpPr>
        <p:spPr>
          <a:xfrm flipV="1">
            <a:off x="2467490" y="409622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578FB2-C37E-A66D-8D1C-5B086DBB694C}"/>
              </a:ext>
            </a:extLst>
          </p:cNvPr>
          <p:cNvSpPr/>
          <p:nvPr/>
        </p:nvSpPr>
        <p:spPr>
          <a:xfrm>
            <a:off x="3892981" y="3635998"/>
            <a:ext cx="178525" cy="25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E1C64-4A36-A40C-4111-64A8790537D7}"/>
              </a:ext>
            </a:extLst>
          </p:cNvPr>
          <p:cNvCxnSpPr>
            <a:cxnSpLocks/>
          </p:cNvCxnSpPr>
          <p:nvPr/>
        </p:nvCxnSpPr>
        <p:spPr>
          <a:xfrm flipV="1">
            <a:off x="4107295" y="3429000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2CED0-CCFB-B6AF-D445-BF87B0E1604A}"/>
              </a:ext>
            </a:extLst>
          </p:cNvPr>
          <p:cNvSpPr/>
          <p:nvPr/>
        </p:nvSpPr>
        <p:spPr>
          <a:xfrm>
            <a:off x="1179946" y="4027526"/>
            <a:ext cx="2141104" cy="194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83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7DCD-807F-7124-F40B-39833510D7A8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requested, install the </a:t>
            </a:r>
            <a:r>
              <a:rPr lang="en-US" sz="1800" b="1" dirty="0"/>
              <a:t>ipykernel</a:t>
            </a:r>
            <a:r>
              <a:rPr lang="en-US" sz="1800" b="1" dirty="0">
                <a:solidFill>
                  <a:srgbClr val="FF0000"/>
                </a:solidFill>
              </a:rPr>
              <a:t> package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7A57A-C448-9C98-FD5E-C5146745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38" y="2039837"/>
            <a:ext cx="3409524" cy="42476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23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7DCD-807F-7124-F40B-39833510D7A8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requested, select the </a:t>
            </a:r>
            <a:r>
              <a:rPr lang="en-US" sz="1800" b="1" dirty="0"/>
              <a:t>qis102</a:t>
            </a:r>
            <a:r>
              <a:rPr lang="en-US" sz="1800" b="1" dirty="0">
                <a:solidFill>
                  <a:srgbClr val="FF0000"/>
                </a:solidFill>
              </a:rPr>
              <a:t> Python Environment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DE045-CBDC-73D9-4093-1A8D17BBE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54"/>
          <a:stretch/>
        </p:blipFill>
        <p:spPr>
          <a:xfrm>
            <a:off x="1172000" y="4028706"/>
            <a:ext cx="6800000" cy="2481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4CBD5A-54E3-9F94-77D9-63E68944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48" y="1868576"/>
            <a:ext cx="6561905" cy="19809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9F092F-EC34-0DFD-A57E-298C2E504070}"/>
              </a:ext>
            </a:extLst>
          </p:cNvPr>
          <p:cNvSpPr/>
          <p:nvPr/>
        </p:nvSpPr>
        <p:spPr>
          <a:xfrm>
            <a:off x="4926806" y="2767618"/>
            <a:ext cx="1402557" cy="211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4A348-776F-5D1F-B8E6-6CEDDCC26A57}"/>
              </a:ext>
            </a:extLst>
          </p:cNvPr>
          <p:cNvCxnSpPr>
            <a:cxnSpLocks/>
          </p:cNvCxnSpPr>
          <p:nvPr/>
        </p:nvCxnSpPr>
        <p:spPr>
          <a:xfrm flipV="1">
            <a:off x="6219825" y="259133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D1DC65B-2BD3-97EB-80C8-0308DA4DBE81}"/>
              </a:ext>
            </a:extLst>
          </p:cNvPr>
          <p:cNvSpPr/>
          <p:nvPr/>
        </p:nvSpPr>
        <p:spPr>
          <a:xfrm>
            <a:off x="1835823" y="5756092"/>
            <a:ext cx="3416115" cy="211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0F4F26-C929-640D-F19A-52DC70ED0B4A}"/>
              </a:ext>
            </a:extLst>
          </p:cNvPr>
          <p:cNvCxnSpPr>
            <a:cxnSpLocks/>
          </p:cNvCxnSpPr>
          <p:nvPr/>
        </p:nvCxnSpPr>
        <p:spPr>
          <a:xfrm flipV="1">
            <a:off x="5145212" y="5564211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4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Downloading the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0487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400" b="1" dirty="0"/>
              <a:t>Note:</a:t>
            </a:r>
            <a:r>
              <a:rPr lang="en-US" sz="2400" dirty="0"/>
              <a:t> This slide deck be </a:t>
            </a:r>
            <a:r>
              <a:rPr lang="en-US" sz="2400" i="1" dirty="0"/>
              <a:t>manually</a:t>
            </a:r>
            <a:r>
              <a:rPr lang="en-US" sz="2400" dirty="0"/>
              <a:t> downloaded from </a:t>
            </a:r>
            <a:r>
              <a:rPr lang="en-US" sz="2400" dirty="0">
                <a:hlinkClick r:id="rId2"/>
              </a:rPr>
              <a:t>https://brookhavenlab.sharepoint.com/sites/QIS102/Slides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2BB2B-4296-0F5A-59A2-3BBE6032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345" y="2800583"/>
            <a:ext cx="6837309" cy="37383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70365A-0558-4489-7573-9AD745A9A2A2}"/>
              </a:ext>
            </a:extLst>
          </p:cNvPr>
          <p:cNvSpPr/>
          <p:nvPr/>
        </p:nvSpPr>
        <p:spPr>
          <a:xfrm>
            <a:off x="1602154" y="4149968"/>
            <a:ext cx="633046" cy="273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73A25-6FF7-5C0D-A941-1D6364B4081A}"/>
              </a:ext>
            </a:extLst>
          </p:cNvPr>
          <p:cNvSpPr/>
          <p:nvPr/>
        </p:nvSpPr>
        <p:spPr>
          <a:xfrm>
            <a:off x="3763108" y="5419968"/>
            <a:ext cx="2512646" cy="273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C767597-FB79-6658-8F9D-73D18706A7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235200" y="4286738"/>
            <a:ext cx="1527908" cy="12700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Cell 01</a:t>
            </a:r>
            <a:r>
              <a:rPr lang="en-US" sz="1800" b="1" dirty="0">
                <a:solidFill>
                  <a:srgbClr val="FF0000"/>
                </a:solidFill>
              </a:rPr>
              <a:t> in the </a:t>
            </a:r>
            <a:r>
              <a:rPr lang="en-US" sz="1800" b="1" dirty="0"/>
              <a:t>welcome.ipynb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990CE-06EB-05CF-1AAB-90B16683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056669"/>
            <a:ext cx="5200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1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48C5A-B8ED-EC29-EA8F-F64A98B9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1" y="2000728"/>
            <a:ext cx="8457518" cy="37827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106165-A8D4-0A3F-7648-BD4349A375E2}"/>
              </a:ext>
            </a:extLst>
          </p:cNvPr>
          <p:cNvSpPr/>
          <p:nvPr/>
        </p:nvSpPr>
        <p:spPr>
          <a:xfrm>
            <a:off x="972847" y="3689349"/>
            <a:ext cx="848214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61D052-ECE6-9FC5-061E-89D554DC4632}"/>
              </a:ext>
            </a:extLst>
          </p:cNvPr>
          <p:cNvCxnSpPr>
            <a:cxnSpLocks/>
          </p:cNvCxnSpPr>
          <p:nvPr/>
        </p:nvCxnSpPr>
        <p:spPr>
          <a:xfrm flipV="1">
            <a:off x="1846173" y="3518766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36912-AE4D-C4EE-9FD4-C8DC149DA9D3}"/>
              </a:ext>
            </a:extLst>
          </p:cNvPr>
          <p:cNvSpPr/>
          <p:nvPr/>
        </p:nvSpPr>
        <p:spPr>
          <a:xfrm>
            <a:off x="7975778" y="2326324"/>
            <a:ext cx="178525" cy="25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2250DA-6044-4CF9-53FC-6E1B82C8FE6A}"/>
              </a:ext>
            </a:extLst>
          </p:cNvPr>
          <p:cNvCxnSpPr>
            <a:cxnSpLocks/>
          </p:cNvCxnSpPr>
          <p:nvPr/>
        </p:nvCxnSpPr>
        <p:spPr>
          <a:xfrm flipH="1">
            <a:off x="7331201" y="2492497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2ED52-02C7-5B01-BDFC-0D620B24CDB0}"/>
              </a:ext>
            </a:extLst>
          </p:cNvPr>
          <p:cNvSpPr/>
          <p:nvPr/>
        </p:nvSpPr>
        <p:spPr>
          <a:xfrm>
            <a:off x="844278" y="3141572"/>
            <a:ext cx="200379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97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9B189A-F9B1-F445-2ECD-BB3090E83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78"/>
          <a:stretch/>
        </p:blipFill>
        <p:spPr>
          <a:xfrm>
            <a:off x="414351" y="1838705"/>
            <a:ext cx="8315297" cy="4517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7DCD-807F-7124-F40B-39833510D7A8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requested, select the </a:t>
            </a:r>
            <a:r>
              <a:rPr lang="en-US" sz="1800" b="1" dirty="0"/>
              <a:t>qis102</a:t>
            </a:r>
            <a:r>
              <a:rPr lang="en-US" sz="1800" b="1" dirty="0">
                <a:solidFill>
                  <a:srgbClr val="FF0000"/>
                </a:solidFill>
              </a:rPr>
              <a:t> Python Environment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9F092F-EC34-0DFD-A57E-298C2E504070}"/>
              </a:ext>
            </a:extLst>
          </p:cNvPr>
          <p:cNvSpPr/>
          <p:nvPr/>
        </p:nvSpPr>
        <p:spPr>
          <a:xfrm>
            <a:off x="3254315" y="3217674"/>
            <a:ext cx="1317686" cy="211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4A348-776F-5D1F-B8E6-6CEDDCC26A57}"/>
              </a:ext>
            </a:extLst>
          </p:cNvPr>
          <p:cNvCxnSpPr>
            <a:cxnSpLocks/>
          </p:cNvCxnSpPr>
          <p:nvPr/>
        </p:nvCxnSpPr>
        <p:spPr>
          <a:xfrm flipV="1">
            <a:off x="4641118" y="300328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89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Apple macOS – </a:t>
            </a:r>
            <a:r>
              <a:rPr lang="en-US" sz="3200" b="1" dirty="0">
                <a:latin typeface="+mn-lt"/>
              </a:rPr>
              <a:t>Phase 3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24057-A5CD-CB1A-0EEB-2940931E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09" y="1329389"/>
            <a:ext cx="6152381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1"/>
            <a:ext cx="7886700" cy="45525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You must be running a 64-bit </a:t>
            </a:r>
            <a:r>
              <a:rPr lang="en-US" sz="2400" b="1" dirty="0">
                <a:solidFill>
                  <a:srgbClr val="FF0000"/>
                </a:solidFill>
              </a:rPr>
              <a:t>Debian-based Linux</a:t>
            </a:r>
            <a:r>
              <a:rPr lang="en-US" sz="2400" dirty="0"/>
              <a:t> with a minimum of 10GB of free disk space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1</a:t>
            </a:r>
            <a:r>
              <a:rPr lang="en-US" sz="2000" dirty="0"/>
              <a:t> – Install </a:t>
            </a:r>
            <a:r>
              <a:rPr lang="en-US" sz="2000" b="1" dirty="0"/>
              <a:t>Git</a:t>
            </a:r>
            <a:r>
              <a:rPr lang="en-US" sz="2000" dirty="0"/>
              <a:t> - </a:t>
            </a:r>
            <a:r>
              <a:rPr lang="en-US" sz="2000" dirty="0">
                <a:hlinkClick r:id="rId2"/>
              </a:rPr>
              <a:t>https://git-scm.com/book/en/v2/Getting-Started-Installing-Git</a:t>
            </a:r>
            <a:r>
              <a:rPr lang="en-US" sz="2000" dirty="0"/>
              <a:t> (I recommend installing via </a:t>
            </a:r>
            <a:r>
              <a:rPr lang="en-US" sz="2000" b="1" dirty="0" err="1">
                <a:solidFill>
                  <a:srgbClr val="7030A0"/>
                </a:solidFill>
              </a:rPr>
              <a:t>sudo</a:t>
            </a:r>
            <a:r>
              <a:rPr lang="en-US" sz="2000" b="1" dirty="0">
                <a:solidFill>
                  <a:srgbClr val="7030A0"/>
                </a:solidFill>
              </a:rPr>
              <a:t> apt install git-all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2</a:t>
            </a:r>
            <a:r>
              <a:rPr lang="en-US" sz="2000" dirty="0"/>
              <a:t> – Run </a:t>
            </a:r>
            <a:r>
              <a:rPr lang="en-US" sz="2000" b="1" dirty="0" err="1"/>
              <a:t>sudo</a:t>
            </a:r>
            <a:r>
              <a:rPr lang="en-US" sz="2000" b="1" dirty="0"/>
              <a:t> apt install libxcb-cursor0</a:t>
            </a:r>
            <a:r>
              <a:rPr lang="en-US" sz="2000" dirty="0"/>
              <a:t>    </a:t>
            </a:r>
            <a:r>
              <a:rPr lang="en-US" sz="2000" b="1" dirty="0">
                <a:solidFill>
                  <a:srgbClr val="00B050"/>
                </a:solidFill>
              </a:rPr>
              <a:t>(Note: needed for PyQt6)</a:t>
            </a:r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3</a:t>
            </a:r>
            <a:r>
              <a:rPr lang="en-US" sz="2000" dirty="0"/>
              <a:t> – Install </a:t>
            </a:r>
            <a:r>
              <a:rPr lang="en-US" sz="2000" b="1" dirty="0"/>
              <a:t>Miniconda3</a:t>
            </a:r>
            <a:r>
              <a:rPr lang="en-US" sz="2000" dirty="0"/>
              <a:t> for Linux - read this first: </a:t>
            </a:r>
            <a:r>
              <a:rPr lang="en-US" sz="2000" dirty="0">
                <a:hlinkClick r:id="rId3"/>
              </a:rPr>
              <a:t>https://docs.conda.io/projects/conda/en/latest/user-guide/install/linux.html</a:t>
            </a:r>
            <a:r>
              <a:rPr lang="en-US" sz="2000" dirty="0"/>
              <a:t> - then do this </a:t>
            </a:r>
            <a:r>
              <a:rPr lang="en-US" sz="2000" b="1" dirty="0">
                <a:solidFill>
                  <a:srgbClr val="FF0000"/>
                </a:solidFill>
              </a:rPr>
              <a:t>(see next </a:t>
            </a:r>
            <a:r>
              <a:rPr lang="en-US" sz="2000" b="1" u="sng" dirty="0">
                <a:solidFill>
                  <a:srgbClr val="FF0000"/>
                </a:solidFill>
              </a:rPr>
              <a:t>two</a:t>
            </a:r>
            <a:r>
              <a:rPr lang="en-US" sz="2000" b="1" dirty="0">
                <a:solidFill>
                  <a:srgbClr val="FF0000"/>
                </a:solidFill>
              </a:rPr>
              <a:t> slides)</a:t>
            </a:r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sz="1600" dirty="0"/>
              <a:t>If on an </a:t>
            </a:r>
            <a:r>
              <a:rPr lang="en-US" sz="1600" b="1" dirty="0">
                <a:solidFill>
                  <a:srgbClr val="FF0000"/>
                </a:solidFill>
              </a:rPr>
              <a:t>Intel</a:t>
            </a:r>
            <a:r>
              <a:rPr lang="en-US" sz="1600" dirty="0"/>
              <a:t> PC: download the script </a:t>
            </a:r>
            <a:r>
              <a:rPr lang="en-US" sz="1600" b="1" dirty="0"/>
              <a:t>Miniconda3 Linux 64-bit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https://repo.anaconda.com/miniconda/Miniconda3-latest-Linux-x86_64.sh</a:t>
            </a:r>
            <a:endParaRPr lang="en-US" sz="1600" dirty="0"/>
          </a:p>
          <a:p>
            <a:pPr marL="914400" lvl="1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lphaLcParenR"/>
            </a:pPr>
            <a:r>
              <a:rPr lang="en-US" sz="1600" dirty="0"/>
              <a:t>If on an </a:t>
            </a:r>
            <a:r>
              <a:rPr lang="en-US" sz="1600" b="1" dirty="0">
                <a:solidFill>
                  <a:srgbClr val="FF0000"/>
                </a:solidFill>
              </a:rPr>
              <a:t>ARM</a:t>
            </a:r>
            <a:r>
              <a:rPr lang="en-US" sz="1600" dirty="0"/>
              <a:t> PC: download the script </a:t>
            </a:r>
            <a:r>
              <a:rPr lang="en-US" sz="1600" b="1" dirty="0"/>
              <a:t>Miniconda3 Linux-aarch64 64-bit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https://repo.anaconda.com/miniconda/Miniconda3-latest-Linux-aarch64.sh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15F114-B357-4530-A601-720E9069E45C}"/>
              </a:ext>
            </a:extLst>
          </p:cNvPr>
          <p:cNvSpPr txBox="1">
            <a:spLocks/>
          </p:cNvSpPr>
          <p:nvPr/>
        </p:nvSpPr>
        <p:spPr>
          <a:xfrm>
            <a:off x="628650" y="3070693"/>
            <a:ext cx="7886700" cy="3157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2299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9FEE01-B1CD-4202-8C62-FAE5AC91C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3" t="32169" r="4205" b="36110"/>
          <a:stretch/>
        </p:blipFill>
        <p:spPr>
          <a:xfrm>
            <a:off x="899383" y="4566725"/>
            <a:ext cx="7345234" cy="1301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33" y="2157674"/>
            <a:ext cx="8080635" cy="293351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cd $HOME/Downloads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bash Miniconda3-latest-Linux-x86_64.sh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or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cd $HOME/Downloads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bash Miniconda3-latest-Linux-aarch64.sh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A8990C-8D06-4B4B-B540-76D7B4817B52}"/>
              </a:ext>
            </a:extLst>
          </p:cNvPr>
          <p:cNvGrpSpPr/>
          <p:nvPr/>
        </p:nvGrpSpPr>
        <p:grpSpPr>
          <a:xfrm>
            <a:off x="5103965" y="497289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44521-213D-4FD1-9F2D-96041FB74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6372-C288-4D9D-B01F-78B8E14A4E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CBBD2B-AAA6-4264-ACEA-9C8EE7E37806}"/>
              </a:ext>
            </a:extLst>
          </p:cNvPr>
          <p:cNvGrpSpPr/>
          <p:nvPr/>
        </p:nvGrpSpPr>
        <p:grpSpPr>
          <a:xfrm>
            <a:off x="7645036" y="5150541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9625D8-B7AB-40E2-A4F3-ED025842F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2956BA-88B4-43F2-BBC3-0024A9E4E0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151E37B-5399-4623-B6FD-F5856A89BC87}"/>
              </a:ext>
            </a:extLst>
          </p:cNvPr>
          <p:cNvSpPr txBox="1"/>
          <p:nvPr/>
        </p:nvSpPr>
        <p:spPr>
          <a:xfrm>
            <a:off x="1337872" y="1398216"/>
            <a:ext cx="646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To run the Miniconda install script that you downloaded,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open a </a:t>
            </a:r>
            <a:r>
              <a:rPr lang="en-US" sz="1800" b="1" u="sng" dirty="0">
                <a:solidFill>
                  <a:srgbClr val="FF0000"/>
                </a:solidFill>
              </a:rPr>
              <a:t>new</a:t>
            </a:r>
            <a:r>
              <a:rPr lang="en-US" sz="1800" b="1" dirty="0">
                <a:solidFill>
                  <a:srgbClr val="FF0000"/>
                </a:solidFill>
              </a:rPr>
              <a:t> Terminal session, and execute these </a:t>
            </a:r>
            <a:r>
              <a:rPr lang="en-US" sz="1800" b="1" u="sng" dirty="0">
                <a:solidFill>
                  <a:srgbClr val="FF0000"/>
                </a:solidFill>
              </a:rPr>
              <a:t>two</a:t>
            </a:r>
            <a:r>
              <a:rPr lang="en-US" sz="1800" b="1" dirty="0">
                <a:solidFill>
                  <a:srgbClr val="FF0000"/>
                </a:solidFill>
              </a:rPr>
              <a:t> commands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9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51E37B-5399-4623-B6FD-F5856A89BC87}"/>
              </a:ext>
            </a:extLst>
          </p:cNvPr>
          <p:cNvSpPr txBox="1"/>
          <p:nvPr/>
        </p:nvSpPr>
        <p:spPr>
          <a:xfrm>
            <a:off x="1337872" y="1398216"/>
            <a:ext cx="646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When prompted "Do you wish the installer to initialize Miniconda3 by running conda 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? [</a:t>
            </a:r>
            <a:r>
              <a:rPr lang="en-US" b="1" dirty="0" err="1">
                <a:solidFill>
                  <a:srgbClr val="FF0000"/>
                </a:solidFill>
              </a:rPr>
              <a:t>yes|no</a:t>
            </a:r>
            <a:r>
              <a:rPr lang="en-US" b="1" dirty="0">
                <a:solidFill>
                  <a:srgbClr val="FF0000"/>
                </a:solidFill>
              </a:rPr>
              <a:t>]" enter </a:t>
            </a:r>
            <a:r>
              <a:rPr lang="en-US" b="1" dirty="0"/>
              <a:t>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AD1F81-2758-CD37-AABE-C711F4B8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3" y="2399378"/>
            <a:ext cx="6033973" cy="395697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8021AE7-08A9-7BB8-88B1-A648798063CA}"/>
              </a:ext>
            </a:extLst>
          </p:cNvPr>
          <p:cNvGrpSpPr/>
          <p:nvPr/>
        </p:nvGrpSpPr>
        <p:grpSpPr>
          <a:xfrm>
            <a:off x="2531246" y="6073273"/>
            <a:ext cx="1076632" cy="369332"/>
            <a:chOff x="4968362" y="2079211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6AE0BCE-D6E9-0531-9435-6BF3FE8A9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3AB31-D42C-573D-3CAD-BCC7EB56E58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4CC17E7-F4A9-19B8-60A1-E81699FF518E}"/>
              </a:ext>
            </a:extLst>
          </p:cNvPr>
          <p:cNvSpPr/>
          <p:nvPr/>
        </p:nvSpPr>
        <p:spPr>
          <a:xfrm>
            <a:off x="1456841" y="5897105"/>
            <a:ext cx="4145796" cy="459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64E798-4707-58A0-D796-FC01D31C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6" y="3025886"/>
            <a:ext cx="7762688" cy="28766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8F8D88-B8DA-9283-2A56-0C2005FB6903}"/>
              </a:ext>
            </a:extLst>
          </p:cNvPr>
          <p:cNvSpPr/>
          <p:nvPr/>
        </p:nvSpPr>
        <p:spPr>
          <a:xfrm>
            <a:off x="4254500" y="3529869"/>
            <a:ext cx="1327150" cy="199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0"/>
            <a:ext cx="7886700" cy="11034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400" b="1" dirty="0"/>
              <a:t>Step 4 </a:t>
            </a:r>
            <a:r>
              <a:rPr lang="en-US" sz="2400" dirty="0"/>
              <a:t>– Install Microsoft Visual Studio code using apt install or download directly from Microsoft: </a:t>
            </a:r>
            <a:r>
              <a:rPr lang="en-US" sz="2400" dirty="0">
                <a:hlinkClick r:id="rId3"/>
              </a:rPr>
              <a:t>https://code.visualstudio.com/docs/?dv=linux64_deb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5E66E-4934-3BB1-F3BE-2911E5ED682A}"/>
              </a:ext>
            </a:extLst>
          </p:cNvPr>
          <p:cNvCxnSpPr>
            <a:cxnSpLocks/>
          </p:cNvCxnSpPr>
          <p:nvPr/>
        </p:nvCxnSpPr>
        <p:spPr>
          <a:xfrm flipV="1">
            <a:off x="3690287" y="3681204"/>
            <a:ext cx="564213" cy="331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3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78BB8A-6DF2-F2E8-1E9C-0C2B002B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91" y="3486805"/>
            <a:ext cx="8247619" cy="25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1287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</a:t>
            </a:r>
            <a:r>
              <a:rPr lang="en-US" sz="2000" dirty="0">
                <a:latin typeface="Consolas" panose="020B0609020204030204" pitchFamily="49" charset="0"/>
                <a:hlinkClick r:id="rId3"/>
              </a:rPr>
              <a:t>https://github.com/dbiersach/qis102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source qis102/installers/qis102-installer-debian.sh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37884-B504-4048-8B5C-C46377D5F890}"/>
              </a:ext>
            </a:extLst>
          </p:cNvPr>
          <p:cNvSpPr txBox="1"/>
          <p:nvPr/>
        </p:nvSpPr>
        <p:spPr>
          <a:xfrm>
            <a:off x="983260" y="1358682"/>
            <a:ext cx="717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After Phase 1 is completed, close that terminal window, and then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FF0000"/>
                </a:solidFill>
              </a:rPr>
              <a:t>tart a Terminal session and execute these </a:t>
            </a:r>
            <a:r>
              <a:rPr lang="en-US" sz="1800" b="1" u="sng" dirty="0">
                <a:solidFill>
                  <a:srgbClr val="FF0000"/>
                </a:solidFill>
              </a:rPr>
              <a:t>three</a:t>
            </a:r>
            <a:r>
              <a:rPr lang="en-US" sz="1800" b="1" dirty="0">
                <a:solidFill>
                  <a:srgbClr val="FF0000"/>
                </a:solidFill>
              </a:rPr>
              <a:t> commands: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325AB-C243-EABA-5A16-F707E50EAF49}"/>
              </a:ext>
            </a:extLst>
          </p:cNvPr>
          <p:cNvSpPr txBox="1"/>
          <p:nvPr/>
        </p:nvSpPr>
        <p:spPr>
          <a:xfrm>
            <a:off x="6444762" y="3376906"/>
            <a:ext cx="2332319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Your screen might not look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exactly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like this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ECDFE9-CD7E-E736-E183-F04FA18E956B}"/>
              </a:ext>
            </a:extLst>
          </p:cNvPr>
          <p:cNvGrpSpPr/>
          <p:nvPr/>
        </p:nvGrpSpPr>
        <p:grpSpPr>
          <a:xfrm>
            <a:off x="4234848" y="3968532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E1DCF8-F3F9-30A4-454D-2B4F60461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443804-3B07-C999-17CC-D089CC3E567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FC137E-3155-4B0C-CF4F-883505AABBE2}"/>
              </a:ext>
            </a:extLst>
          </p:cNvPr>
          <p:cNvGrpSpPr/>
          <p:nvPr/>
        </p:nvGrpSpPr>
        <p:grpSpPr>
          <a:xfrm>
            <a:off x="7777834" y="4150087"/>
            <a:ext cx="779649" cy="369332"/>
            <a:chOff x="4704120" y="2356972"/>
            <a:chExt cx="779649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D2231B-982D-5A51-ADB2-3CB9370C5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4362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940811-A512-2A62-6B80-87925E3AFF28}"/>
                </a:ext>
              </a:extLst>
            </p:cNvPr>
            <p:cNvSpPr txBox="1"/>
            <p:nvPr/>
          </p:nvSpPr>
          <p:spPr>
            <a:xfrm>
              <a:off x="5100311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B1D48A-A15B-AADB-BB3B-8B32E2902514}"/>
              </a:ext>
            </a:extLst>
          </p:cNvPr>
          <p:cNvGrpSpPr/>
          <p:nvPr/>
        </p:nvGrpSpPr>
        <p:grpSpPr>
          <a:xfrm>
            <a:off x="7710003" y="4989090"/>
            <a:ext cx="695804" cy="658508"/>
            <a:chOff x="3966239" y="4801587"/>
            <a:chExt cx="695804" cy="6585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7737F8-8FFC-E820-C680-3DF05F870F89}"/>
                </a:ext>
              </a:extLst>
            </p:cNvPr>
            <p:cNvSpPr txBox="1"/>
            <p:nvPr/>
          </p:nvSpPr>
          <p:spPr>
            <a:xfrm>
              <a:off x="4278585" y="4801587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AD6B5B-18EB-445B-ED7E-D3D21123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6239" y="5094741"/>
              <a:ext cx="374579" cy="36535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871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E9015B-2523-9816-CA83-E333452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45" y="3844892"/>
            <a:ext cx="7876190" cy="14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732BD1-7FDA-426E-68CE-024E99DB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12874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conda activate qis102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$HOME/qis102/labs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code qis102.code-workspace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After Phase 2 is completed, execute these </a:t>
            </a:r>
            <a:r>
              <a:rPr lang="en-US" sz="1800" b="1" u="sng" dirty="0">
                <a:solidFill>
                  <a:srgbClr val="FF0000"/>
                </a:solidFill>
              </a:rPr>
              <a:t>three</a:t>
            </a:r>
            <a:r>
              <a:rPr lang="en-US" sz="1800" b="1" dirty="0">
                <a:solidFill>
                  <a:srgbClr val="FF0000"/>
                </a:solidFill>
              </a:rPr>
              <a:t> commands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(one line at a time):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CF807-D239-0770-F230-E690BECFC04B}"/>
              </a:ext>
            </a:extLst>
          </p:cNvPr>
          <p:cNvGrpSpPr/>
          <p:nvPr/>
        </p:nvGrpSpPr>
        <p:grpSpPr>
          <a:xfrm>
            <a:off x="5589408" y="4336745"/>
            <a:ext cx="1076632" cy="369332"/>
            <a:chOff x="4968362" y="2079211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B37004-28C0-236A-98DB-E742C22EB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F36929-1F2E-1F78-1D81-AC638C2BAE6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8B7507-320A-A37D-CD5F-F3242A827522}"/>
              </a:ext>
            </a:extLst>
          </p:cNvPr>
          <p:cNvGrpSpPr/>
          <p:nvPr/>
        </p:nvGrpSpPr>
        <p:grpSpPr>
          <a:xfrm>
            <a:off x="6353893" y="4521411"/>
            <a:ext cx="1076632" cy="369332"/>
            <a:chOff x="4704120" y="2356972"/>
            <a:chExt cx="1076632" cy="36933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5BF3C2-1701-85CD-25AB-6ECD96F018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C270F8-6A23-3CC2-7CA3-3BE8C3DFAE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533CA2-F06D-C1E9-18C4-5132136F590D}"/>
              </a:ext>
            </a:extLst>
          </p:cNvPr>
          <p:cNvGrpSpPr/>
          <p:nvPr/>
        </p:nvGrpSpPr>
        <p:grpSpPr>
          <a:xfrm>
            <a:off x="8110374" y="4709648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CA3B8-EC91-346B-C64B-B12C3D436FB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A219449-AD13-3A10-00FA-ED37F01BB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67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QIS102 Courseware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7792"/>
            <a:ext cx="7886700" cy="197016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If running </a:t>
            </a:r>
            <a:r>
              <a:rPr lang="en-US" sz="2400" b="1" dirty="0"/>
              <a:t>Microsoft Windows</a:t>
            </a:r>
            <a:r>
              <a:rPr lang="en-US" sz="2400" dirty="0"/>
              <a:t>, go to </a:t>
            </a:r>
            <a:r>
              <a:rPr lang="en-US" sz="2400" dirty="0">
                <a:hlinkClick r:id="rId2" action="ppaction://hlinksldjump"/>
              </a:rPr>
              <a:t>slide #5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If running </a:t>
            </a:r>
            <a:r>
              <a:rPr lang="en-US" sz="2400" b="1" dirty="0"/>
              <a:t>Apple macOS</a:t>
            </a:r>
            <a:r>
              <a:rPr lang="en-US" sz="2400" dirty="0"/>
              <a:t>, go to </a:t>
            </a:r>
            <a:r>
              <a:rPr lang="en-US" sz="2400" dirty="0">
                <a:hlinkClick r:id="rId3" action="ppaction://hlinksldjump"/>
              </a:rPr>
              <a:t>slide # 19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If running </a:t>
            </a:r>
            <a:r>
              <a:rPr lang="en-US" sz="2400" b="1" dirty="0"/>
              <a:t>Debian Linux</a:t>
            </a:r>
            <a:r>
              <a:rPr lang="en-US" sz="2400" dirty="0"/>
              <a:t>, go to </a:t>
            </a:r>
            <a:r>
              <a:rPr lang="en-US" sz="2400" dirty="0">
                <a:hlinkClick r:id="rId4" action="ppaction://hlinksldjump"/>
              </a:rPr>
              <a:t>slide # 33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Don’t forget to complete </a:t>
            </a:r>
            <a:r>
              <a:rPr lang="en-US" sz="2400" b="1" dirty="0">
                <a:solidFill>
                  <a:srgbClr val="FF0000"/>
                </a:solidFill>
              </a:rPr>
              <a:t>Task 02-01</a:t>
            </a:r>
            <a:r>
              <a:rPr lang="en-US" sz="2400" dirty="0">
                <a:solidFill>
                  <a:srgbClr val="FF0000"/>
                </a:solidFill>
              </a:rPr>
              <a:t> (see final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E4649-1BAC-4780-97A4-96365CEC59AD}"/>
              </a:ext>
            </a:extLst>
          </p:cNvPr>
          <p:cNvSpPr txBox="1"/>
          <p:nvPr/>
        </p:nvSpPr>
        <p:spPr>
          <a:xfrm>
            <a:off x="1090592" y="4032499"/>
            <a:ext cx="696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Note</a:t>
            </a:r>
            <a:r>
              <a:rPr lang="en-US" dirty="0">
                <a:solidFill>
                  <a:srgbClr val="7030A0"/>
                </a:solidFill>
              </a:rPr>
              <a:t>: Your output may not look </a:t>
            </a:r>
            <a:r>
              <a:rPr lang="en-US" i="1" dirty="0">
                <a:solidFill>
                  <a:srgbClr val="7030A0"/>
                </a:solidFill>
              </a:rPr>
              <a:t>exactly</a:t>
            </a:r>
            <a:r>
              <a:rPr lang="en-US" dirty="0">
                <a:solidFill>
                  <a:srgbClr val="7030A0"/>
                </a:solidFill>
              </a:rPr>
              <a:t> like the following screen shots</a:t>
            </a:r>
          </a:p>
        </p:txBody>
      </p:sp>
    </p:spTree>
    <p:extLst>
      <p:ext uri="{BB962C8B-B14F-4D97-AF65-F5344CB8AC3E}">
        <p14:creationId xmlns:p14="http://schemas.microsoft.com/office/powerpoint/2010/main" val="703697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A8E47-49B2-F8E4-A5CB-39EFEBFC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63" y="2054885"/>
            <a:ext cx="4379072" cy="22966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EE983-B110-18CB-6C0C-01F78292055D}"/>
              </a:ext>
            </a:extLst>
          </p:cNvPr>
          <p:cNvSpPr txBox="1"/>
          <p:nvPr/>
        </p:nvSpPr>
        <p:spPr>
          <a:xfrm>
            <a:off x="1238562" y="1578440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select "Yes, I trust the authors"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CF4D65-56F5-8E84-57FA-6000D1D1961A}"/>
              </a:ext>
            </a:extLst>
          </p:cNvPr>
          <p:cNvCxnSpPr>
            <a:cxnSpLocks/>
          </p:cNvCxnSpPr>
          <p:nvPr/>
        </p:nvCxnSpPr>
        <p:spPr>
          <a:xfrm flipH="1" flipV="1">
            <a:off x="2632311" y="3539883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06EC7-C781-6FB7-1692-09CDB3909467}"/>
              </a:ext>
            </a:extLst>
          </p:cNvPr>
          <p:cNvSpPr txBox="1"/>
          <p:nvPr/>
        </p:nvSpPr>
        <p:spPr>
          <a:xfrm>
            <a:off x="1238561" y="4525119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select “Always"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3F8E7-3EFE-883F-6DE6-791409DF7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249" y="5025997"/>
            <a:ext cx="4314286" cy="12285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43712A-A280-6B49-AECE-FE4F43ABE3F9}"/>
              </a:ext>
            </a:extLst>
          </p:cNvPr>
          <p:cNvCxnSpPr>
            <a:cxnSpLocks/>
          </p:cNvCxnSpPr>
          <p:nvPr/>
        </p:nvCxnSpPr>
        <p:spPr>
          <a:xfrm flipH="1" flipV="1">
            <a:off x="5105880" y="5501326"/>
            <a:ext cx="519763" cy="4190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76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2A25011-87C3-5481-EEB5-3185D10C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7" y="2083753"/>
            <a:ext cx="7997246" cy="33760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B5A47-D7D9-507B-5649-406669B2FFA0}"/>
              </a:ext>
            </a:extLst>
          </p:cNvPr>
          <p:cNvSpPr/>
          <p:nvPr/>
        </p:nvSpPr>
        <p:spPr>
          <a:xfrm>
            <a:off x="1385645" y="3692255"/>
            <a:ext cx="848214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Cell 01</a:t>
            </a:r>
            <a:r>
              <a:rPr lang="en-US" sz="1800" b="1" dirty="0">
                <a:solidFill>
                  <a:srgbClr val="FF0000"/>
                </a:solidFill>
              </a:rPr>
              <a:t> in the </a:t>
            </a:r>
            <a:r>
              <a:rPr lang="en-US" sz="1800" b="1" dirty="0"/>
              <a:t>welcome.ipynb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0BC68-07CD-313C-5615-A857ACDA65DF}"/>
              </a:ext>
            </a:extLst>
          </p:cNvPr>
          <p:cNvCxnSpPr>
            <a:cxnSpLocks/>
          </p:cNvCxnSpPr>
          <p:nvPr/>
        </p:nvCxnSpPr>
        <p:spPr>
          <a:xfrm flipV="1">
            <a:off x="2258971" y="352167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3521F3-5119-04FD-2BB8-56CF54A252FE}"/>
              </a:ext>
            </a:extLst>
          </p:cNvPr>
          <p:cNvSpPr/>
          <p:nvPr/>
        </p:nvSpPr>
        <p:spPr>
          <a:xfrm>
            <a:off x="3813763" y="3293572"/>
            <a:ext cx="178525" cy="25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6DD95-6B3F-055A-11DD-56F74A35F924}"/>
              </a:ext>
            </a:extLst>
          </p:cNvPr>
          <p:cNvCxnSpPr>
            <a:cxnSpLocks/>
          </p:cNvCxnSpPr>
          <p:nvPr/>
        </p:nvCxnSpPr>
        <p:spPr>
          <a:xfrm flipV="1">
            <a:off x="3903025" y="3119093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175A7-BE3E-900E-AD2B-24C4A3ACD184}"/>
              </a:ext>
            </a:extLst>
          </p:cNvPr>
          <p:cNvSpPr/>
          <p:nvPr/>
        </p:nvSpPr>
        <p:spPr>
          <a:xfrm>
            <a:off x="1139460" y="3289675"/>
            <a:ext cx="200379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7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95298A-941E-22FD-7D73-E743F595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43" y="2219476"/>
            <a:ext cx="4285714" cy="1209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B5A47-D7D9-507B-5649-406669B2FFA0}"/>
              </a:ext>
            </a:extLst>
          </p:cNvPr>
          <p:cNvSpPr/>
          <p:nvPr/>
        </p:nvSpPr>
        <p:spPr>
          <a:xfrm>
            <a:off x="5176915" y="3064816"/>
            <a:ext cx="1448737" cy="26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If prompted, in the bottom right of the VS Code window, </a:t>
            </a:r>
          </a:p>
          <a:p>
            <a:pPr algn="ctr"/>
            <a:r>
              <a:rPr lang="en-US" sz="1800" b="1" dirty="0">
                <a:solidFill>
                  <a:srgbClr val="FF0000"/>
                </a:solidFill>
              </a:rPr>
              <a:t>click the "Select Python Interpreter" button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0BC68-07CD-313C-5615-A857ACDA65DF}"/>
              </a:ext>
            </a:extLst>
          </p:cNvPr>
          <p:cNvCxnSpPr>
            <a:cxnSpLocks/>
          </p:cNvCxnSpPr>
          <p:nvPr/>
        </p:nvCxnSpPr>
        <p:spPr>
          <a:xfrm flipV="1">
            <a:off x="6528217" y="2893948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A06C95-DF78-A095-0BBC-56984E46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63" y="3762313"/>
            <a:ext cx="7800674" cy="24951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42817E-323B-A818-E805-209DB6C14791}"/>
              </a:ext>
            </a:extLst>
          </p:cNvPr>
          <p:cNvSpPr/>
          <p:nvPr/>
        </p:nvSpPr>
        <p:spPr>
          <a:xfrm>
            <a:off x="3181036" y="4874570"/>
            <a:ext cx="1448737" cy="26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6730F6-434E-1E15-EC6A-6DBA29B4B563}"/>
              </a:ext>
            </a:extLst>
          </p:cNvPr>
          <p:cNvCxnSpPr>
            <a:cxnSpLocks/>
          </p:cNvCxnSpPr>
          <p:nvPr/>
        </p:nvCxnSpPr>
        <p:spPr>
          <a:xfrm flipV="1">
            <a:off x="4532338" y="4703702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435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Cell 01</a:t>
            </a:r>
            <a:r>
              <a:rPr lang="en-US" sz="1800" b="1" dirty="0">
                <a:solidFill>
                  <a:srgbClr val="FF0000"/>
                </a:solidFill>
              </a:rPr>
              <a:t> in the </a:t>
            </a:r>
            <a:r>
              <a:rPr lang="en-US" sz="1800" b="1" dirty="0"/>
              <a:t>welcome.ipynb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D6D410-9F4B-32C0-D6EE-ED68CC28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056669"/>
            <a:ext cx="5200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43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9A4FA4C-4FAC-0AF9-3546-F7187CD8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1" y="2000728"/>
            <a:ext cx="8457518" cy="37827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0B5A47-D7D9-507B-5649-406669B2FFA0}"/>
              </a:ext>
            </a:extLst>
          </p:cNvPr>
          <p:cNvSpPr/>
          <p:nvPr/>
        </p:nvSpPr>
        <p:spPr>
          <a:xfrm>
            <a:off x="972847" y="3689349"/>
            <a:ext cx="848214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9D017-B840-29BE-9C0B-AA178D1CAE6C}"/>
              </a:ext>
            </a:extLst>
          </p:cNvPr>
          <p:cNvSpPr txBox="1"/>
          <p:nvPr/>
        </p:nvSpPr>
        <p:spPr>
          <a:xfrm>
            <a:off x="1238562" y="1398216"/>
            <a:ext cx="666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Run </a:t>
            </a:r>
            <a:r>
              <a:rPr lang="en-US" sz="1800" b="1" dirty="0"/>
              <a:t>welcome.py</a:t>
            </a:r>
            <a:r>
              <a:rPr lang="en-US" sz="1800" b="1" dirty="0">
                <a:solidFill>
                  <a:srgbClr val="FF0000"/>
                </a:solidFill>
              </a:rPr>
              <a:t> file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0BC68-07CD-313C-5615-A857ACDA65DF}"/>
              </a:ext>
            </a:extLst>
          </p:cNvPr>
          <p:cNvCxnSpPr>
            <a:cxnSpLocks/>
          </p:cNvCxnSpPr>
          <p:nvPr/>
        </p:nvCxnSpPr>
        <p:spPr>
          <a:xfrm flipV="1">
            <a:off x="1846173" y="3518766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3521F3-5119-04FD-2BB8-56CF54A252FE}"/>
              </a:ext>
            </a:extLst>
          </p:cNvPr>
          <p:cNvSpPr/>
          <p:nvPr/>
        </p:nvSpPr>
        <p:spPr>
          <a:xfrm>
            <a:off x="7975778" y="2326324"/>
            <a:ext cx="178525" cy="251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B6DD95-6B3F-055A-11DD-56F74A35F924}"/>
              </a:ext>
            </a:extLst>
          </p:cNvPr>
          <p:cNvCxnSpPr>
            <a:cxnSpLocks/>
          </p:cNvCxnSpPr>
          <p:nvPr/>
        </p:nvCxnSpPr>
        <p:spPr>
          <a:xfrm flipH="1">
            <a:off x="7331201" y="2492497"/>
            <a:ext cx="644577" cy="25154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ADDD0-6B8C-996B-7C4A-B1E5FAAC768B}"/>
              </a:ext>
            </a:extLst>
          </p:cNvPr>
          <p:cNvSpPr/>
          <p:nvPr/>
        </p:nvSpPr>
        <p:spPr>
          <a:xfrm>
            <a:off x="844278" y="3141572"/>
            <a:ext cx="2003790" cy="16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16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22ADA9-7EE6-5399-E340-5DE3109B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67" y="1319865"/>
            <a:ext cx="6066667" cy="52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Debian Linux – </a:t>
            </a:r>
            <a:r>
              <a:rPr lang="en-US" sz="3200" b="1" dirty="0">
                <a:latin typeface="+mn-lt"/>
              </a:rPr>
              <a:t>Phase 3</a:t>
            </a:r>
            <a:endParaRPr lang="en-US" sz="32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83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TASK 02-01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Edit </a:t>
            </a:r>
            <a:r>
              <a:rPr lang="en-US" sz="2400" b="1" dirty="0"/>
              <a:t>my_quip.py </a:t>
            </a:r>
            <a:r>
              <a:rPr lang="en-US" sz="2400" dirty="0"/>
              <a:t>using Visual Studio Code to display your name and a witty short phrase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Upload your edited </a:t>
            </a:r>
            <a:r>
              <a:rPr lang="en-US" sz="2400" b="1" dirty="0"/>
              <a:t>my_quip.py </a:t>
            </a:r>
            <a:r>
              <a:rPr lang="en-US" sz="2400" dirty="0"/>
              <a:t>file to </a:t>
            </a:r>
            <a:r>
              <a:rPr lang="en-US" sz="2400" b="1" dirty="0">
                <a:solidFill>
                  <a:srgbClr val="7030A0"/>
                </a:solidFill>
              </a:rPr>
              <a:t>your personal folder</a:t>
            </a:r>
            <a:r>
              <a:rPr lang="en-US" sz="2400" dirty="0"/>
              <a:t> on the BNL QIS102 SharePoint site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Please </a:t>
            </a:r>
            <a:r>
              <a:rPr lang="en-US" sz="2400" b="1" dirty="0">
                <a:solidFill>
                  <a:srgbClr val="FF0000"/>
                </a:solidFill>
              </a:rPr>
              <a:t>do not</a:t>
            </a:r>
            <a:r>
              <a:rPr lang="en-US" sz="24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Change the file name – leave it </a:t>
            </a:r>
            <a:r>
              <a:rPr lang="en-US" sz="2000" b="1" dirty="0"/>
              <a:t>my_quip.py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Upload a “</a:t>
            </a:r>
            <a:r>
              <a:rPr lang="en-US" sz="2000" dirty="0" err="1"/>
              <a:t>my_quip</a:t>
            </a:r>
            <a:r>
              <a:rPr lang="en-US" sz="2000" dirty="0"/>
              <a:t>" file that does not contain the .py file extension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Upload a </a:t>
            </a:r>
            <a:r>
              <a:rPr lang="en-US" sz="2000" i="1" dirty="0">
                <a:solidFill>
                  <a:srgbClr val="0070C0"/>
                </a:solidFill>
              </a:rPr>
              <a:t>screenshot</a:t>
            </a:r>
            <a:r>
              <a:rPr lang="en-US" sz="2000" dirty="0"/>
              <a:t> of your </a:t>
            </a:r>
            <a:r>
              <a:rPr lang="en-US" sz="2000" b="1" dirty="0"/>
              <a:t>my_quip.py </a:t>
            </a:r>
            <a:r>
              <a:rPr lang="en-US" sz="2000" dirty="0"/>
              <a:t>output – always upload your actual Python source code file itself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dirty="0"/>
              <a:t>Upload an edited </a:t>
            </a:r>
            <a:r>
              <a:rPr lang="en-US" sz="2000" b="1" dirty="0"/>
              <a:t>welcome.py</a:t>
            </a:r>
            <a:r>
              <a:rPr lang="en-US" sz="2000" dirty="0"/>
              <a:t>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6D560-828F-4A6E-950B-2AA14FE1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0"/>
            <a:ext cx="7886700" cy="508212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400" dirty="0"/>
              <a:t>You must be running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64-bit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Windows 10 (or later) with an </a:t>
            </a:r>
            <a:r>
              <a:rPr lang="en-US" sz="2400" b="1" dirty="0">
                <a:solidFill>
                  <a:srgbClr val="0070C0"/>
                </a:solidFill>
              </a:rPr>
              <a:t>Intel CPU </a:t>
            </a:r>
            <a:r>
              <a:rPr lang="en-US" sz="2400" dirty="0"/>
              <a:t>and a minimum of 10GB of free disk space - you will need </a:t>
            </a:r>
            <a:r>
              <a:rPr lang="en-US" sz="2400" b="1" dirty="0">
                <a:solidFill>
                  <a:srgbClr val="FF0000"/>
                </a:solidFill>
              </a:rPr>
              <a:t>local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administrator</a:t>
            </a:r>
            <a:r>
              <a:rPr lang="en-US" sz="2400" dirty="0"/>
              <a:t> rights on your machine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1 </a:t>
            </a:r>
            <a:r>
              <a:rPr lang="en-US" sz="2000" dirty="0"/>
              <a:t>– Install the latest (non-preview) </a:t>
            </a:r>
            <a:r>
              <a:rPr lang="en-US" sz="2000" b="1" dirty="0"/>
              <a:t>PowerShell 7 (or </a:t>
            </a:r>
            <a:r>
              <a:rPr lang="en-US" sz="2000" dirty="0"/>
              <a:t>later) version using its associated </a:t>
            </a:r>
            <a:r>
              <a:rPr lang="en-US" sz="2000" b="1" dirty="0">
                <a:solidFill>
                  <a:srgbClr val="7030A0"/>
                </a:solidFill>
              </a:rPr>
              <a:t>PowerShell-#.#.#-win-x64.msi </a:t>
            </a:r>
            <a:r>
              <a:rPr lang="en-US" sz="2000" dirty="0"/>
              <a:t>file (</a:t>
            </a:r>
            <a:r>
              <a:rPr lang="en-US" sz="2000" dirty="0">
                <a:highlight>
                  <a:srgbClr val="FFFF00"/>
                </a:highlight>
              </a:rPr>
              <a:t>in the </a:t>
            </a:r>
            <a:r>
              <a:rPr lang="en-US" sz="2000" b="1" dirty="0">
                <a:highlight>
                  <a:srgbClr val="FFFF00"/>
                </a:highlight>
              </a:rPr>
              <a:t>Assets</a:t>
            </a:r>
            <a:r>
              <a:rPr lang="en-US" sz="2000" dirty="0">
                <a:highlight>
                  <a:srgbClr val="FFFF00"/>
                </a:highlight>
              </a:rPr>
              <a:t> section</a:t>
            </a:r>
            <a:r>
              <a:rPr lang="en-US" sz="2000" dirty="0"/>
              <a:t>) at </a:t>
            </a:r>
            <a:r>
              <a:rPr lang="en-US" sz="2000" dirty="0">
                <a:hlinkClick r:id="rId2"/>
              </a:rPr>
              <a:t>https://github.com/PowerShell/PowerShell/releases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2 </a:t>
            </a:r>
            <a:r>
              <a:rPr lang="en-US" sz="2000" dirty="0"/>
              <a:t>- Run the Standalone Installer 64-bit</a:t>
            </a:r>
            <a:r>
              <a:rPr lang="en-US" sz="2000" b="1" dirty="0"/>
              <a:t> Git </a:t>
            </a:r>
            <a:r>
              <a:rPr lang="en-US" sz="2000" dirty="0"/>
              <a:t>for Windows Setup at </a:t>
            </a:r>
            <a:r>
              <a:rPr lang="en-US" sz="2000" dirty="0">
                <a:hlinkClick r:id="rId3"/>
              </a:rPr>
              <a:t>https://git-scm.com/download/win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000" b="1" dirty="0"/>
              <a:t>Step 3 </a:t>
            </a:r>
            <a:r>
              <a:rPr lang="en-US" sz="2000" dirty="0"/>
              <a:t>– Install the latest </a:t>
            </a:r>
            <a:r>
              <a:rPr lang="en-US" sz="2000" b="1" dirty="0"/>
              <a:t>Miniconda3 </a:t>
            </a:r>
            <a:r>
              <a:rPr lang="en-US" sz="2000" dirty="0"/>
              <a:t>Windows</a:t>
            </a:r>
            <a:r>
              <a:rPr lang="en-US" sz="2000" b="1" dirty="0"/>
              <a:t> </a:t>
            </a:r>
            <a:r>
              <a:rPr lang="en-US" sz="2000" dirty="0"/>
              <a:t>(64-bit) at </a:t>
            </a:r>
            <a:r>
              <a:rPr lang="en-US" sz="2000" dirty="0">
                <a:hlinkClick r:id="rId4"/>
              </a:rPr>
              <a:t>https://repo.anaconda.com/miniconda/Miniconda3-latest-Windows-x86_64.exe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37884-B504-4048-8B5C-C46377D5F890}"/>
              </a:ext>
            </a:extLst>
          </p:cNvPr>
          <p:cNvSpPr txBox="1"/>
          <p:nvPr/>
        </p:nvSpPr>
        <p:spPr>
          <a:xfrm>
            <a:off x="515676" y="1338255"/>
            <a:ext cx="297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Step 4 </a:t>
            </a:r>
            <a:r>
              <a:rPr lang="en-US" sz="1800" b="1" dirty="0">
                <a:solidFill>
                  <a:srgbClr val="FF0000"/>
                </a:solidFill>
              </a:rPr>
              <a:t>- Launch an Anaconda </a:t>
            </a:r>
            <a:r>
              <a:rPr lang="en-US" sz="1800" b="1" u="sng" dirty="0">
                <a:solidFill>
                  <a:srgbClr val="FF0000"/>
                </a:solidFill>
              </a:rPr>
              <a:t>PowerShell</a:t>
            </a:r>
            <a:r>
              <a:rPr lang="en-US" sz="1800" b="1" dirty="0">
                <a:solidFill>
                  <a:srgbClr val="FF0000"/>
                </a:solidFill>
              </a:rPr>
              <a:t> Prompt: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6B7692-B647-4B28-8210-41055FFB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45" y="2079390"/>
            <a:ext cx="2457359" cy="3965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4DE92-E00D-4350-9337-0C8AFCC1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971" y="2079390"/>
            <a:ext cx="5282928" cy="2966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89D3A-73A7-488D-8AF7-FA1E79BC83A3}"/>
              </a:ext>
            </a:extLst>
          </p:cNvPr>
          <p:cNvSpPr txBox="1"/>
          <p:nvPr/>
        </p:nvSpPr>
        <p:spPr>
          <a:xfrm>
            <a:off x="4646788" y="1338254"/>
            <a:ext cx="297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Step 5 </a:t>
            </a:r>
            <a:r>
              <a:rPr lang="en-US" sz="1800" b="1" dirty="0">
                <a:solidFill>
                  <a:srgbClr val="FF0000"/>
                </a:solidFill>
              </a:rPr>
              <a:t>– Enter the command</a:t>
            </a:r>
          </a:p>
          <a:p>
            <a:pPr algn="ctr"/>
            <a:r>
              <a:rPr lang="en-US" b="1" dirty="0">
                <a:latin typeface="Consolas" panose="020B0609020204030204" pitchFamily="49" charset="0"/>
              </a:rPr>
              <a:t>conda </a:t>
            </a:r>
            <a:r>
              <a:rPr lang="en-US" b="1" dirty="0" err="1">
                <a:latin typeface="Consolas" panose="020B0609020204030204" pitchFamily="49" charset="0"/>
              </a:rPr>
              <a:t>init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powershell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ADAC4-1605-4E87-8F74-0975F4218077}"/>
              </a:ext>
            </a:extLst>
          </p:cNvPr>
          <p:cNvSpPr txBox="1"/>
          <p:nvPr/>
        </p:nvSpPr>
        <p:spPr>
          <a:xfrm>
            <a:off x="4001163" y="5213379"/>
            <a:ext cx="427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Step 6 </a:t>
            </a:r>
            <a:r>
              <a:rPr lang="en-US" sz="1800" b="1" dirty="0">
                <a:solidFill>
                  <a:srgbClr val="FF0000"/>
                </a:solidFill>
              </a:rPr>
              <a:t>– Close this PowerShell window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1184A1-0365-2A39-C99F-BE99B1BC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0" y="2402556"/>
            <a:ext cx="7176072" cy="3693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8580"/>
            <a:ext cx="7886700" cy="7949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400" b="1" dirty="0"/>
              <a:t>Step 7 </a:t>
            </a:r>
            <a:r>
              <a:rPr lang="en-US" sz="2400" dirty="0"/>
              <a:t>– Install the </a:t>
            </a:r>
            <a:r>
              <a:rPr lang="en-US" sz="2400" dirty="0">
                <a:solidFill>
                  <a:srgbClr val="FF0000"/>
                </a:solidFill>
              </a:rPr>
              <a:t>Windows 64-bit System Installer </a:t>
            </a:r>
            <a:r>
              <a:rPr lang="en-US" sz="2400" dirty="0"/>
              <a:t>version for VS Code from </a:t>
            </a:r>
            <a:r>
              <a:rPr lang="en-US" sz="2400" dirty="0">
                <a:hlinkClick r:id="rId3"/>
              </a:rPr>
              <a:t>https://code.visualstudio.com/Download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8D88-B8DA-9283-2A56-0C2005FB6903}"/>
              </a:ext>
            </a:extLst>
          </p:cNvPr>
          <p:cNvSpPr/>
          <p:nvPr/>
        </p:nvSpPr>
        <p:spPr>
          <a:xfrm>
            <a:off x="2471738" y="5441158"/>
            <a:ext cx="271462" cy="150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F5E66E-4934-3BB1-F3BE-2911E5ED682A}"/>
              </a:ext>
            </a:extLst>
          </p:cNvPr>
          <p:cNvCxnSpPr>
            <a:cxnSpLocks/>
          </p:cNvCxnSpPr>
          <p:nvPr/>
        </p:nvCxnSpPr>
        <p:spPr>
          <a:xfrm>
            <a:off x="1086787" y="5523875"/>
            <a:ext cx="6071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18854"/>
            <a:ext cx="7886700" cy="29851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Set-</a:t>
            </a:r>
            <a:r>
              <a:rPr lang="en-US" sz="2000" dirty="0" err="1">
                <a:latin typeface="Consolas" panose="020B0609020204030204" pitchFamily="49" charset="0"/>
              </a:rPr>
              <a:t>ExecutionPolicy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RemoteSigned</a:t>
            </a:r>
            <a:r>
              <a:rPr lang="en-US" sz="2000" dirty="0">
                <a:latin typeface="Consolas" panose="020B0609020204030204" pitchFamily="49" charset="0"/>
              </a:rPr>
              <a:t> -Scope </a:t>
            </a:r>
            <a:r>
              <a:rPr lang="en-US" sz="2000" dirty="0" err="1">
                <a:latin typeface="Consolas" panose="020B0609020204030204" pitchFamily="49" charset="0"/>
              </a:rPr>
              <a:t>CurrentUser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git clone </a:t>
            </a:r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https://github.com/dbiersach/qis102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cd $HOME/qis102/installers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2000" dirty="0">
                <a:latin typeface="Consolas" panose="020B0609020204030204" pitchFamily="49" charset="0"/>
              </a:rPr>
              <a:t>. .\qis102-installer-windows.ps1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37884-B504-4048-8B5C-C46377D5F890}"/>
              </a:ext>
            </a:extLst>
          </p:cNvPr>
          <p:cNvSpPr txBox="1"/>
          <p:nvPr/>
        </p:nvSpPr>
        <p:spPr>
          <a:xfrm>
            <a:off x="1337872" y="1398216"/>
            <a:ext cx="6468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After Phase 1 is complete, start a </a:t>
            </a:r>
            <a:r>
              <a:rPr lang="en-US" sz="1800" b="1" u="sng" dirty="0">
                <a:solidFill>
                  <a:srgbClr val="FF0000"/>
                </a:solidFill>
              </a:rPr>
              <a:t>new</a:t>
            </a:r>
            <a:r>
              <a:rPr lang="en-US" sz="1800" b="1" dirty="0">
                <a:solidFill>
                  <a:srgbClr val="FF0000"/>
                </a:solidFill>
              </a:rPr>
              <a:t> PowerShell session and then execute these </a:t>
            </a:r>
            <a:r>
              <a:rPr lang="en-US" sz="1800" b="1" u="sng" dirty="0">
                <a:solidFill>
                  <a:srgbClr val="FF0000"/>
                </a:solidFill>
              </a:rPr>
              <a:t>five</a:t>
            </a:r>
            <a:r>
              <a:rPr lang="en-US" sz="1800" b="1" dirty="0">
                <a:solidFill>
                  <a:srgbClr val="FF0000"/>
                </a:solidFill>
              </a:rPr>
              <a:t> commands (one line at a time):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4B2A71-6D13-5CB2-9711-D5C25E1B46BD}"/>
              </a:ext>
            </a:extLst>
          </p:cNvPr>
          <p:cNvGrpSpPr/>
          <p:nvPr/>
        </p:nvGrpSpPr>
        <p:grpSpPr>
          <a:xfrm>
            <a:off x="2597046" y="5459784"/>
            <a:ext cx="3949908" cy="618727"/>
            <a:chOff x="2615784" y="5459784"/>
            <a:chExt cx="3949908" cy="6187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980AF6-34AE-0244-441A-FD0BBDBACCBA}"/>
                </a:ext>
              </a:extLst>
            </p:cNvPr>
            <p:cNvSpPr txBox="1"/>
            <p:nvPr/>
          </p:nvSpPr>
          <p:spPr>
            <a:xfrm>
              <a:off x="2731958" y="5584481"/>
              <a:ext cx="3717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See the next page for a screenshot!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456BFE-4B6C-3416-A4FD-6F6C24A0FF8D}"/>
                </a:ext>
              </a:extLst>
            </p:cNvPr>
            <p:cNvSpPr/>
            <p:nvPr/>
          </p:nvSpPr>
          <p:spPr>
            <a:xfrm>
              <a:off x="2615784" y="5459784"/>
              <a:ext cx="3949908" cy="61872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106EA1-D339-BE5B-5115-79E915B88592}"/>
              </a:ext>
            </a:extLst>
          </p:cNvPr>
          <p:cNvSpPr txBox="1"/>
          <p:nvPr/>
        </p:nvSpPr>
        <p:spPr>
          <a:xfrm>
            <a:off x="6321829" y="3990644"/>
            <a:ext cx="2332319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This step might take 30 minutes to complete!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314B30-FDA1-0B71-FC8D-6EAEF5871F0D}"/>
              </a:ext>
            </a:extLst>
          </p:cNvPr>
          <p:cNvSpPr/>
          <p:nvPr/>
        </p:nvSpPr>
        <p:spPr>
          <a:xfrm rot="10800000">
            <a:off x="5285594" y="4223125"/>
            <a:ext cx="951875" cy="1514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730C9-8B02-B2B0-3C49-1BD810783A09}"/>
              </a:ext>
            </a:extLst>
          </p:cNvPr>
          <p:cNvGrpSpPr/>
          <p:nvPr/>
        </p:nvGrpSpPr>
        <p:grpSpPr>
          <a:xfrm>
            <a:off x="371276" y="4502257"/>
            <a:ext cx="565686" cy="706858"/>
            <a:chOff x="371276" y="4502257"/>
            <a:chExt cx="565686" cy="70685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91030E-38CB-47FD-70AE-79C66C8F6BCB}"/>
                </a:ext>
              </a:extLst>
            </p:cNvPr>
            <p:cNvCxnSpPr/>
            <p:nvPr/>
          </p:nvCxnSpPr>
          <p:spPr>
            <a:xfrm flipV="1">
              <a:off x="798163" y="4502257"/>
              <a:ext cx="0" cy="4184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6DFA4E-DAD8-16FB-0222-EE41ABB5EAEF}"/>
                </a:ext>
              </a:extLst>
            </p:cNvPr>
            <p:cNvSpPr txBox="1"/>
            <p:nvPr/>
          </p:nvSpPr>
          <p:spPr>
            <a:xfrm>
              <a:off x="371276" y="4901338"/>
              <a:ext cx="56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5CEB47-FC51-9015-DD5A-FCC3CD4C35A4}"/>
              </a:ext>
            </a:extLst>
          </p:cNvPr>
          <p:cNvGrpSpPr/>
          <p:nvPr/>
        </p:nvGrpSpPr>
        <p:grpSpPr>
          <a:xfrm>
            <a:off x="924372" y="4502257"/>
            <a:ext cx="565686" cy="702962"/>
            <a:chOff x="924372" y="4502257"/>
            <a:chExt cx="565686" cy="70296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D1B5705-5FE5-8D0E-38B4-63A788211145}"/>
                </a:ext>
              </a:extLst>
            </p:cNvPr>
            <p:cNvCxnSpPr/>
            <p:nvPr/>
          </p:nvCxnSpPr>
          <p:spPr>
            <a:xfrm flipV="1">
              <a:off x="1075762" y="4502257"/>
              <a:ext cx="0" cy="4184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78C5C2-8883-E3C6-4819-7859A24A83A3}"/>
                </a:ext>
              </a:extLst>
            </p:cNvPr>
            <p:cNvSpPr txBox="1"/>
            <p:nvPr/>
          </p:nvSpPr>
          <p:spPr>
            <a:xfrm>
              <a:off x="924372" y="4897442"/>
              <a:ext cx="565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CB5A3D-A8AC-6E12-3EA6-775D018B8C53}"/>
              </a:ext>
            </a:extLst>
          </p:cNvPr>
          <p:cNvGrpSpPr/>
          <p:nvPr/>
        </p:nvGrpSpPr>
        <p:grpSpPr>
          <a:xfrm>
            <a:off x="599447" y="4502257"/>
            <a:ext cx="680845" cy="1098194"/>
            <a:chOff x="599447" y="4502257"/>
            <a:chExt cx="680845" cy="109819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88D00E7-6DAD-F9EC-A6E4-CBA2A6CFE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962" y="4502257"/>
              <a:ext cx="0" cy="7981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FD8F41-358C-9A2A-0799-720826FB23CF}"/>
                </a:ext>
              </a:extLst>
            </p:cNvPr>
            <p:cNvSpPr txBox="1"/>
            <p:nvPr/>
          </p:nvSpPr>
          <p:spPr>
            <a:xfrm>
              <a:off x="599447" y="5292674"/>
              <a:ext cx="680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63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0DBBE2-198A-5E03-1B15-99C0E427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54" y="1624238"/>
            <a:ext cx="7058293" cy="3348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Microsoft Windows – </a:t>
            </a:r>
            <a:r>
              <a:rPr lang="en-US" sz="3200" b="1" dirty="0">
                <a:latin typeface="+mn-lt"/>
              </a:rPr>
              <a:t>Phase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CBC0D7-BAAF-4595-8B8D-49028CBE1F6B}"/>
              </a:ext>
            </a:extLst>
          </p:cNvPr>
          <p:cNvGrpSpPr/>
          <p:nvPr/>
        </p:nvGrpSpPr>
        <p:grpSpPr>
          <a:xfrm>
            <a:off x="7997470" y="2359142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2C46B2-8FD6-4CA6-93D8-3C7FFEF8C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A7149-589D-4637-BAF9-8D7F2A0E879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F6D957-F9EB-4F0E-A01D-65F3F9561DFB}"/>
              </a:ext>
            </a:extLst>
          </p:cNvPr>
          <p:cNvGrpSpPr/>
          <p:nvPr/>
        </p:nvGrpSpPr>
        <p:grpSpPr>
          <a:xfrm>
            <a:off x="3842008" y="2543808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00062-97C0-44C8-B04D-63FB902E9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3A1312-E296-453A-8DA1-728B9CEB23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08CD26-084D-421F-AE8E-07043F8EC81D}"/>
              </a:ext>
            </a:extLst>
          </p:cNvPr>
          <p:cNvGrpSpPr/>
          <p:nvPr/>
        </p:nvGrpSpPr>
        <p:grpSpPr>
          <a:xfrm>
            <a:off x="7447759" y="2739796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862952-9736-442D-833D-EAE4AD3846E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E7ECDA-78DF-4E70-B0BB-527FE5269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4E26CC-2421-47F9-A780-1A74B45FFB4A}"/>
              </a:ext>
            </a:extLst>
          </p:cNvPr>
          <p:cNvGrpSpPr/>
          <p:nvPr/>
        </p:nvGrpSpPr>
        <p:grpSpPr>
          <a:xfrm>
            <a:off x="5617693" y="4300168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D0AE70-A7C9-4C75-A8DA-CD72B0325A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2B68EE-A458-4A47-9AAB-74691BDF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04FA8D-A16F-4417-B17C-53FECDEFA334}"/>
              </a:ext>
            </a:extLst>
          </p:cNvPr>
          <p:cNvGrpSpPr/>
          <p:nvPr/>
        </p:nvGrpSpPr>
        <p:grpSpPr>
          <a:xfrm>
            <a:off x="7883399" y="4493575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ABE596-7E3C-456D-AFA3-236E05266E9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D11E3F-B3BF-412B-B4FE-0260A111B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AD0387-8FD4-5867-6B63-364242B440E3}"/>
              </a:ext>
            </a:extLst>
          </p:cNvPr>
          <p:cNvSpPr txBox="1"/>
          <p:nvPr/>
        </p:nvSpPr>
        <p:spPr>
          <a:xfrm>
            <a:off x="5981913" y="1286891"/>
            <a:ext cx="2332319" cy="64633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Your screen might not look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exactly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like this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F9365A4-CD49-E914-2B50-361B13A29C42}"/>
              </a:ext>
            </a:extLst>
          </p:cNvPr>
          <p:cNvSpPr/>
          <p:nvPr/>
        </p:nvSpPr>
        <p:spPr>
          <a:xfrm>
            <a:off x="3176756" y="5127946"/>
            <a:ext cx="2207082" cy="672121"/>
          </a:xfrm>
          <a:prstGeom prst="wedgeRoundRectCallout">
            <a:avLst>
              <a:gd name="adj1" fmla="val 26971"/>
              <a:gd name="adj2" fmla="val -97966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the </a:t>
            </a:r>
            <a:r>
              <a:rPr lang="en-US" dirty="0">
                <a:solidFill>
                  <a:srgbClr val="FF0000"/>
                </a:solidFill>
              </a:rPr>
              <a:t>period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space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period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1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FA087E3144A8449FB709B9819357C5" ma:contentTypeVersion="4" ma:contentTypeDescription="Create a new document." ma:contentTypeScope="" ma:versionID="dd60b5112242de2edba2c5d6af2863e9">
  <xsd:schema xmlns:xsd="http://www.w3.org/2001/XMLSchema" xmlns:xs="http://www.w3.org/2001/XMLSchema" xmlns:p="http://schemas.microsoft.com/office/2006/metadata/properties" xmlns:ns2="5ef77a60-99f0-492a-bd7e-3f85d9aaed4e" targetNamespace="http://schemas.microsoft.com/office/2006/metadata/properties" ma:root="true" ma:fieldsID="bf4e3a02b1ccd6a95665faf046d1c928" ns2:_="">
    <xsd:import namespace="5ef77a60-99f0-492a-bd7e-3f85d9aaed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77a60-99f0-492a-bd7e-3f85d9aae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677E05-2D61-4CA9-BF1B-333D3A88C930}"/>
</file>

<file path=customXml/itemProps2.xml><?xml version="1.0" encoding="utf-8"?>
<ds:datastoreItem xmlns:ds="http://schemas.openxmlformats.org/officeDocument/2006/customXml" ds:itemID="{7A3D78E6-ED46-46B7-A6FC-87EFA43E13ED}"/>
</file>

<file path=customXml/itemProps3.xml><?xml version="1.0" encoding="utf-8"?>
<ds:datastoreItem xmlns:ds="http://schemas.openxmlformats.org/officeDocument/2006/customXml" ds:itemID="{C1CCD103-17AD-487D-801A-07EEC2F3ED6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14523</TotalTime>
  <Words>1870</Words>
  <Application>Microsoft Office PowerPoint</Application>
  <PresentationFormat>On-screen Show (4:3)</PresentationFormat>
  <Paragraphs>251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Preparing for the QIS102</vt:lpstr>
      <vt:lpstr>Downloading the Slides</vt:lpstr>
      <vt:lpstr>Installing the QIS102 Courseware</vt:lpstr>
      <vt:lpstr>Microsoft Windows – Phase 1</vt:lpstr>
      <vt:lpstr>Microsoft Windows – Phase 1</vt:lpstr>
      <vt:lpstr>Microsoft Windows – Phase 1</vt:lpstr>
      <vt:lpstr>Microsoft Windows – Phase 2</vt:lpstr>
      <vt:lpstr>Microsoft Windows – Phase 2</vt:lpstr>
      <vt:lpstr>Microsoft Windows – Phase 3</vt:lpstr>
      <vt:lpstr>Microsoft Windows – Phase 3</vt:lpstr>
      <vt:lpstr>Microsoft Windows – Phase 3</vt:lpstr>
      <vt:lpstr>Microsoft Windows – Phase 3</vt:lpstr>
      <vt:lpstr>Microsoft Windows – Phase 3</vt:lpstr>
      <vt:lpstr>Microsoft Windows – Phase 3</vt:lpstr>
      <vt:lpstr>Microsoft Windows – Phase 3</vt:lpstr>
      <vt:lpstr>Microsoft Windows – Phase 3</vt:lpstr>
      <vt:lpstr>Apple macOS – Phase 1</vt:lpstr>
      <vt:lpstr>Apple macOS – Phase 1</vt:lpstr>
      <vt:lpstr>Apple macOS – Phase 1</vt:lpstr>
      <vt:lpstr>Apple macOS – Phase 1</vt:lpstr>
      <vt:lpstr>Apple macOS – Phase 1</vt:lpstr>
      <vt:lpstr>Apple macOS – Phase 2</vt:lpstr>
      <vt:lpstr>Apple macOS – Phase 2</vt:lpstr>
      <vt:lpstr>Apple macOS – Phase 3</vt:lpstr>
      <vt:lpstr>Apple macOS – Phase 3</vt:lpstr>
      <vt:lpstr>Apple macOS – Phase 3</vt:lpstr>
      <vt:lpstr>Apple macOS – Phase 3</vt:lpstr>
      <vt:lpstr>Apple macOS – Phase 3</vt:lpstr>
      <vt:lpstr>Apple macOS – Phase 3</vt:lpstr>
      <vt:lpstr>Apple macOS – Phase 3</vt:lpstr>
      <vt:lpstr>Apple macOS – Phase 3</vt:lpstr>
      <vt:lpstr>Apple macOS – Phase 3</vt:lpstr>
      <vt:lpstr>Debian Linux – Phase 1</vt:lpstr>
      <vt:lpstr>Debian Linux – Phase 1</vt:lpstr>
      <vt:lpstr>Debian Linux – Phase 1</vt:lpstr>
      <vt:lpstr>Debian Linux – Phase 1</vt:lpstr>
      <vt:lpstr>Debian Linux – Phase 2</vt:lpstr>
      <vt:lpstr>Debian Linux – Phase 3</vt:lpstr>
      <vt:lpstr>Debian Linux – Phase 3</vt:lpstr>
      <vt:lpstr>Debian Linux – Phase 3</vt:lpstr>
      <vt:lpstr>Debian Linux – Phase 3</vt:lpstr>
      <vt:lpstr>Debian Linux – Phase 3</vt:lpstr>
      <vt:lpstr>Debian Linux – Phase 3</vt:lpstr>
      <vt:lpstr>Debian Linux – Phase 3</vt:lpstr>
      <vt:lpstr>TASK 02-01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1091</cp:revision>
  <cp:lastPrinted>2021-12-30T01:45:44Z</cp:lastPrinted>
  <dcterms:created xsi:type="dcterms:W3CDTF">2014-09-21T17:58:26Z</dcterms:created>
  <dcterms:modified xsi:type="dcterms:W3CDTF">2024-06-10T16:40:32Z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0x010100F1FA087E3144A8449FB709B9819357C5</vt:lpwstr>
  </property>
</Properties>
</file>