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31"/>
  </p:notesMasterIdLst>
  <p:sldIdLst>
    <p:sldId id="294" r:id="rId2"/>
    <p:sldId id="258" r:id="rId3"/>
    <p:sldId id="295" r:id="rId4"/>
    <p:sldId id="339" r:id="rId5"/>
    <p:sldId id="299" r:id="rId6"/>
    <p:sldId id="323" r:id="rId7"/>
    <p:sldId id="318" r:id="rId8"/>
    <p:sldId id="307" r:id="rId9"/>
    <p:sldId id="329" r:id="rId10"/>
    <p:sldId id="324" r:id="rId11"/>
    <p:sldId id="330" r:id="rId12"/>
    <p:sldId id="338" r:id="rId13"/>
    <p:sldId id="340" r:id="rId14"/>
    <p:sldId id="341" r:id="rId15"/>
    <p:sldId id="342" r:id="rId16"/>
    <p:sldId id="353" r:id="rId17"/>
    <p:sldId id="343" r:id="rId18"/>
    <p:sldId id="344" r:id="rId19"/>
    <p:sldId id="345" r:id="rId20"/>
    <p:sldId id="349" r:id="rId21"/>
    <p:sldId id="346" r:id="rId22"/>
    <p:sldId id="350" r:id="rId23"/>
    <p:sldId id="348" r:id="rId24"/>
    <p:sldId id="351" r:id="rId25"/>
    <p:sldId id="311" r:id="rId26"/>
    <p:sldId id="337" r:id="rId27"/>
    <p:sldId id="352" r:id="rId28"/>
    <p:sldId id="312" r:id="rId29"/>
    <p:sldId id="314" r:id="rId30"/>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8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8014A4-D496-443E-A845-19F41174BFEE}" type="datetimeFigureOut">
              <a:rPr lang="pt-BR" smtClean="0"/>
              <a:pPr/>
              <a:t>08/12/2016</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D54713-A328-4A43-994B-4C75CC76079F}" type="slidenum">
              <a:rPr lang="pt-BR" smtClean="0"/>
              <a:pPr/>
              <a:t>‹nº›</a:t>
            </a:fld>
            <a:endParaRPr lang="pt-BR"/>
          </a:p>
        </p:txBody>
      </p:sp>
    </p:spTree>
    <p:extLst>
      <p:ext uri="{BB962C8B-B14F-4D97-AF65-F5344CB8AC3E}">
        <p14:creationId xmlns:p14="http://schemas.microsoft.com/office/powerpoint/2010/main" val="499804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Apresentar construir um </a:t>
            </a:r>
            <a:r>
              <a:rPr lang="pt-BR" dirty="0" err="1"/>
              <a:t>template</a:t>
            </a:r>
            <a:r>
              <a:rPr lang="pt-BR" dirty="0"/>
              <a:t> protótipo a fim de reformular a interface do </a:t>
            </a:r>
            <a:r>
              <a:rPr lang="pt-BR" dirty="0" err="1"/>
              <a:t>moodle</a:t>
            </a:r>
            <a:endParaRPr lang="pt-BR" dirty="0"/>
          </a:p>
        </p:txBody>
      </p:sp>
      <p:sp>
        <p:nvSpPr>
          <p:cNvPr id="4" name="Espaço Reservado para Número de Slide 3"/>
          <p:cNvSpPr>
            <a:spLocks noGrp="1"/>
          </p:cNvSpPr>
          <p:nvPr>
            <p:ph type="sldNum" sz="quarter" idx="10"/>
          </p:nvPr>
        </p:nvSpPr>
        <p:spPr/>
        <p:txBody>
          <a:bodyPr/>
          <a:lstStyle/>
          <a:p>
            <a:fld id="{4FD54713-A328-4A43-994B-4C75CC76079F}" type="slidenum">
              <a:rPr lang="pt-BR" smtClean="0"/>
              <a:pPr/>
              <a:t>1</a:t>
            </a:fld>
            <a:endParaRPr lang="pt-BR"/>
          </a:p>
        </p:txBody>
      </p:sp>
    </p:spTree>
    <p:extLst>
      <p:ext uri="{BB962C8B-B14F-4D97-AF65-F5344CB8AC3E}">
        <p14:creationId xmlns:p14="http://schemas.microsoft.com/office/powerpoint/2010/main" val="2376826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4FD54713-A328-4A43-994B-4C75CC76079F}" type="slidenum">
              <a:rPr lang="pt-BR" smtClean="0"/>
              <a:pPr/>
              <a:t>2</a:t>
            </a:fld>
            <a:endParaRPr lang="pt-BR"/>
          </a:p>
        </p:txBody>
      </p:sp>
    </p:spTree>
    <p:extLst>
      <p:ext uri="{BB962C8B-B14F-4D97-AF65-F5344CB8AC3E}">
        <p14:creationId xmlns:p14="http://schemas.microsoft.com/office/powerpoint/2010/main" val="1758236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Conforme esta se obtendo pelo </a:t>
            </a:r>
            <a:r>
              <a:rPr lang="pt-BR" dirty="0" err="1"/>
              <a:t>formulario</a:t>
            </a:r>
            <a:r>
              <a:rPr lang="pt-BR" dirty="0"/>
              <a:t> não existe hoje interação entre</a:t>
            </a:r>
            <a:r>
              <a:rPr lang="pt-BR" baseline="0" dirty="0"/>
              <a:t> alunos e professores no ambiente</a:t>
            </a:r>
            <a:endParaRPr lang="pt-BR" dirty="0"/>
          </a:p>
        </p:txBody>
      </p:sp>
      <p:sp>
        <p:nvSpPr>
          <p:cNvPr id="4" name="Espaço Reservado para Número de Slide 3"/>
          <p:cNvSpPr>
            <a:spLocks noGrp="1"/>
          </p:cNvSpPr>
          <p:nvPr>
            <p:ph type="sldNum" sz="quarter" idx="10"/>
          </p:nvPr>
        </p:nvSpPr>
        <p:spPr/>
        <p:txBody>
          <a:bodyPr/>
          <a:lstStyle/>
          <a:p>
            <a:fld id="{4FD54713-A328-4A43-994B-4C75CC76079F}" type="slidenum">
              <a:rPr lang="pt-BR" smtClean="0"/>
              <a:pPr/>
              <a:t>3</a:t>
            </a:fld>
            <a:endParaRPr lang="pt-BR"/>
          </a:p>
        </p:txBody>
      </p:sp>
    </p:spTree>
    <p:extLst>
      <p:ext uri="{BB962C8B-B14F-4D97-AF65-F5344CB8AC3E}">
        <p14:creationId xmlns:p14="http://schemas.microsoft.com/office/powerpoint/2010/main" val="409071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Conforme esta se obtendo pelo </a:t>
            </a:r>
            <a:r>
              <a:rPr lang="pt-BR" dirty="0" err="1"/>
              <a:t>formulario</a:t>
            </a:r>
            <a:r>
              <a:rPr lang="pt-BR" dirty="0"/>
              <a:t> não existe hoje interação entre</a:t>
            </a:r>
            <a:r>
              <a:rPr lang="pt-BR" baseline="0" dirty="0"/>
              <a:t> alunos e professores no ambiente</a:t>
            </a:r>
            <a:endParaRPr lang="pt-BR" dirty="0"/>
          </a:p>
        </p:txBody>
      </p:sp>
      <p:sp>
        <p:nvSpPr>
          <p:cNvPr id="4" name="Espaço Reservado para Número de Slide 3"/>
          <p:cNvSpPr>
            <a:spLocks noGrp="1"/>
          </p:cNvSpPr>
          <p:nvPr>
            <p:ph type="sldNum" sz="quarter" idx="10"/>
          </p:nvPr>
        </p:nvSpPr>
        <p:spPr/>
        <p:txBody>
          <a:bodyPr/>
          <a:lstStyle/>
          <a:p>
            <a:fld id="{4FD54713-A328-4A43-994B-4C75CC76079F}" type="slidenum">
              <a:rPr lang="pt-BR" smtClean="0"/>
              <a:pPr/>
              <a:t>4</a:t>
            </a:fld>
            <a:endParaRPr lang="pt-BR"/>
          </a:p>
        </p:txBody>
      </p:sp>
    </p:spTree>
    <p:extLst>
      <p:ext uri="{BB962C8B-B14F-4D97-AF65-F5344CB8AC3E}">
        <p14:creationId xmlns:p14="http://schemas.microsoft.com/office/powerpoint/2010/main" val="2766782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Heurísticas de Nielsen:</a:t>
            </a:r>
            <a:r>
              <a:rPr lang="pt-BR" baseline="0" dirty="0"/>
              <a:t> visibilidade, compatibilidade, controle, consistência de padrões, prevenção de erros, reconhecimento, flexibilidade, estética, ajudar e reconhecer erros, documentação(dicas)</a:t>
            </a:r>
            <a:endParaRPr lang="pt-BR" dirty="0"/>
          </a:p>
        </p:txBody>
      </p:sp>
      <p:sp>
        <p:nvSpPr>
          <p:cNvPr id="4" name="Espaço Reservado para Número de Slide 3"/>
          <p:cNvSpPr>
            <a:spLocks noGrp="1"/>
          </p:cNvSpPr>
          <p:nvPr>
            <p:ph type="sldNum" sz="quarter" idx="10"/>
          </p:nvPr>
        </p:nvSpPr>
        <p:spPr/>
        <p:txBody>
          <a:bodyPr/>
          <a:lstStyle/>
          <a:p>
            <a:fld id="{4FD54713-A328-4A43-994B-4C75CC76079F}" type="slidenum">
              <a:rPr lang="pt-BR" smtClean="0"/>
              <a:pPr/>
              <a:t>6</a:t>
            </a:fld>
            <a:endParaRPr lang="pt-BR"/>
          </a:p>
        </p:txBody>
      </p:sp>
    </p:spTree>
    <p:extLst>
      <p:ext uri="{BB962C8B-B14F-4D97-AF65-F5344CB8AC3E}">
        <p14:creationId xmlns:p14="http://schemas.microsoft.com/office/powerpoint/2010/main" val="2789141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sistema precisa ser comunicar</a:t>
            </a:r>
            <a:r>
              <a:rPr lang="pt-BR" baseline="0" dirty="0"/>
              <a:t> com o usuário suprir suas necessidades feedback </a:t>
            </a:r>
            <a:endParaRPr lang="pt-BR" dirty="0"/>
          </a:p>
        </p:txBody>
      </p:sp>
      <p:sp>
        <p:nvSpPr>
          <p:cNvPr id="4" name="Espaço Reservado para Número de Slide 3"/>
          <p:cNvSpPr>
            <a:spLocks noGrp="1"/>
          </p:cNvSpPr>
          <p:nvPr>
            <p:ph type="sldNum" sz="quarter" idx="10"/>
          </p:nvPr>
        </p:nvSpPr>
        <p:spPr/>
        <p:txBody>
          <a:bodyPr/>
          <a:lstStyle/>
          <a:p>
            <a:fld id="{4FD54713-A328-4A43-994B-4C75CC76079F}" type="slidenum">
              <a:rPr lang="pt-BR" smtClean="0"/>
              <a:pPr/>
              <a:t>7</a:t>
            </a:fld>
            <a:endParaRPr lang="pt-BR"/>
          </a:p>
        </p:txBody>
      </p:sp>
    </p:spTree>
    <p:extLst>
      <p:ext uri="{BB962C8B-B14F-4D97-AF65-F5344CB8AC3E}">
        <p14:creationId xmlns:p14="http://schemas.microsoft.com/office/powerpoint/2010/main" val="486436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1 praticas</a:t>
            </a:r>
            <a:r>
              <a:rPr lang="pt-BR" baseline="0" dirty="0"/>
              <a:t> </a:t>
            </a:r>
            <a:r>
              <a:rPr lang="pt-BR" baseline="0" dirty="0" err="1"/>
              <a:t>pedagocicas</a:t>
            </a:r>
            <a:r>
              <a:rPr lang="pt-BR" baseline="0" dirty="0"/>
              <a:t> linguistas mas </a:t>
            </a:r>
            <a:r>
              <a:rPr lang="pt-BR" baseline="0" dirty="0" err="1"/>
              <a:t>revelante</a:t>
            </a:r>
            <a:r>
              <a:rPr lang="pt-BR" baseline="0" dirty="0"/>
              <a:t> devido ao formulário</a:t>
            </a:r>
          </a:p>
          <a:p>
            <a:r>
              <a:rPr lang="pt-BR" baseline="0" dirty="0"/>
              <a:t>2 base de tudo </a:t>
            </a:r>
            <a:r>
              <a:rPr lang="pt-BR" baseline="0" dirty="0" err="1"/>
              <a:t>so</a:t>
            </a:r>
            <a:r>
              <a:rPr lang="pt-BR" baseline="0" dirty="0"/>
              <a:t> q incompleto sem formulário</a:t>
            </a:r>
          </a:p>
          <a:p>
            <a:r>
              <a:rPr lang="pt-BR" baseline="0" dirty="0"/>
              <a:t>3 base em outro  trabalho  </a:t>
            </a:r>
            <a:r>
              <a:rPr lang="pt-BR" baseline="0" dirty="0" err="1"/>
              <a:t>so</a:t>
            </a:r>
            <a:r>
              <a:rPr lang="pt-BR" baseline="0" dirty="0"/>
              <a:t> </a:t>
            </a:r>
            <a:r>
              <a:rPr lang="pt-BR" baseline="0" dirty="0" err="1"/>
              <a:t>heuristicas</a:t>
            </a:r>
            <a:endParaRPr lang="pt-BR" dirty="0"/>
          </a:p>
        </p:txBody>
      </p:sp>
      <p:sp>
        <p:nvSpPr>
          <p:cNvPr id="4" name="Espaço Reservado para Número de Slide 3"/>
          <p:cNvSpPr>
            <a:spLocks noGrp="1"/>
          </p:cNvSpPr>
          <p:nvPr>
            <p:ph type="sldNum" sz="quarter" idx="10"/>
          </p:nvPr>
        </p:nvSpPr>
        <p:spPr/>
        <p:txBody>
          <a:bodyPr/>
          <a:lstStyle/>
          <a:p>
            <a:fld id="{4FD54713-A328-4A43-994B-4C75CC76079F}" type="slidenum">
              <a:rPr lang="pt-BR" smtClean="0"/>
              <a:pPr/>
              <a:t>8</a:t>
            </a:fld>
            <a:endParaRPr lang="pt-BR"/>
          </a:p>
        </p:txBody>
      </p:sp>
    </p:spTree>
    <p:extLst>
      <p:ext uri="{BB962C8B-B14F-4D97-AF65-F5344CB8AC3E}">
        <p14:creationId xmlns:p14="http://schemas.microsoft.com/office/powerpoint/2010/main" val="2761634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4FD54713-A328-4A43-994B-4C75CC76079F}" type="slidenum">
              <a:rPr lang="pt-BR" smtClean="0"/>
              <a:pPr/>
              <a:t>9</a:t>
            </a:fld>
            <a:endParaRPr lang="pt-BR"/>
          </a:p>
        </p:txBody>
      </p:sp>
    </p:spTree>
    <p:extLst>
      <p:ext uri="{BB962C8B-B14F-4D97-AF65-F5344CB8AC3E}">
        <p14:creationId xmlns:p14="http://schemas.microsoft.com/office/powerpoint/2010/main" val="39110258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0" name="Triângulo retângulo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ítulo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pt-BR"/>
              <a:t>Clique para editar o estilo do título mestre</a:t>
            </a:r>
            <a:endParaRPr kumimoji="0" lang="en-US"/>
          </a:p>
        </p:txBody>
      </p:sp>
      <p:sp>
        <p:nvSpPr>
          <p:cNvPr id="17" name="Subtítulo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pt-BR"/>
              <a:t>Clique para editar o estilo do subtítulo mestre</a:t>
            </a:r>
            <a:endParaRPr kumimoji="0" lang="en-US"/>
          </a:p>
        </p:txBody>
      </p:sp>
      <p:grpSp>
        <p:nvGrpSpPr>
          <p:cNvPr id="2" name="Grupo 1"/>
          <p:cNvGrpSpPr/>
          <p:nvPr/>
        </p:nvGrpSpPr>
        <p:grpSpPr>
          <a:xfrm>
            <a:off x="-3765" y="4953000"/>
            <a:ext cx="9147765" cy="1912088"/>
            <a:chOff x="-3765" y="4832896"/>
            <a:chExt cx="9147765" cy="2032192"/>
          </a:xfrm>
        </p:grpSpPr>
        <p:sp>
          <p:nvSpPr>
            <p:cNvPr id="7" name="Forma liv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orma liv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orma liv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Conector reto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ço Reservado para Data 29"/>
          <p:cNvSpPr>
            <a:spLocks noGrp="1"/>
          </p:cNvSpPr>
          <p:nvPr>
            <p:ph type="dt" sz="half" idx="10"/>
          </p:nvPr>
        </p:nvSpPr>
        <p:spPr/>
        <p:txBody>
          <a:bodyPr/>
          <a:lstStyle>
            <a:lvl1pPr>
              <a:defRPr>
                <a:solidFill>
                  <a:srgbClr val="FFFFFF"/>
                </a:solidFill>
              </a:defRPr>
            </a:lvl1pPr>
            <a:extLst/>
          </a:lstStyle>
          <a:p>
            <a:fld id="{7CF65905-4AD0-4735-80F7-2512934EAEF9}" type="datetime1">
              <a:rPr lang="pt-BR" smtClean="0"/>
              <a:pPr/>
              <a:t>08/12/2016</a:t>
            </a:fld>
            <a:endParaRPr lang="pt-BR"/>
          </a:p>
        </p:txBody>
      </p:sp>
      <p:sp>
        <p:nvSpPr>
          <p:cNvPr id="19" name="Espaço Reservado para Rodapé 18"/>
          <p:cNvSpPr>
            <a:spLocks noGrp="1"/>
          </p:cNvSpPr>
          <p:nvPr>
            <p:ph type="ftr" sz="quarter" idx="11"/>
          </p:nvPr>
        </p:nvSpPr>
        <p:spPr/>
        <p:txBody>
          <a:bodyPr/>
          <a:lstStyle>
            <a:lvl1pPr>
              <a:defRPr>
                <a:solidFill>
                  <a:schemeClr val="accent1">
                    <a:tint val="20000"/>
                  </a:schemeClr>
                </a:solidFill>
              </a:defRPr>
            </a:lvl1pPr>
            <a:extLst/>
          </a:lstStyle>
          <a:p>
            <a:endParaRPr lang="pt-BR"/>
          </a:p>
        </p:txBody>
      </p:sp>
      <p:sp>
        <p:nvSpPr>
          <p:cNvPr id="27" name="Espaço Reservado para Número de Slide 26"/>
          <p:cNvSpPr>
            <a:spLocks noGrp="1"/>
          </p:cNvSpPr>
          <p:nvPr>
            <p:ph type="sldNum" sz="quarter" idx="12"/>
          </p:nvPr>
        </p:nvSpPr>
        <p:spPr/>
        <p:txBody>
          <a:bodyPr/>
          <a:lstStyle>
            <a:lvl1pPr>
              <a:defRPr>
                <a:solidFill>
                  <a:srgbClr val="FFFFFF"/>
                </a:solidFill>
              </a:defRPr>
            </a:lvl1pPr>
            <a:extLst/>
          </a:lstStyle>
          <a:p>
            <a:fld id="{2119D8CF-8DEC-4D9F-84EE-ADF04DFF3391}"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estilo do título mestre</a:t>
            </a:r>
            <a:endParaRPr kumimoji="0" lang="en-US"/>
          </a:p>
        </p:txBody>
      </p:sp>
      <p:sp>
        <p:nvSpPr>
          <p:cNvPr id="3" name="Espaço Reservado para Texto Vertical 2"/>
          <p:cNvSpPr>
            <a:spLocks noGrp="1"/>
          </p:cNvSpPr>
          <p:nvPr>
            <p:ph type="body" orient="vert" idx="1"/>
          </p:nvPr>
        </p:nvSpPr>
        <p:spPr>
          <a:xfrm>
            <a:off x="457200" y="1481329"/>
            <a:ext cx="8229600" cy="4386071"/>
          </a:xfrm>
        </p:spPr>
        <p:txBody>
          <a:bodyPr vert="eaVer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03D51844-F466-417D-8D49-CF4242F59763}" type="datetime1">
              <a:rPr lang="pt-BR" smtClean="0"/>
              <a:pPr/>
              <a:t>08/12/2016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844013" y="274640"/>
            <a:ext cx="1777470" cy="5592761"/>
          </a:xfrm>
        </p:spPr>
        <p:txBody>
          <a:bodyPr vert="eaVert"/>
          <a:lstStyle/>
          <a:p>
            <a:r>
              <a:rPr kumimoji="0" lang="pt-BR"/>
              <a:t>Clique para editar o estilo do título mestre</a:t>
            </a:r>
            <a:endParaRPr kumimoji="0" lang="en-US"/>
          </a:p>
        </p:txBody>
      </p:sp>
      <p:sp>
        <p:nvSpPr>
          <p:cNvPr id="3" name="Espaço Reservado para Texto Vertical 2"/>
          <p:cNvSpPr>
            <a:spLocks noGrp="1"/>
          </p:cNvSpPr>
          <p:nvPr>
            <p:ph type="body" orient="vert" idx="1"/>
          </p:nvPr>
        </p:nvSpPr>
        <p:spPr>
          <a:xfrm>
            <a:off x="457200" y="274641"/>
            <a:ext cx="6324600" cy="5592760"/>
          </a:xfrm>
        </p:spPr>
        <p:txBody>
          <a:bodyPr vert="eaVer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8619B3E7-0646-489E-8876-999ACBB2544E}" type="datetime1">
              <a:rPr lang="pt-BR" smtClean="0"/>
              <a:pPr/>
              <a:t>08/12/2016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C4491C8C-35D2-4739-9D44-4C50A0EF87DE}" type="datetime1">
              <a:rPr lang="pt-BR" smtClean="0"/>
              <a:pPr/>
              <a:t>08/12/2016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
        <p:nvSpPr>
          <p:cNvPr id="7" name="Título 6"/>
          <p:cNvSpPr>
            <a:spLocks noGrp="1"/>
          </p:cNvSpPr>
          <p:nvPr>
            <p:ph type="title"/>
          </p:nvPr>
        </p:nvSpPr>
        <p:spPr/>
        <p:txBody>
          <a:bodyPr rtlCol="0"/>
          <a:lstStyle/>
          <a:p>
            <a:r>
              <a:rPr kumimoji="0" lang="pt-BR"/>
              <a:t>Clique para editar o estilo do título mestre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pt-BR"/>
              <a:t>Clique para editar o estilo do título mestre</a:t>
            </a:r>
            <a:endParaRPr kumimoji="0" lang="en-US"/>
          </a:p>
        </p:txBody>
      </p:sp>
      <p:sp>
        <p:nvSpPr>
          <p:cNvPr id="3" name="Espaço Reservado para Texto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pt-BR"/>
              <a:t>Clique para editar os estilos do texto mestre</a:t>
            </a:r>
          </a:p>
        </p:txBody>
      </p:sp>
      <p:sp>
        <p:nvSpPr>
          <p:cNvPr id="4" name="Espaço Reservado para Data 3"/>
          <p:cNvSpPr>
            <a:spLocks noGrp="1"/>
          </p:cNvSpPr>
          <p:nvPr>
            <p:ph type="dt" sz="half" idx="10"/>
          </p:nvPr>
        </p:nvSpPr>
        <p:spPr/>
        <p:txBody>
          <a:bodyPr/>
          <a:lstStyle/>
          <a:p>
            <a:fld id="{3D60F39D-DEC9-441D-92FB-26E20A1B6581}" type="datetime1">
              <a:rPr lang="pt-BR" smtClean="0"/>
              <a:pPr/>
              <a:t>08/12/2016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
        <p:nvSpPr>
          <p:cNvPr id="7" name="Divisa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Divisa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bg>
      <p:bgRef idx="1002">
        <a:schemeClr val="bg1"/>
      </p:bgRef>
    </p:bg>
    <p:spTree>
      <p:nvGrpSpPr>
        <p:cNvPr id="1" name=""/>
        <p:cNvGrpSpPr/>
        <p:nvPr/>
      </p:nvGrpSpPr>
      <p:grpSpPr>
        <a:xfrm>
          <a:off x="0" y="0"/>
          <a:ext cx="0" cy="0"/>
          <a:chOff x="0" y="0"/>
          <a:chExt cx="0" cy="0"/>
        </a:xfrm>
      </p:grpSpPr>
      <p:sp>
        <p:nvSpPr>
          <p:cNvPr id="3" name="Espaço Reservado para Conteúdo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Conteúdo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Espaço Reservado para Data 4"/>
          <p:cNvSpPr>
            <a:spLocks noGrp="1"/>
          </p:cNvSpPr>
          <p:nvPr>
            <p:ph type="dt" sz="half" idx="10"/>
          </p:nvPr>
        </p:nvSpPr>
        <p:spPr/>
        <p:txBody>
          <a:bodyPr/>
          <a:lstStyle/>
          <a:p>
            <a:fld id="{2FC45802-5B0E-4308-B584-04BA74861753}" type="datetime1">
              <a:rPr lang="pt-BR" smtClean="0"/>
              <a:pPr/>
              <a:t>08/12/2016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
        <p:nvSpPr>
          <p:cNvPr id="8" name="Título 7"/>
          <p:cNvSpPr>
            <a:spLocks noGrp="1"/>
          </p:cNvSpPr>
          <p:nvPr>
            <p:ph type="title"/>
          </p:nvPr>
        </p:nvSpPr>
        <p:spPr/>
        <p:txBody>
          <a:bodyPr rtlCol="0"/>
          <a:lstStyle/>
          <a:p>
            <a:r>
              <a:rPr kumimoji="0" lang="pt-BR"/>
              <a:t>Clique para editar o estilo do título mestre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8229600" cy="1143000"/>
          </a:xfrm>
        </p:spPr>
        <p:txBody>
          <a:bodyPr anchor="ctr"/>
          <a:lstStyle>
            <a:lvl1pPr>
              <a:defRPr/>
            </a:lvl1pPr>
            <a:extLst/>
          </a:lstStyle>
          <a:p>
            <a:r>
              <a:rPr kumimoji="0" lang="pt-BR"/>
              <a:t>Clique para editar o estilo do título mestre</a:t>
            </a:r>
            <a:endParaRPr kumimoji="0" lang="en-US"/>
          </a:p>
        </p:txBody>
      </p:sp>
      <p:sp>
        <p:nvSpPr>
          <p:cNvPr id="3" name="Espaço Reservado para Texto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a:t>Clique para editar os estilos do texto mestre</a:t>
            </a:r>
          </a:p>
        </p:txBody>
      </p:sp>
      <p:sp>
        <p:nvSpPr>
          <p:cNvPr id="4" name="Espaço Reservado para Texto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a:t>Clique para editar os estilos do texto mestre</a:t>
            </a:r>
          </a:p>
        </p:txBody>
      </p:sp>
      <p:sp>
        <p:nvSpPr>
          <p:cNvPr id="5" name="Espaço Reservado para Conteúdo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6" name="Espaço Reservado para Conteúdo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7" name="Espaço Reservado para Data 6"/>
          <p:cNvSpPr>
            <a:spLocks noGrp="1"/>
          </p:cNvSpPr>
          <p:nvPr>
            <p:ph type="dt" sz="half" idx="10"/>
          </p:nvPr>
        </p:nvSpPr>
        <p:spPr/>
        <p:txBody>
          <a:bodyPr/>
          <a:lstStyle/>
          <a:p>
            <a:fld id="{A46F262D-9BB2-4D18-A689-A23359E9B271}" type="datetime1">
              <a:rPr lang="pt-BR" smtClean="0"/>
              <a:pPr/>
              <a:t>08/12/2016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119D8CF-8DEC-4D9F-84EE-ADF04DFF3391}" type="slidenum">
              <a:rPr lang="pt-BR" smtClean="0"/>
              <a:pPr/>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bg>
      <p:bgRef idx="1002">
        <a:schemeClr val="bg1"/>
      </p:bgRef>
    </p:bg>
    <p:spTree>
      <p:nvGrpSpPr>
        <p:cNvPr id="1" name=""/>
        <p:cNvGrpSpPr/>
        <p:nvPr/>
      </p:nvGrpSpPr>
      <p:grpSpPr>
        <a:xfrm>
          <a:off x="0" y="0"/>
          <a:ext cx="0" cy="0"/>
          <a:chOff x="0" y="0"/>
          <a:chExt cx="0" cy="0"/>
        </a:xfrm>
      </p:grpSpPr>
      <p:sp>
        <p:nvSpPr>
          <p:cNvPr id="3" name="Espaço Reservado para Data 2"/>
          <p:cNvSpPr>
            <a:spLocks noGrp="1"/>
          </p:cNvSpPr>
          <p:nvPr>
            <p:ph type="dt" sz="half" idx="10"/>
          </p:nvPr>
        </p:nvSpPr>
        <p:spPr/>
        <p:txBody>
          <a:bodyPr/>
          <a:lstStyle/>
          <a:p>
            <a:fld id="{608FA79B-9C4D-443A-959E-F5C9E64D1AE4}" type="datetime1">
              <a:rPr lang="pt-BR" smtClean="0"/>
              <a:pPr/>
              <a:t>08/12/2016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119D8CF-8DEC-4D9F-84EE-ADF04DFF3391}" type="slidenum">
              <a:rPr lang="pt-BR" smtClean="0"/>
              <a:pPr/>
              <a:t>‹nº›</a:t>
            </a:fld>
            <a:endParaRPr lang="pt-BR"/>
          </a:p>
        </p:txBody>
      </p:sp>
      <p:sp>
        <p:nvSpPr>
          <p:cNvPr id="6" name="Título 5"/>
          <p:cNvSpPr>
            <a:spLocks noGrp="1"/>
          </p:cNvSpPr>
          <p:nvPr>
            <p:ph type="title"/>
          </p:nvPr>
        </p:nvSpPr>
        <p:spPr/>
        <p:txBody>
          <a:bodyPr rtlCol="0"/>
          <a:lstStyle/>
          <a:p>
            <a:r>
              <a:rPr kumimoji="0" lang="pt-BR"/>
              <a:t>Clique para editar o estilo do título mestre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1066739F-1C26-4769-A136-5E718CE8696E}" type="datetime1">
              <a:rPr lang="pt-BR" smtClean="0"/>
              <a:pPr/>
              <a:t>08/12/2016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pt-BR"/>
              <a:t>Clique para editar o estilo do título mestre</a:t>
            </a:r>
            <a:endParaRPr kumimoji="0" lang="en-US"/>
          </a:p>
        </p:txBody>
      </p:sp>
      <p:sp>
        <p:nvSpPr>
          <p:cNvPr id="3" name="Espaço Reservado para Texto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pt-BR"/>
              <a:t>Clique para editar os estilos do texto mestre</a:t>
            </a:r>
          </a:p>
        </p:txBody>
      </p:sp>
      <p:sp>
        <p:nvSpPr>
          <p:cNvPr id="4" name="Espaço Reservado para Conteúdo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Espaço Reservado para Data 4"/>
          <p:cNvSpPr>
            <a:spLocks noGrp="1"/>
          </p:cNvSpPr>
          <p:nvPr>
            <p:ph type="dt" sz="half" idx="10"/>
          </p:nvPr>
        </p:nvSpPr>
        <p:spPr>
          <a:xfrm>
            <a:off x="6727032" y="6407944"/>
            <a:ext cx="1920240" cy="365760"/>
          </a:xfrm>
        </p:spPr>
        <p:txBody>
          <a:bodyPr/>
          <a:lstStyle/>
          <a:p>
            <a:fld id="{F2920EC4-FF05-4F8A-9A51-0DE1E7C3C98E}" type="datetime1">
              <a:rPr lang="pt-BR" smtClean="0"/>
              <a:pPr/>
              <a:t>08/12/2016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Ref idx="1002">
        <a:schemeClr val="bg1"/>
      </p:bgRef>
    </p:bg>
    <p:spTree>
      <p:nvGrpSpPr>
        <p:cNvPr id="1" name=""/>
        <p:cNvGrpSpPr/>
        <p:nvPr/>
      </p:nvGrpSpPr>
      <p:grpSpPr>
        <a:xfrm>
          <a:off x="0" y="0"/>
          <a:ext cx="0" cy="0"/>
          <a:chOff x="0" y="0"/>
          <a:chExt cx="0" cy="0"/>
        </a:xfrm>
      </p:grpSpPr>
      <p:sp>
        <p:nvSpPr>
          <p:cNvPr id="4" name="Espaço Reservado para Texto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pt-BR"/>
              <a:t>Clique para editar os estilos do texto mestre</a:t>
            </a:r>
          </a:p>
        </p:txBody>
      </p:sp>
      <p:sp>
        <p:nvSpPr>
          <p:cNvPr id="3" name="Espaço Reservado para Imagem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pt-BR"/>
              <a:t>Clique no ícone para adicionar uma imagem</a:t>
            </a:r>
            <a:endParaRPr kumimoji="0" lang="en-US" dirty="0"/>
          </a:p>
        </p:txBody>
      </p:sp>
      <p:sp>
        <p:nvSpPr>
          <p:cNvPr id="5" name="Espaço Reservado para Data 4"/>
          <p:cNvSpPr>
            <a:spLocks noGrp="1"/>
          </p:cNvSpPr>
          <p:nvPr>
            <p:ph type="dt" sz="half" idx="10"/>
          </p:nvPr>
        </p:nvSpPr>
        <p:spPr/>
        <p:txBody>
          <a:bodyPr/>
          <a:lstStyle>
            <a:lvl1pPr>
              <a:defRPr>
                <a:solidFill>
                  <a:schemeClr val="tx1"/>
                </a:solidFill>
              </a:defRPr>
            </a:lvl1pPr>
            <a:extLst/>
          </a:lstStyle>
          <a:p>
            <a:fld id="{D7A0E1DA-F3DB-49D3-87FC-F4CD88D45080}" type="datetime1">
              <a:rPr lang="pt-BR" smtClean="0"/>
              <a:pPr/>
              <a:t>08/12/2016</a:t>
            </a:fld>
            <a:endParaRPr lang="pt-BR"/>
          </a:p>
        </p:txBody>
      </p:sp>
      <p:sp>
        <p:nvSpPr>
          <p:cNvPr id="6" name="Espaço Reservado para Rodapé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pt-BR"/>
          </a:p>
        </p:txBody>
      </p:sp>
      <p:sp>
        <p:nvSpPr>
          <p:cNvPr id="7" name="Espaço Reservado para Número de Slide 6"/>
          <p:cNvSpPr>
            <a:spLocks noGrp="1"/>
          </p:cNvSpPr>
          <p:nvPr>
            <p:ph type="sldNum" sz="quarter" idx="12"/>
          </p:nvPr>
        </p:nvSpPr>
        <p:spPr/>
        <p:txBody>
          <a:bodyPr/>
          <a:lstStyle>
            <a:lvl1pPr>
              <a:defRPr>
                <a:solidFill>
                  <a:schemeClr val="tx1"/>
                </a:solidFill>
              </a:defRPr>
            </a:lvl1pPr>
            <a:extLst/>
          </a:lstStyle>
          <a:p>
            <a:fld id="{2119D8CF-8DEC-4D9F-84EE-ADF04DFF3391}" type="slidenum">
              <a:rPr lang="pt-BR" smtClean="0"/>
              <a:pPr/>
              <a:t>‹nº›</a:t>
            </a:fld>
            <a:endParaRPr lang="pt-BR"/>
          </a:p>
        </p:txBody>
      </p:sp>
      <p:sp>
        <p:nvSpPr>
          <p:cNvPr id="2" name="Título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pt-BR"/>
              <a:t>Clique para editar o estilo do título mestre</a:t>
            </a:r>
            <a:endParaRPr kumimoji="0" lang="en-US"/>
          </a:p>
        </p:txBody>
      </p:sp>
      <p:sp>
        <p:nvSpPr>
          <p:cNvPr id="8" name="Forma livre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orma livre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Triângulo retângulo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Conector reto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Divisa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Divisa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a livre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orma livre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Triângulo retângulo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Conector reto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ço Reservado para Título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pt-BR"/>
              <a:t>Clique para editar o estilo do título mestre</a:t>
            </a:r>
            <a:endParaRPr kumimoji="0" lang="en-US"/>
          </a:p>
        </p:txBody>
      </p:sp>
      <p:sp>
        <p:nvSpPr>
          <p:cNvPr id="30" name="Espaço Reservado para Texto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pt-BR"/>
              <a:t>Clique para editar os estilos do texto mestre</a:t>
            </a:r>
          </a:p>
          <a:p>
            <a:pPr lvl="1" eaLnBrk="1" latinLnBrk="0" hangingPunct="1"/>
            <a:r>
              <a:rPr kumimoji="0" lang="pt-BR"/>
              <a:t>Segundo nível</a:t>
            </a:r>
          </a:p>
          <a:p>
            <a:pPr lvl="2" eaLnBrk="1" latinLnBrk="0" hangingPunct="1"/>
            <a:r>
              <a:rPr kumimoji="0" lang="pt-BR"/>
              <a:t>Terceiro nível</a:t>
            </a:r>
          </a:p>
          <a:p>
            <a:pPr lvl="3" eaLnBrk="1" latinLnBrk="0" hangingPunct="1"/>
            <a:r>
              <a:rPr kumimoji="0" lang="pt-BR"/>
              <a:t>Quarto nível</a:t>
            </a:r>
          </a:p>
          <a:p>
            <a:pPr lvl="4" eaLnBrk="1" latinLnBrk="0" hangingPunct="1"/>
            <a:r>
              <a:rPr kumimoji="0" lang="pt-BR"/>
              <a:t>Quinto nível</a:t>
            </a:r>
            <a:endParaRPr kumimoji="0" lang="en-US"/>
          </a:p>
        </p:txBody>
      </p:sp>
      <p:sp>
        <p:nvSpPr>
          <p:cNvPr id="10" name="Espaço Reservado para Data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9206637-7C29-46A4-B7A7-D21D16D1FFE6}" type="datetime1">
              <a:rPr lang="pt-BR" smtClean="0"/>
              <a:pPr/>
              <a:t>08/12/2016</a:t>
            </a:fld>
            <a:endParaRPr lang="pt-BR"/>
          </a:p>
        </p:txBody>
      </p:sp>
      <p:sp>
        <p:nvSpPr>
          <p:cNvPr id="22" name="Espaço Reservado para Rodapé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pt-BR"/>
          </a:p>
        </p:txBody>
      </p:sp>
      <p:sp>
        <p:nvSpPr>
          <p:cNvPr id="18" name="Espaço Reservado para Número de Slid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119D8CF-8DEC-4D9F-84EE-ADF04DFF3391}"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891" y="1071546"/>
            <a:ext cx="9143999" cy="3005526"/>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400" i="1" dirty="0">
                <a:solidFill>
                  <a:schemeClr val="tx1"/>
                </a:solidFill>
                <a:effectLst/>
              </a:rPr>
              <a:t>Template</a:t>
            </a:r>
            <a:r>
              <a:rPr lang="pt-BR" sz="2400" dirty="0">
                <a:solidFill>
                  <a:schemeClr val="tx1"/>
                </a:solidFill>
                <a:effectLst/>
              </a:rPr>
              <a:t> para a Interface do AVA </a:t>
            </a:r>
            <a:r>
              <a:rPr lang="pt-BR" sz="2400" i="1" dirty="0">
                <a:solidFill>
                  <a:schemeClr val="tx1"/>
                </a:solidFill>
                <a:effectLst/>
              </a:rPr>
              <a:t>Moodle</a:t>
            </a:r>
            <a:r>
              <a:rPr lang="pt-BR" sz="2400" dirty="0">
                <a:solidFill>
                  <a:schemeClr val="tx1"/>
                </a:solidFill>
                <a:effectLst/>
              </a:rPr>
              <a:t>:  </a:t>
            </a:r>
          </a:p>
          <a:p>
            <a:pPr algn="ctr"/>
            <a:r>
              <a:rPr lang="pt-BR" sz="2400" dirty="0">
                <a:solidFill>
                  <a:schemeClr val="tx1"/>
                </a:solidFill>
                <a:effectLst/>
              </a:rPr>
              <a:t>um estudo de caso no curso de </a:t>
            </a:r>
          </a:p>
          <a:p>
            <a:pPr algn="ctr"/>
            <a:r>
              <a:rPr lang="pt-BR" sz="2400" dirty="0">
                <a:solidFill>
                  <a:schemeClr val="tx1"/>
                </a:solidFill>
                <a:effectLst/>
              </a:rPr>
              <a:t>Sistemas de Informação da UFSM-FW</a:t>
            </a:r>
            <a:br>
              <a:rPr lang="pt-BR" dirty="0"/>
            </a:br>
            <a:endParaRPr lang="pt-BR" dirty="0"/>
          </a:p>
        </p:txBody>
      </p:sp>
      <p:sp>
        <p:nvSpPr>
          <p:cNvPr id="6" name="Subtítulo 2"/>
          <p:cNvSpPr txBox="1">
            <a:spLocks/>
          </p:cNvSpPr>
          <p:nvPr/>
        </p:nvSpPr>
        <p:spPr>
          <a:xfrm>
            <a:off x="-58043" y="2996952"/>
            <a:ext cx="9143999" cy="3659627"/>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ctr">
              <a:buNone/>
            </a:pPr>
            <a:r>
              <a:rPr lang="pt-BR" sz="1800" b="1" dirty="0"/>
              <a:t>por</a:t>
            </a:r>
          </a:p>
          <a:p>
            <a:pPr marL="109728" indent="0" algn="ctr">
              <a:buNone/>
            </a:pPr>
            <a:r>
              <a:rPr lang="pt-BR" sz="1800" b="1" dirty="0"/>
              <a:t> </a:t>
            </a:r>
            <a:r>
              <a:rPr lang="pt-BR" sz="1800" b="1" dirty="0">
                <a:latin typeface="+mj-lt"/>
              </a:rPr>
              <a:t>Cleomar João Theisen</a:t>
            </a:r>
          </a:p>
          <a:p>
            <a:pPr marL="109728" indent="0" algn="ctr">
              <a:buNone/>
            </a:pPr>
            <a:endParaRPr lang="pt-BR" sz="1600" b="1" dirty="0">
              <a:latin typeface="+mj-lt"/>
            </a:endParaRPr>
          </a:p>
          <a:p>
            <a:pPr marL="0" indent="0" algn="ctr">
              <a:buNone/>
            </a:pPr>
            <a:r>
              <a:rPr lang="pt-BR" sz="1200" dirty="0"/>
              <a:t>Prof. Dr. Guilherme Bernardino da Cunha </a:t>
            </a:r>
          </a:p>
          <a:p>
            <a:pPr marL="0" indent="0" algn="ctr">
              <a:buNone/>
            </a:pPr>
            <a:r>
              <a:rPr lang="pt-BR" sz="1200" dirty="0"/>
              <a:t>Professor Orientador </a:t>
            </a:r>
          </a:p>
          <a:p>
            <a:pPr marL="0" indent="0" algn="ctr">
              <a:buNone/>
            </a:pPr>
            <a:endParaRPr lang="pt-BR" sz="1200" dirty="0"/>
          </a:p>
          <a:p>
            <a:pPr marL="0" indent="0" algn="ctr">
              <a:buNone/>
            </a:pPr>
            <a:r>
              <a:rPr lang="pt-BR" sz="1200" dirty="0"/>
              <a:t>      Prof. Dr. Sidnei Renato Silveira 	</a:t>
            </a:r>
          </a:p>
          <a:p>
            <a:pPr marL="0" indent="0" algn="ctr">
              <a:buNone/>
            </a:pPr>
            <a:r>
              <a:rPr lang="pt-BR" sz="1200" dirty="0"/>
              <a:t>Professor Co-orientador</a:t>
            </a:r>
          </a:p>
          <a:p>
            <a:pPr marL="0" indent="0" algn="ctr">
              <a:buNone/>
            </a:pPr>
            <a:endParaRPr lang="pt-BR" sz="1200" dirty="0"/>
          </a:p>
          <a:p>
            <a:pPr marL="0" indent="0" algn="ctr">
              <a:buNone/>
            </a:pPr>
            <a:r>
              <a:rPr lang="pt-BR" sz="1200" dirty="0"/>
              <a:t>  Prof. Dr. Adriana Pereira	</a:t>
            </a:r>
          </a:p>
          <a:p>
            <a:pPr marL="0" indent="0" algn="ctr">
              <a:buNone/>
            </a:pPr>
            <a:r>
              <a:rPr lang="pt-BR" sz="1200" dirty="0"/>
              <a:t>Professora Co-orientadora</a:t>
            </a:r>
          </a:p>
          <a:p>
            <a:pPr marL="109728" indent="0" algn="ctr">
              <a:buNone/>
            </a:pPr>
            <a:endParaRPr lang="pt-BR" sz="1800" b="1" dirty="0">
              <a:latin typeface="+mj-lt"/>
            </a:endParaRPr>
          </a:p>
          <a:p>
            <a:pPr marL="109728" indent="0" algn="ctr">
              <a:buNone/>
            </a:pPr>
            <a:r>
              <a:rPr lang="pt-BR" sz="1600" b="1" dirty="0">
                <a:latin typeface="+mj-lt"/>
              </a:rPr>
              <a:t>Dezembro, 2016</a:t>
            </a:r>
          </a:p>
        </p:txBody>
      </p:sp>
      <p:pic>
        <p:nvPicPr>
          <p:cNvPr id="8" name="Picture 2" descr="LOGO UFSM FW"/>
          <p:cNvPicPr>
            <a:picLocks noChangeAspect="1" noChangeArrowheads="1"/>
          </p:cNvPicPr>
          <p:nvPr/>
        </p:nvPicPr>
        <p:blipFill>
          <a:blip r:embed="rId3" cstate="print"/>
          <a:srcRect/>
          <a:stretch>
            <a:fillRect/>
          </a:stretch>
        </p:blipFill>
        <p:spPr bwMode="auto">
          <a:xfrm>
            <a:off x="142844" y="0"/>
            <a:ext cx="836246" cy="1071546"/>
          </a:xfrm>
          <a:prstGeom prst="rect">
            <a:avLst/>
          </a:prstGeom>
          <a:noFill/>
        </p:spPr>
      </p:pic>
      <p:sp>
        <p:nvSpPr>
          <p:cNvPr id="9" name="Rectangle 1"/>
          <p:cNvSpPr>
            <a:spLocks noChangeArrowheads="1"/>
          </p:cNvSpPr>
          <p:nvPr/>
        </p:nvSpPr>
        <p:spPr bwMode="auto">
          <a:xfrm>
            <a:off x="1071538" y="207749"/>
            <a:ext cx="6884838" cy="6001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tab pos="2700338" algn="ctr"/>
                <a:tab pos="5400675" algn="r"/>
              </a:tabLst>
            </a:pPr>
            <a:r>
              <a:rPr kumimoji="0" lang="pt-BR" sz="1100" b="0" i="0" u="none" strike="noStrike" cap="none" normalizeH="0" baseline="0" dirty="0">
                <a:ln>
                  <a:noFill/>
                </a:ln>
                <a:effectLst/>
                <a:latin typeface="Arial" pitchFamily="34" charset="0"/>
                <a:ea typeface="Droid Sans Fallback"/>
                <a:cs typeface="Arial" pitchFamily="34" charset="0"/>
              </a:rPr>
              <a:t>Universidade Federal de Santa Maria</a:t>
            </a:r>
            <a:endParaRPr kumimoji="0" lang="pt-BR" sz="1100" b="0" i="0" u="none" strike="noStrike" cap="none" normalizeH="0" baseline="0" dirty="0">
              <a:ln>
                <a:noFill/>
              </a:ln>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700338" algn="ctr"/>
                <a:tab pos="5400675" algn="r"/>
              </a:tabLst>
            </a:pPr>
            <a:r>
              <a:rPr kumimoji="0" lang="pt-BR" sz="1100" b="0" i="0" u="none" strike="noStrike" cap="none" normalizeH="0" baseline="0" dirty="0">
                <a:ln>
                  <a:noFill/>
                </a:ln>
                <a:effectLst/>
                <a:latin typeface="Arial" pitchFamily="34" charset="0"/>
                <a:ea typeface="Droid Sans Fallback"/>
                <a:cs typeface="Arial" pitchFamily="34" charset="0"/>
              </a:rPr>
              <a:t>Campus Frederico Westphalen</a:t>
            </a:r>
          </a:p>
          <a:p>
            <a:pPr lvl="0" algn="ctr" eaLnBrk="0" fontAlgn="base" hangingPunct="0">
              <a:spcBef>
                <a:spcPct val="0"/>
              </a:spcBef>
              <a:spcAft>
                <a:spcPct val="0"/>
              </a:spcAft>
              <a:tabLst>
                <a:tab pos="2700338" algn="ctr"/>
                <a:tab pos="5400675" algn="r"/>
              </a:tabLst>
            </a:pPr>
            <a:r>
              <a:rPr kumimoji="0" lang="pt-BR" sz="1100" b="1" i="0" u="none" strike="noStrike" cap="none" normalizeH="0" baseline="0" dirty="0">
                <a:ln>
                  <a:noFill/>
                </a:ln>
                <a:effectLst/>
                <a:latin typeface="Arial" pitchFamily="34" charset="0"/>
                <a:ea typeface="Droid Sans Fallback"/>
                <a:cs typeface="Arial" pitchFamily="34" charset="0"/>
              </a:rPr>
              <a:t>Curso de Bacharelado em Sistemas de Informação</a:t>
            </a:r>
            <a:r>
              <a:rPr kumimoji="0" lang="pt-BR" sz="1100" b="0" i="0" u="none" strike="noStrike" cap="none" normalizeH="0" baseline="0" dirty="0">
                <a:ln>
                  <a:noFill/>
                </a:ln>
                <a:effectLst/>
                <a:latin typeface="Arial" pitchFamily="34" charset="0"/>
                <a:cs typeface="Arial" pitchFamily="34" charset="0"/>
              </a:rPr>
              <a:t> </a:t>
            </a:r>
          </a:p>
        </p:txBody>
      </p:sp>
      <p:pic>
        <p:nvPicPr>
          <p:cNvPr id="10" name="Picture 3" descr="E:\UFSM FW SI\8º Semestre\2 TER  Progr. para Dispositivos Móveis leticia\logosi.png"/>
          <p:cNvPicPr>
            <a:picLocks noChangeAspect="1" noChangeArrowheads="1"/>
          </p:cNvPicPr>
          <p:nvPr/>
        </p:nvPicPr>
        <p:blipFill>
          <a:blip r:embed="rId4" cstate="print"/>
          <a:srcRect/>
          <a:stretch>
            <a:fillRect/>
          </a:stretch>
        </p:blipFill>
        <p:spPr bwMode="auto">
          <a:xfrm>
            <a:off x="7643834" y="0"/>
            <a:ext cx="1728885" cy="1223172"/>
          </a:xfrm>
          <a:prstGeom prst="rect">
            <a:avLst/>
          </a:prstGeom>
          <a:noFill/>
        </p:spPr>
      </p:pic>
    </p:spTree>
    <p:extLst>
      <p:ext uri="{BB962C8B-B14F-4D97-AF65-F5344CB8AC3E}">
        <p14:creationId xmlns:p14="http://schemas.microsoft.com/office/powerpoint/2010/main" val="2366500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10</a:t>
            </a:fld>
            <a:endParaRPr lang="pt-BR"/>
          </a:p>
        </p:txBody>
      </p:sp>
      <p:sp>
        <p:nvSpPr>
          <p:cNvPr id="4" name="Espaço Reservado para Número de Slide 3"/>
          <p:cNvSpPr txBox="1">
            <a:spLocks/>
          </p:cNvSpPr>
          <p:nvPr/>
        </p:nvSpPr>
        <p:spPr>
          <a:xfrm>
            <a:off x="8647272" y="6407944"/>
            <a:ext cx="365760" cy="365125"/>
          </a:xfrm>
          <a:prstGeom prst="rect">
            <a:avLst/>
          </a:prstGeom>
        </p:spPr>
        <p:txBody>
          <a:bodyPr vert="horz" anchor="b"/>
          <a:lstStyle>
            <a:defPPr>
              <a:defRPr lang="pt-BR"/>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9D8CF-8DEC-4D9F-84EE-ADF04DFF3391}" type="slidenum">
              <a:rPr lang="pt-BR" smtClean="0"/>
              <a:pPr/>
              <a:t>10</a:t>
            </a:fld>
            <a:endParaRPr lang="pt-BR" dirty="0"/>
          </a:p>
        </p:txBody>
      </p:sp>
      <p:sp>
        <p:nvSpPr>
          <p:cNvPr id="5" name="Título 1"/>
          <p:cNvSpPr txBox="1">
            <a:spLocks/>
          </p:cNvSpPr>
          <p:nvPr/>
        </p:nvSpPr>
        <p:spPr>
          <a:xfrm>
            <a:off x="500034" y="1285860"/>
            <a:ext cx="8229600" cy="642942"/>
          </a:xfrm>
          <a:prstGeom prst="rect">
            <a:avLst/>
          </a:prstGeom>
        </p:spPr>
        <p:txBody>
          <a:bodyPr>
            <a:normAutofit fontScale="25000" lnSpcReduction="20000"/>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400">
                <a:solidFill>
                  <a:schemeClr val="tx1"/>
                </a:solidFill>
                <a:latin typeface="Arial" panose="020B0604020202020204" pitchFamily="34" charset="0"/>
                <a:cs typeface="Arial" panose="020B0604020202020204" pitchFamily="34" charset="0"/>
              </a:rPr>
            </a:br>
            <a:r>
              <a:rPr lang="pt-BR" sz="2400">
                <a:solidFill>
                  <a:schemeClr val="tx1"/>
                </a:solidFill>
                <a:latin typeface="Arial" panose="020B0604020202020204" pitchFamily="34" charset="0"/>
                <a:cs typeface="Arial" panose="020B0604020202020204" pitchFamily="34" charset="0"/>
              </a:rPr>
              <a:t> </a:t>
            </a:r>
            <a:endParaRPr lang="pt-BR" sz="2400" dirty="0">
              <a:solidFill>
                <a:schemeClr val="tx1"/>
              </a:solidFill>
            </a:endParaRPr>
          </a:p>
        </p:txBody>
      </p:sp>
      <p:pic>
        <p:nvPicPr>
          <p:cNvPr id="6"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7"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Estudo de Caso (1/15)</a:t>
            </a:r>
            <a:endParaRPr lang="pt-BR" sz="1400" dirty="0">
              <a:solidFill>
                <a:srgbClr val="FF0000"/>
              </a:solidFill>
              <a:effectLst/>
            </a:endParaRPr>
          </a:p>
        </p:txBody>
      </p:sp>
      <p:sp>
        <p:nvSpPr>
          <p:cNvPr id="12" name="Espaço Reservado para Conteúdo 2"/>
          <p:cNvSpPr txBox="1">
            <a:spLocks/>
          </p:cNvSpPr>
          <p:nvPr/>
        </p:nvSpPr>
        <p:spPr>
          <a:xfrm>
            <a:off x="580996" y="22955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a:buFont typeface="Wingdings" panose="05000000000000000000" pitchFamily="2" charset="2"/>
              <a:buChar char="q"/>
            </a:pPr>
            <a:r>
              <a:rPr lang="pt-BR" sz="1800" dirty="0"/>
              <a:t>Levantamento do material bibliográfico</a:t>
            </a:r>
          </a:p>
          <a:p>
            <a:pPr algn="just">
              <a:buFont typeface="Wingdings" panose="05000000000000000000" pitchFamily="2" charset="2"/>
              <a:buChar char="q"/>
            </a:pPr>
            <a:endParaRPr lang="pt-BR" sz="1800" dirty="0"/>
          </a:p>
          <a:p>
            <a:pPr algn="just">
              <a:buFont typeface="Wingdings" panose="05000000000000000000" pitchFamily="2" charset="2"/>
              <a:buChar char="q"/>
            </a:pPr>
            <a:r>
              <a:rPr lang="pt-BR" sz="1800" dirty="0"/>
              <a:t>Estudo das áreas envolvidas neste trabalho (Engenharia de Usabilidade, acessibilidade, design de interfaces, entre outras)</a:t>
            </a:r>
          </a:p>
          <a:p>
            <a:pPr algn="just">
              <a:buFont typeface="Wingdings" panose="05000000000000000000" pitchFamily="2" charset="2"/>
              <a:buChar char="q"/>
            </a:pPr>
            <a:endParaRPr lang="pt-BR" sz="1800" dirty="0"/>
          </a:p>
          <a:p>
            <a:pPr algn="just">
              <a:buFont typeface="Wingdings" panose="05000000000000000000" pitchFamily="2" charset="2"/>
              <a:buChar char="q"/>
            </a:pPr>
            <a:r>
              <a:rPr lang="pt-BR" sz="1800" dirty="0"/>
              <a:t>Elaboração de instrumentos para identificar as dificuldades e necessidades relacionadas, principalmente, à usabilidade da interface do AVA Moodle</a:t>
            </a:r>
          </a:p>
          <a:p>
            <a:pPr marL="109728" indent="0" algn="just">
              <a:buNone/>
            </a:pPr>
            <a:endParaRPr lang="pt-BR" sz="1800" dirty="0"/>
          </a:p>
          <a:p>
            <a:pPr algn="just">
              <a:buFont typeface="Wingdings" panose="05000000000000000000" pitchFamily="2" charset="2"/>
              <a:buChar char="q"/>
            </a:pPr>
            <a:r>
              <a:rPr lang="pt-BR" sz="1800" dirty="0"/>
              <a:t>Aplicação do instrumento com alunos do Curso de Sistemas de Informação da UFSM/FW</a:t>
            </a:r>
          </a:p>
        </p:txBody>
      </p:sp>
      <p:sp>
        <p:nvSpPr>
          <p:cNvPr id="14" name="Título 1"/>
          <p:cNvSpPr txBox="1">
            <a:spLocks/>
          </p:cNvSpPr>
          <p:nvPr/>
        </p:nvSpPr>
        <p:spPr>
          <a:xfrm>
            <a:off x="652434" y="1438259"/>
            <a:ext cx="8229600" cy="847289"/>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br>
              <a:rPr lang="pt-BR" sz="800" dirty="0">
                <a:solidFill>
                  <a:srgbClr val="FF0000"/>
                </a:solidFill>
                <a:latin typeface="Arial" panose="020B0604020202020204" pitchFamily="34" charset="0"/>
                <a:cs typeface="Arial" panose="020B0604020202020204" pitchFamily="34" charset="0"/>
              </a:rPr>
            </a:br>
            <a:br>
              <a:rPr lang="pt-BR" sz="800" dirty="0">
                <a:solidFill>
                  <a:srgbClr val="FF0000"/>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Atividades Desenvolvidas (1/2)</a:t>
            </a:r>
            <a:br>
              <a:rPr lang="pt-BR" sz="800" dirty="0">
                <a:solidFill>
                  <a:srgbClr val="FF0000"/>
                </a:solidFill>
                <a:latin typeface="Arial" panose="020B0604020202020204" pitchFamily="34" charset="0"/>
                <a:cs typeface="Arial" panose="020B0604020202020204" pitchFamily="34" charset="0"/>
              </a:rPr>
            </a:br>
            <a:br>
              <a:rPr lang="pt-BR" sz="700" dirty="0">
                <a:solidFill>
                  <a:srgbClr val="FF0000"/>
                </a:solidFill>
                <a:latin typeface="Arial" panose="020B0604020202020204" pitchFamily="34" charset="0"/>
                <a:cs typeface="Arial" panose="020B0604020202020204" pitchFamily="34" charset="0"/>
              </a:rPr>
            </a:br>
            <a:r>
              <a:rPr lang="pt-BR" sz="700" dirty="0">
                <a:solidFill>
                  <a:srgbClr val="FF0000"/>
                </a:solidFill>
                <a:latin typeface="Arial" panose="020B0604020202020204" pitchFamily="34" charset="0"/>
                <a:cs typeface="Arial" panose="020B0604020202020204" pitchFamily="34" charset="0"/>
              </a:rPr>
              <a:t> </a:t>
            </a:r>
            <a:endParaRPr lang="pt-BR" sz="700" dirty="0">
              <a:solidFill>
                <a:srgbClr val="FF0000"/>
              </a:solidFill>
            </a:endParaRPr>
          </a:p>
        </p:txBody>
      </p:sp>
    </p:spTree>
    <p:extLst>
      <p:ext uri="{BB962C8B-B14F-4D97-AF65-F5344CB8AC3E}">
        <p14:creationId xmlns:p14="http://schemas.microsoft.com/office/powerpoint/2010/main" val="1948218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11</a:t>
            </a:fld>
            <a:endParaRPr lang="pt-BR"/>
          </a:p>
        </p:txBody>
      </p:sp>
      <p:sp>
        <p:nvSpPr>
          <p:cNvPr id="4" name="Espaço Reservado para Número de Slide 3"/>
          <p:cNvSpPr txBox="1">
            <a:spLocks/>
          </p:cNvSpPr>
          <p:nvPr/>
        </p:nvSpPr>
        <p:spPr>
          <a:xfrm>
            <a:off x="8647272" y="6407944"/>
            <a:ext cx="365760" cy="365125"/>
          </a:xfrm>
          <a:prstGeom prst="rect">
            <a:avLst/>
          </a:prstGeom>
        </p:spPr>
        <p:txBody>
          <a:bodyPr vert="horz" anchor="b"/>
          <a:lstStyle>
            <a:defPPr>
              <a:defRPr lang="pt-BR"/>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9D8CF-8DEC-4D9F-84EE-ADF04DFF3391}" type="slidenum">
              <a:rPr lang="pt-BR" smtClean="0"/>
              <a:pPr/>
              <a:t>11</a:t>
            </a:fld>
            <a:endParaRPr lang="pt-BR" dirty="0"/>
          </a:p>
        </p:txBody>
      </p:sp>
      <p:sp>
        <p:nvSpPr>
          <p:cNvPr id="5" name="Título 1"/>
          <p:cNvSpPr txBox="1">
            <a:spLocks/>
          </p:cNvSpPr>
          <p:nvPr/>
        </p:nvSpPr>
        <p:spPr>
          <a:xfrm>
            <a:off x="500034" y="1285860"/>
            <a:ext cx="8229600" cy="642942"/>
          </a:xfrm>
          <a:prstGeom prst="rect">
            <a:avLst/>
          </a:prstGeom>
        </p:spPr>
        <p:txBody>
          <a:bodyPr>
            <a:normAutofit fontScale="25000" lnSpcReduction="20000"/>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700">
                <a:solidFill>
                  <a:schemeClr val="tx1"/>
                </a:solidFill>
                <a:latin typeface="Arial" panose="020B0604020202020204" pitchFamily="34" charset="0"/>
                <a:cs typeface="Arial" panose="020B0604020202020204" pitchFamily="34" charset="0"/>
              </a:rPr>
            </a:br>
            <a:br>
              <a:rPr lang="pt-BR" sz="2400">
                <a:solidFill>
                  <a:schemeClr val="tx1"/>
                </a:solidFill>
                <a:latin typeface="Arial" panose="020B0604020202020204" pitchFamily="34" charset="0"/>
                <a:cs typeface="Arial" panose="020B0604020202020204" pitchFamily="34" charset="0"/>
              </a:rPr>
            </a:br>
            <a:r>
              <a:rPr lang="pt-BR" sz="2400">
                <a:solidFill>
                  <a:schemeClr val="tx1"/>
                </a:solidFill>
                <a:latin typeface="Arial" panose="020B0604020202020204" pitchFamily="34" charset="0"/>
                <a:cs typeface="Arial" panose="020B0604020202020204" pitchFamily="34" charset="0"/>
              </a:rPr>
              <a:t> </a:t>
            </a:r>
            <a:endParaRPr lang="pt-BR" sz="2400" dirty="0">
              <a:solidFill>
                <a:schemeClr val="tx1"/>
              </a:solidFill>
            </a:endParaRPr>
          </a:p>
        </p:txBody>
      </p:sp>
      <p:pic>
        <p:nvPicPr>
          <p:cNvPr id="6"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7"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Estudo de Caso (2/15)</a:t>
            </a:r>
            <a:endParaRPr lang="pt-BR" sz="1400" dirty="0">
              <a:solidFill>
                <a:srgbClr val="FF0000"/>
              </a:solidFill>
              <a:effectLst/>
            </a:endParaRPr>
          </a:p>
        </p:txBody>
      </p:sp>
      <p:sp>
        <p:nvSpPr>
          <p:cNvPr id="11" name="Título 1"/>
          <p:cNvSpPr txBox="1">
            <a:spLocks/>
          </p:cNvSpPr>
          <p:nvPr/>
        </p:nvSpPr>
        <p:spPr>
          <a:xfrm>
            <a:off x="652434" y="1438259"/>
            <a:ext cx="8229600" cy="847289"/>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br>
              <a:rPr lang="pt-BR" sz="800" dirty="0">
                <a:solidFill>
                  <a:srgbClr val="FF0000"/>
                </a:solidFill>
                <a:latin typeface="Arial" panose="020B0604020202020204" pitchFamily="34" charset="0"/>
                <a:cs typeface="Arial" panose="020B0604020202020204" pitchFamily="34" charset="0"/>
              </a:rPr>
            </a:br>
            <a:br>
              <a:rPr lang="pt-BR" sz="800" dirty="0">
                <a:solidFill>
                  <a:srgbClr val="FF0000"/>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Atividades Desenvolvidas (2/2)</a:t>
            </a:r>
            <a:br>
              <a:rPr lang="pt-BR" sz="800" dirty="0">
                <a:solidFill>
                  <a:srgbClr val="FF0000"/>
                </a:solidFill>
                <a:latin typeface="Arial" panose="020B0604020202020204" pitchFamily="34" charset="0"/>
                <a:cs typeface="Arial" panose="020B0604020202020204" pitchFamily="34" charset="0"/>
              </a:rPr>
            </a:br>
            <a:br>
              <a:rPr lang="pt-BR" sz="700" dirty="0">
                <a:solidFill>
                  <a:srgbClr val="FF0000"/>
                </a:solidFill>
                <a:latin typeface="Arial" panose="020B0604020202020204" pitchFamily="34" charset="0"/>
                <a:cs typeface="Arial" panose="020B0604020202020204" pitchFamily="34" charset="0"/>
              </a:rPr>
            </a:br>
            <a:r>
              <a:rPr lang="pt-BR" sz="700" dirty="0">
                <a:solidFill>
                  <a:srgbClr val="FF0000"/>
                </a:solidFill>
                <a:latin typeface="Arial" panose="020B0604020202020204" pitchFamily="34" charset="0"/>
                <a:cs typeface="Arial" panose="020B0604020202020204" pitchFamily="34" charset="0"/>
              </a:rPr>
              <a:t> </a:t>
            </a:r>
            <a:endParaRPr lang="pt-BR" sz="700" dirty="0">
              <a:solidFill>
                <a:srgbClr val="FF0000"/>
              </a:solidFill>
            </a:endParaRPr>
          </a:p>
        </p:txBody>
      </p:sp>
      <p:sp>
        <p:nvSpPr>
          <p:cNvPr id="12" name="Espaço Reservado para Conteúdo 2"/>
          <p:cNvSpPr txBox="1">
            <a:spLocks/>
          </p:cNvSpPr>
          <p:nvPr/>
        </p:nvSpPr>
        <p:spPr>
          <a:xfrm>
            <a:off x="580996" y="22955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lvl="0"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Tabulação e análise dos dados coletados a partir da aplicação do instrumento</a:t>
            </a:r>
          </a:p>
          <a:p>
            <a:pPr lvl="0" algn="just">
              <a:buFont typeface="Wingdings" panose="05000000000000000000" pitchFamily="2" charset="2"/>
              <a:buChar char="q"/>
            </a:pPr>
            <a:endParaRPr lang="pt-BR" sz="1800" dirty="0">
              <a:latin typeface="Arial" panose="020B0604020202020204" pitchFamily="34" charset="0"/>
              <a:cs typeface="Arial" panose="020B0604020202020204" pitchFamily="34" charset="0"/>
            </a:endParaRPr>
          </a:p>
          <a:p>
            <a:pPr lvl="0"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Proposição de um </a:t>
            </a:r>
            <a:r>
              <a:rPr lang="pt-BR" sz="1800" i="1" dirty="0" err="1">
                <a:latin typeface="Arial" panose="020B0604020202020204" pitchFamily="34" charset="0"/>
                <a:cs typeface="Arial" panose="020B0604020202020204" pitchFamily="34" charset="0"/>
              </a:rPr>
              <a:t>template</a:t>
            </a:r>
            <a:r>
              <a:rPr lang="pt-BR" sz="1800" dirty="0">
                <a:latin typeface="Arial" panose="020B0604020202020204" pitchFamily="34" charset="0"/>
                <a:cs typeface="Arial" panose="020B0604020202020204" pitchFamily="34" charset="0"/>
              </a:rPr>
              <a:t> para o AVA </a:t>
            </a:r>
            <a:r>
              <a:rPr lang="pt-BR" sz="1800" i="1" dirty="0">
                <a:latin typeface="Arial" panose="020B0604020202020204" pitchFamily="34" charset="0"/>
                <a:cs typeface="Arial" panose="020B0604020202020204" pitchFamily="34" charset="0"/>
              </a:rPr>
              <a:t>Moodle</a:t>
            </a:r>
          </a:p>
          <a:p>
            <a:pPr lvl="0" algn="just">
              <a:buFont typeface="Wingdings" panose="05000000000000000000" pitchFamily="2" charset="2"/>
              <a:buChar char="q"/>
            </a:pPr>
            <a:endParaRPr lang="pt-BR" sz="1800" dirty="0">
              <a:latin typeface="Arial" panose="020B0604020202020204" pitchFamily="34" charset="0"/>
              <a:cs typeface="Arial" panose="020B0604020202020204" pitchFamily="34" charset="0"/>
            </a:endParaRPr>
          </a:p>
          <a:p>
            <a:pPr lvl="0"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Construção do </a:t>
            </a:r>
            <a:r>
              <a:rPr lang="pt-BR" sz="1800" i="1" dirty="0" err="1">
                <a:latin typeface="Arial" panose="020B0604020202020204" pitchFamily="34" charset="0"/>
                <a:cs typeface="Arial" panose="020B0604020202020204" pitchFamily="34" charset="0"/>
              </a:rPr>
              <a:t>template</a:t>
            </a:r>
            <a:r>
              <a:rPr lang="pt-BR" sz="1800" dirty="0">
                <a:latin typeface="Arial" panose="020B0604020202020204" pitchFamily="34" charset="0"/>
                <a:cs typeface="Arial" panose="020B0604020202020204" pitchFamily="34" charset="0"/>
              </a:rPr>
              <a:t> proposto fundamentando-se no que foi estudado e levantado anteriormente</a:t>
            </a:r>
          </a:p>
          <a:p>
            <a:pPr lvl="0" algn="just">
              <a:buFont typeface="Wingdings" panose="05000000000000000000" pitchFamily="2" charset="2"/>
              <a:buChar char="q"/>
            </a:pPr>
            <a:endParaRPr lang="pt-BR" sz="1800" dirty="0">
              <a:latin typeface="Arial" panose="020B0604020202020204" pitchFamily="34" charset="0"/>
              <a:cs typeface="Arial" panose="020B0604020202020204" pitchFamily="34" charset="0"/>
            </a:endParaRPr>
          </a:p>
          <a:p>
            <a:pPr lvl="0"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Elaboração e aplicação de outro  instrumento de pesquisa, com a finalidade de validar o</a:t>
            </a:r>
            <a:r>
              <a:rPr lang="pt-BR" sz="1800" i="1" dirty="0">
                <a:latin typeface="Arial" panose="020B0604020202020204" pitchFamily="34" charset="0"/>
                <a:cs typeface="Arial" panose="020B0604020202020204" pitchFamily="34" charset="0"/>
              </a:rPr>
              <a:t> </a:t>
            </a:r>
            <a:r>
              <a:rPr lang="pt-BR" sz="1800" i="1" dirty="0" err="1">
                <a:latin typeface="Arial" panose="020B0604020202020204" pitchFamily="34" charset="0"/>
                <a:cs typeface="Arial" panose="020B0604020202020204" pitchFamily="34" charset="0"/>
              </a:rPr>
              <a:t>template</a:t>
            </a:r>
            <a:r>
              <a:rPr lang="pt-BR" sz="1800" dirty="0">
                <a:latin typeface="Arial" panose="020B0604020202020204" pitchFamily="34" charset="0"/>
                <a:cs typeface="Arial" panose="020B0604020202020204" pitchFamily="34" charset="0"/>
              </a:rPr>
              <a:t> proposto</a:t>
            </a:r>
          </a:p>
          <a:p>
            <a:pPr lvl="0" algn="just">
              <a:buFont typeface="Wingdings" panose="05000000000000000000" pitchFamily="2" charset="2"/>
              <a:buChar char="q"/>
            </a:pPr>
            <a:endParaRPr lang="pt-BR" sz="1800" dirty="0">
              <a:latin typeface="Arial" panose="020B0604020202020204" pitchFamily="34" charset="0"/>
              <a:cs typeface="Arial" panose="020B0604020202020204" pitchFamily="34" charset="0"/>
            </a:endParaRPr>
          </a:p>
          <a:p>
            <a:pPr lvl="0"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Análise e Discussão dos resultados obtidos</a:t>
            </a:r>
          </a:p>
        </p:txBody>
      </p:sp>
    </p:spTree>
    <p:extLst>
      <p:ext uri="{BB962C8B-B14F-4D97-AF65-F5344CB8AC3E}">
        <p14:creationId xmlns:p14="http://schemas.microsoft.com/office/powerpoint/2010/main" val="1310079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12</a:t>
            </a:fld>
            <a:endParaRPr lang="pt-BR"/>
          </a:p>
        </p:txBody>
      </p:sp>
      <p:sp>
        <p:nvSpPr>
          <p:cNvPr id="4" name="Espaço Reservado para Número de Slide 3"/>
          <p:cNvSpPr txBox="1">
            <a:spLocks/>
          </p:cNvSpPr>
          <p:nvPr/>
        </p:nvSpPr>
        <p:spPr>
          <a:xfrm>
            <a:off x="8647272" y="6407944"/>
            <a:ext cx="365760" cy="365125"/>
          </a:xfrm>
          <a:prstGeom prst="rect">
            <a:avLst/>
          </a:prstGeom>
        </p:spPr>
        <p:txBody>
          <a:bodyPr vert="horz" anchor="b"/>
          <a:lstStyle>
            <a:defPPr>
              <a:defRPr lang="pt-BR"/>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9D8CF-8DEC-4D9F-84EE-ADF04DFF3391}" type="slidenum">
              <a:rPr lang="pt-BR" smtClean="0"/>
              <a:pPr/>
              <a:t>12</a:t>
            </a:fld>
            <a:endParaRPr lang="pt-BR" dirty="0"/>
          </a:p>
        </p:txBody>
      </p:sp>
      <p:pic>
        <p:nvPicPr>
          <p:cNvPr id="6"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7"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Estudo de Caso (3/15)</a:t>
            </a:r>
            <a:endParaRPr lang="pt-BR" sz="1400" dirty="0">
              <a:solidFill>
                <a:schemeClr val="tx1"/>
              </a:solidFill>
              <a:effectLst/>
            </a:endParaRPr>
          </a:p>
        </p:txBody>
      </p:sp>
      <p:sp>
        <p:nvSpPr>
          <p:cNvPr id="11" name="Título 1"/>
          <p:cNvSpPr txBox="1">
            <a:spLocks/>
          </p:cNvSpPr>
          <p:nvPr/>
        </p:nvSpPr>
        <p:spPr>
          <a:xfrm>
            <a:off x="652434" y="1438259"/>
            <a:ext cx="8229600" cy="847289"/>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br>
              <a:rPr lang="pt-BR" sz="800" dirty="0">
                <a:solidFill>
                  <a:schemeClr val="tx1"/>
                </a:solidFill>
                <a:latin typeface="Arial" panose="020B0604020202020204" pitchFamily="34" charset="0"/>
                <a:cs typeface="Arial" panose="020B0604020202020204" pitchFamily="34" charset="0"/>
              </a:rPr>
            </a:br>
            <a:br>
              <a:rPr lang="pt-BR" sz="800" dirty="0">
                <a:solidFill>
                  <a:schemeClr val="tx1"/>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Coleta e Análise dos Dados (1/5)   </a:t>
            </a:r>
            <a:br>
              <a:rPr lang="pt-BR" sz="800" dirty="0">
                <a:solidFill>
                  <a:schemeClr val="tx1"/>
                </a:solidFill>
                <a:latin typeface="Arial" panose="020B0604020202020204" pitchFamily="34" charset="0"/>
                <a:cs typeface="Arial" panose="020B0604020202020204" pitchFamily="34" charset="0"/>
              </a:rPr>
            </a:br>
            <a:br>
              <a:rPr lang="pt-BR" sz="700" dirty="0">
                <a:solidFill>
                  <a:schemeClr val="tx1"/>
                </a:solidFill>
                <a:latin typeface="Arial" panose="020B0604020202020204" pitchFamily="34" charset="0"/>
                <a:cs typeface="Arial" panose="020B0604020202020204" pitchFamily="34" charset="0"/>
              </a:rPr>
            </a:br>
            <a:r>
              <a:rPr lang="pt-BR" sz="700" dirty="0">
                <a:solidFill>
                  <a:schemeClr val="tx1"/>
                </a:solidFill>
                <a:latin typeface="Arial" panose="020B0604020202020204" pitchFamily="34" charset="0"/>
                <a:cs typeface="Arial" panose="020B0604020202020204" pitchFamily="34" charset="0"/>
              </a:rPr>
              <a:t> </a:t>
            </a:r>
            <a:endParaRPr lang="pt-BR" sz="700" dirty="0">
              <a:solidFill>
                <a:schemeClr val="tx1"/>
              </a:solidFill>
            </a:endParaRPr>
          </a:p>
        </p:txBody>
      </p:sp>
      <p:sp>
        <p:nvSpPr>
          <p:cNvPr id="12" name="Espaço Reservado para Conteúdo 2"/>
          <p:cNvSpPr txBox="1">
            <a:spLocks/>
          </p:cNvSpPr>
          <p:nvPr/>
        </p:nvSpPr>
        <p:spPr>
          <a:xfrm>
            <a:off x="580996" y="22955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a:buNone/>
            </a:pPr>
            <a:endParaRPr lang="pt-BR" sz="1800" dirty="0"/>
          </a:p>
        </p:txBody>
      </p:sp>
      <p:sp>
        <p:nvSpPr>
          <p:cNvPr id="13" name="Espaço Reservado para Conteúdo 2"/>
          <p:cNvSpPr txBox="1">
            <a:spLocks/>
          </p:cNvSpPr>
          <p:nvPr/>
        </p:nvSpPr>
        <p:spPr>
          <a:xfrm>
            <a:off x="733396" y="24479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lvl="0" indent="0" algn="just">
              <a:buNone/>
            </a:pPr>
            <a:r>
              <a:rPr lang="pt-BR" sz="1800" dirty="0">
                <a:latin typeface="Arial" panose="020B0604020202020204" pitchFamily="34" charset="0"/>
                <a:cs typeface="Arial" panose="020B0604020202020204" pitchFamily="34" charset="0"/>
              </a:rPr>
              <a:t>	Para coletar as opiniões dos alunos e professores, foram elaborados questionários, baseados no trabalho de Delgado e Haguenauer (2009) com o intuito de identificar alguns pontos relevantes  da comunidade acadêmica do Curso de Sistemas de Informação da UFSM/FW em relação a utilização do AVA </a:t>
            </a:r>
            <a:r>
              <a:rPr lang="pt-BR" sz="1800" i="1" dirty="0">
                <a:latin typeface="Arial" panose="020B0604020202020204" pitchFamily="34" charset="0"/>
                <a:cs typeface="Arial" panose="020B0604020202020204" pitchFamily="34" charset="0"/>
              </a:rPr>
              <a:t>Moodle</a:t>
            </a:r>
          </a:p>
          <a:p>
            <a:pPr marL="109728" lvl="0" indent="0" algn="just">
              <a:buNone/>
            </a:pPr>
            <a:endParaRPr lang="pt-BR" sz="1800" dirty="0">
              <a:latin typeface="Arial" panose="020B0604020202020204" pitchFamily="34" charset="0"/>
              <a:cs typeface="Arial" panose="020B0604020202020204" pitchFamily="34" charset="0"/>
            </a:endParaRPr>
          </a:p>
          <a:p>
            <a:pPr marL="109728" lvl="0" indent="0" algn="just">
              <a:buNone/>
            </a:pPr>
            <a:r>
              <a:rPr lang="pt-BR" sz="1800" dirty="0">
                <a:latin typeface="Arial" panose="020B0604020202020204" pitchFamily="34" charset="0"/>
                <a:cs typeface="Arial" panose="020B0604020202020204" pitchFamily="34" charset="0"/>
              </a:rPr>
              <a:t>	Para colher informações mais precisas dos alunos, além da construção de um questionário de múltipla escolha, optou-se, também, por incluir algumas questões dissertativas, onde se teve ao todo 74 participantes. Além disso, aplicou-se também um instrumento específico aos professores do Curso de Sistemas de Informação com um total de 9 participantes.</a:t>
            </a:r>
          </a:p>
        </p:txBody>
      </p:sp>
    </p:spTree>
    <p:extLst>
      <p:ext uri="{BB962C8B-B14F-4D97-AF65-F5344CB8AC3E}">
        <p14:creationId xmlns:p14="http://schemas.microsoft.com/office/powerpoint/2010/main" val="985428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13</a:t>
            </a:fld>
            <a:endParaRPr lang="pt-BR"/>
          </a:p>
        </p:txBody>
      </p:sp>
      <p:sp>
        <p:nvSpPr>
          <p:cNvPr id="4" name="Espaço Reservado para Número de Slide 3"/>
          <p:cNvSpPr txBox="1">
            <a:spLocks/>
          </p:cNvSpPr>
          <p:nvPr/>
        </p:nvSpPr>
        <p:spPr>
          <a:xfrm>
            <a:off x="8647272" y="6407944"/>
            <a:ext cx="365760" cy="365125"/>
          </a:xfrm>
          <a:prstGeom prst="rect">
            <a:avLst/>
          </a:prstGeom>
        </p:spPr>
        <p:txBody>
          <a:bodyPr vert="horz" anchor="b"/>
          <a:lstStyle>
            <a:defPPr>
              <a:defRPr lang="pt-BR"/>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9D8CF-8DEC-4D9F-84EE-ADF04DFF3391}" type="slidenum">
              <a:rPr lang="pt-BR" smtClean="0"/>
              <a:pPr/>
              <a:t>13</a:t>
            </a:fld>
            <a:endParaRPr lang="pt-BR" dirty="0"/>
          </a:p>
        </p:txBody>
      </p:sp>
      <p:pic>
        <p:nvPicPr>
          <p:cNvPr id="6"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7"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Estudo de Caso (4/15)</a:t>
            </a:r>
            <a:endParaRPr lang="pt-BR" sz="1400" dirty="0">
              <a:solidFill>
                <a:srgbClr val="FF0000"/>
              </a:solidFill>
              <a:effectLst/>
            </a:endParaRPr>
          </a:p>
        </p:txBody>
      </p:sp>
      <p:sp>
        <p:nvSpPr>
          <p:cNvPr id="11" name="Título 1"/>
          <p:cNvSpPr txBox="1">
            <a:spLocks/>
          </p:cNvSpPr>
          <p:nvPr/>
        </p:nvSpPr>
        <p:spPr>
          <a:xfrm>
            <a:off x="652434" y="1438259"/>
            <a:ext cx="8229600" cy="847289"/>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br>
              <a:rPr lang="pt-BR" sz="800" dirty="0">
                <a:solidFill>
                  <a:schemeClr val="tx1"/>
                </a:solidFill>
                <a:latin typeface="Arial" panose="020B0604020202020204" pitchFamily="34" charset="0"/>
                <a:cs typeface="Arial" panose="020B0604020202020204" pitchFamily="34" charset="0"/>
              </a:rPr>
            </a:br>
            <a:br>
              <a:rPr lang="pt-BR" sz="800" dirty="0">
                <a:solidFill>
                  <a:schemeClr val="tx1"/>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Coleta e Análise dos Dados (2/5)   </a:t>
            </a:r>
            <a:br>
              <a:rPr lang="pt-BR" sz="800" dirty="0">
                <a:solidFill>
                  <a:schemeClr val="tx1"/>
                </a:solidFill>
                <a:latin typeface="Arial" panose="020B0604020202020204" pitchFamily="34" charset="0"/>
                <a:cs typeface="Arial" panose="020B0604020202020204" pitchFamily="34" charset="0"/>
              </a:rPr>
            </a:br>
            <a:br>
              <a:rPr lang="pt-BR" sz="700" dirty="0">
                <a:solidFill>
                  <a:schemeClr val="tx1"/>
                </a:solidFill>
                <a:latin typeface="Arial" panose="020B0604020202020204" pitchFamily="34" charset="0"/>
                <a:cs typeface="Arial" panose="020B0604020202020204" pitchFamily="34" charset="0"/>
              </a:rPr>
            </a:br>
            <a:r>
              <a:rPr lang="pt-BR" sz="700" dirty="0">
                <a:solidFill>
                  <a:schemeClr val="tx1"/>
                </a:solidFill>
                <a:latin typeface="Arial" panose="020B0604020202020204" pitchFamily="34" charset="0"/>
                <a:cs typeface="Arial" panose="020B0604020202020204" pitchFamily="34" charset="0"/>
              </a:rPr>
              <a:t> </a:t>
            </a:r>
            <a:endParaRPr lang="pt-BR" sz="700" dirty="0">
              <a:solidFill>
                <a:schemeClr val="tx1"/>
              </a:solidFill>
            </a:endParaRPr>
          </a:p>
        </p:txBody>
      </p:sp>
      <p:sp>
        <p:nvSpPr>
          <p:cNvPr id="12" name="Espaço Reservado para Conteúdo 2"/>
          <p:cNvSpPr txBox="1">
            <a:spLocks/>
          </p:cNvSpPr>
          <p:nvPr/>
        </p:nvSpPr>
        <p:spPr>
          <a:xfrm>
            <a:off x="580996" y="22955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a:buNone/>
            </a:pPr>
            <a:endParaRPr lang="pt-BR" sz="1800" dirty="0"/>
          </a:p>
        </p:txBody>
      </p:sp>
      <p:sp>
        <p:nvSpPr>
          <p:cNvPr id="13" name="Espaço Reservado para Conteúdo 2"/>
          <p:cNvSpPr txBox="1">
            <a:spLocks/>
          </p:cNvSpPr>
          <p:nvPr/>
        </p:nvSpPr>
        <p:spPr>
          <a:xfrm>
            <a:off x="733396" y="24479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lvl="0" indent="0" algn="just">
              <a:buNone/>
            </a:pPr>
            <a:r>
              <a:rPr lang="pt-BR" sz="1800" dirty="0">
                <a:latin typeface="Arial" panose="020B0604020202020204" pitchFamily="34" charset="0"/>
                <a:cs typeface="Arial" panose="020B0604020202020204" pitchFamily="34" charset="0"/>
              </a:rPr>
              <a:t>	Das respostas dos alunos dentre as que tiverem maior impacto na construção desse protótipo pode-se citar: </a:t>
            </a:r>
            <a:r>
              <a:rPr lang="pt-BR" sz="1800" i="1" dirty="0"/>
              <a:t>“</a:t>
            </a:r>
            <a:r>
              <a:rPr lang="pt-BR" sz="1800" i="1" dirty="0">
                <a:latin typeface="Arial "/>
              </a:rPr>
              <a:t>Em relação às principais ferramentas avalie: administração, participantes, atividades, meus cursos, fórum de noticias, últimas notícias, usuários online e área central onde é disposto o conteúdo da disciplina:”</a:t>
            </a:r>
          </a:p>
          <a:p>
            <a:pPr marL="109728" lvl="0" indent="0" algn="just">
              <a:buNone/>
            </a:pPr>
            <a:endParaRPr lang="pt-BR" sz="1800" i="1" dirty="0">
              <a:latin typeface="Arial "/>
            </a:endParaRPr>
          </a:p>
          <a:p>
            <a:pPr marL="109728" lvl="0" indent="0" algn="just">
              <a:buNone/>
            </a:pPr>
            <a:r>
              <a:rPr lang="pt-BR" sz="1800" i="1" dirty="0">
                <a:latin typeface="Arial "/>
              </a:rPr>
              <a:t>	</a:t>
            </a:r>
            <a:r>
              <a:rPr lang="pt-BR" sz="1800" dirty="0">
                <a:latin typeface="Arial "/>
              </a:rPr>
              <a:t>Os resultados desta questão possibilitaram sanar a dúvida de quais ferramentas são mais significativas para os alunos. Com base nos percentuais das ferramentas mais bem avaliadas foi possível dar prioridade as mesmas no momento da reorganização dos blocos</a:t>
            </a:r>
            <a:endParaRPr lang="pt-B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2004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14</a:t>
            </a:fld>
            <a:endParaRPr lang="pt-BR"/>
          </a:p>
        </p:txBody>
      </p:sp>
      <p:sp>
        <p:nvSpPr>
          <p:cNvPr id="4" name="Espaço Reservado para Número de Slide 3"/>
          <p:cNvSpPr txBox="1">
            <a:spLocks/>
          </p:cNvSpPr>
          <p:nvPr/>
        </p:nvSpPr>
        <p:spPr>
          <a:xfrm>
            <a:off x="8647272" y="6407944"/>
            <a:ext cx="365760" cy="365125"/>
          </a:xfrm>
          <a:prstGeom prst="rect">
            <a:avLst/>
          </a:prstGeom>
        </p:spPr>
        <p:txBody>
          <a:bodyPr vert="horz" anchor="b"/>
          <a:lstStyle>
            <a:defPPr>
              <a:defRPr lang="pt-BR"/>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9D8CF-8DEC-4D9F-84EE-ADF04DFF3391}" type="slidenum">
              <a:rPr lang="pt-BR" smtClean="0"/>
              <a:pPr/>
              <a:t>14</a:t>
            </a:fld>
            <a:endParaRPr lang="pt-BR" dirty="0"/>
          </a:p>
        </p:txBody>
      </p:sp>
      <p:pic>
        <p:nvPicPr>
          <p:cNvPr id="6"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7"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Estudo de Caso (5/15)</a:t>
            </a:r>
            <a:endParaRPr lang="pt-BR" sz="1400" dirty="0">
              <a:solidFill>
                <a:srgbClr val="FF0000"/>
              </a:solidFill>
              <a:effectLst/>
            </a:endParaRPr>
          </a:p>
        </p:txBody>
      </p:sp>
      <p:sp>
        <p:nvSpPr>
          <p:cNvPr id="11" name="Título 1"/>
          <p:cNvSpPr txBox="1">
            <a:spLocks/>
          </p:cNvSpPr>
          <p:nvPr/>
        </p:nvSpPr>
        <p:spPr>
          <a:xfrm>
            <a:off x="652434" y="1438259"/>
            <a:ext cx="8229600" cy="847289"/>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br>
              <a:rPr lang="pt-BR" sz="800" dirty="0">
                <a:solidFill>
                  <a:schemeClr val="tx1"/>
                </a:solidFill>
                <a:latin typeface="Arial" panose="020B0604020202020204" pitchFamily="34" charset="0"/>
                <a:cs typeface="Arial" panose="020B0604020202020204" pitchFamily="34" charset="0"/>
              </a:rPr>
            </a:br>
            <a:br>
              <a:rPr lang="pt-BR" sz="800" dirty="0">
                <a:solidFill>
                  <a:schemeClr val="tx1"/>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Coleta e Análise dos Dados (3/5)   </a:t>
            </a:r>
            <a:br>
              <a:rPr lang="pt-BR" sz="800" dirty="0">
                <a:solidFill>
                  <a:schemeClr val="tx1"/>
                </a:solidFill>
                <a:latin typeface="Arial" panose="020B0604020202020204" pitchFamily="34" charset="0"/>
                <a:cs typeface="Arial" panose="020B0604020202020204" pitchFamily="34" charset="0"/>
              </a:rPr>
            </a:br>
            <a:br>
              <a:rPr lang="pt-BR" sz="700" dirty="0">
                <a:solidFill>
                  <a:schemeClr val="tx1"/>
                </a:solidFill>
                <a:latin typeface="Arial" panose="020B0604020202020204" pitchFamily="34" charset="0"/>
                <a:cs typeface="Arial" panose="020B0604020202020204" pitchFamily="34" charset="0"/>
              </a:rPr>
            </a:br>
            <a:r>
              <a:rPr lang="pt-BR" sz="700" dirty="0">
                <a:solidFill>
                  <a:schemeClr val="tx1"/>
                </a:solidFill>
                <a:latin typeface="Arial" panose="020B0604020202020204" pitchFamily="34" charset="0"/>
                <a:cs typeface="Arial" panose="020B0604020202020204" pitchFamily="34" charset="0"/>
              </a:rPr>
              <a:t> </a:t>
            </a:r>
            <a:endParaRPr lang="pt-BR" sz="700" dirty="0">
              <a:solidFill>
                <a:schemeClr val="tx1"/>
              </a:solidFill>
            </a:endParaRPr>
          </a:p>
        </p:txBody>
      </p:sp>
      <p:sp>
        <p:nvSpPr>
          <p:cNvPr id="12" name="Espaço Reservado para Conteúdo 2"/>
          <p:cNvSpPr txBox="1">
            <a:spLocks/>
          </p:cNvSpPr>
          <p:nvPr/>
        </p:nvSpPr>
        <p:spPr>
          <a:xfrm>
            <a:off x="580996" y="22955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a:buNone/>
            </a:pPr>
            <a:endParaRPr lang="pt-BR" sz="1800"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1924" y="2283947"/>
            <a:ext cx="6616352" cy="3953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2724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15</a:t>
            </a:fld>
            <a:endParaRPr lang="pt-BR"/>
          </a:p>
        </p:txBody>
      </p:sp>
      <p:sp>
        <p:nvSpPr>
          <p:cNvPr id="4" name="Espaço Reservado para Número de Slide 3"/>
          <p:cNvSpPr txBox="1">
            <a:spLocks/>
          </p:cNvSpPr>
          <p:nvPr/>
        </p:nvSpPr>
        <p:spPr>
          <a:xfrm>
            <a:off x="8647272" y="6407944"/>
            <a:ext cx="365760" cy="365125"/>
          </a:xfrm>
          <a:prstGeom prst="rect">
            <a:avLst/>
          </a:prstGeom>
        </p:spPr>
        <p:txBody>
          <a:bodyPr vert="horz" anchor="b"/>
          <a:lstStyle>
            <a:defPPr>
              <a:defRPr lang="pt-BR"/>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9D8CF-8DEC-4D9F-84EE-ADF04DFF3391}" type="slidenum">
              <a:rPr lang="pt-BR" smtClean="0"/>
              <a:pPr/>
              <a:t>15</a:t>
            </a:fld>
            <a:endParaRPr lang="pt-BR" dirty="0"/>
          </a:p>
        </p:txBody>
      </p:sp>
      <p:pic>
        <p:nvPicPr>
          <p:cNvPr id="6"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7"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Estudo de Caso (6/15)</a:t>
            </a:r>
            <a:endParaRPr lang="pt-BR" sz="1400" dirty="0">
              <a:solidFill>
                <a:srgbClr val="FF0000"/>
              </a:solidFill>
              <a:effectLst/>
            </a:endParaRPr>
          </a:p>
        </p:txBody>
      </p:sp>
      <p:sp>
        <p:nvSpPr>
          <p:cNvPr id="11" name="Título 1"/>
          <p:cNvSpPr txBox="1">
            <a:spLocks/>
          </p:cNvSpPr>
          <p:nvPr/>
        </p:nvSpPr>
        <p:spPr>
          <a:xfrm>
            <a:off x="652434" y="1438259"/>
            <a:ext cx="8229600" cy="847289"/>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br>
              <a:rPr lang="pt-BR" sz="800" dirty="0">
                <a:solidFill>
                  <a:schemeClr val="tx1"/>
                </a:solidFill>
                <a:latin typeface="Arial" panose="020B0604020202020204" pitchFamily="34" charset="0"/>
                <a:cs typeface="Arial" panose="020B0604020202020204" pitchFamily="34" charset="0"/>
              </a:rPr>
            </a:br>
            <a:br>
              <a:rPr lang="pt-BR" sz="800" dirty="0">
                <a:solidFill>
                  <a:schemeClr val="tx1"/>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Coleta e Análise dos Dados (4/5)   </a:t>
            </a:r>
            <a:br>
              <a:rPr lang="pt-BR" sz="800" dirty="0">
                <a:solidFill>
                  <a:schemeClr val="tx1"/>
                </a:solidFill>
                <a:latin typeface="Arial" panose="020B0604020202020204" pitchFamily="34" charset="0"/>
                <a:cs typeface="Arial" panose="020B0604020202020204" pitchFamily="34" charset="0"/>
              </a:rPr>
            </a:br>
            <a:br>
              <a:rPr lang="pt-BR" sz="700" dirty="0">
                <a:solidFill>
                  <a:schemeClr val="tx1"/>
                </a:solidFill>
                <a:latin typeface="Arial" panose="020B0604020202020204" pitchFamily="34" charset="0"/>
                <a:cs typeface="Arial" panose="020B0604020202020204" pitchFamily="34" charset="0"/>
              </a:rPr>
            </a:br>
            <a:r>
              <a:rPr lang="pt-BR" sz="700" dirty="0">
                <a:solidFill>
                  <a:schemeClr val="tx1"/>
                </a:solidFill>
                <a:latin typeface="Arial" panose="020B0604020202020204" pitchFamily="34" charset="0"/>
                <a:cs typeface="Arial" panose="020B0604020202020204" pitchFamily="34" charset="0"/>
              </a:rPr>
              <a:t> </a:t>
            </a:r>
            <a:endParaRPr lang="pt-BR" sz="700" dirty="0">
              <a:solidFill>
                <a:schemeClr val="tx1"/>
              </a:solidFill>
            </a:endParaRPr>
          </a:p>
        </p:txBody>
      </p:sp>
      <p:sp>
        <p:nvSpPr>
          <p:cNvPr id="12" name="Espaço Reservado para Conteúdo 2"/>
          <p:cNvSpPr txBox="1">
            <a:spLocks/>
          </p:cNvSpPr>
          <p:nvPr/>
        </p:nvSpPr>
        <p:spPr>
          <a:xfrm>
            <a:off x="580996" y="22955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a:buNone/>
            </a:pPr>
            <a:endParaRPr lang="pt-BR" sz="1800" dirty="0"/>
          </a:p>
        </p:txBody>
      </p:sp>
      <p:sp>
        <p:nvSpPr>
          <p:cNvPr id="13" name="Espaço Reservado para Conteúdo 2"/>
          <p:cNvSpPr txBox="1">
            <a:spLocks/>
          </p:cNvSpPr>
          <p:nvPr/>
        </p:nvSpPr>
        <p:spPr>
          <a:xfrm>
            <a:off x="733396" y="24479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lvl="0" indent="0" algn="just">
              <a:buNone/>
            </a:pPr>
            <a:r>
              <a:rPr lang="pt-BR" sz="1800" dirty="0">
                <a:latin typeface="Arial" panose="020B0604020202020204" pitchFamily="34" charset="0"/>
                <a:cs typeface="Arial" panose="020B0604020202020204" pitchFamily="34" charset="0"/>
              </a:rPr>
              <a:t>	Para construir um </a:t>
            </a:r>
            <a:r>
              <a:rPr lang="pt-BR" sz="1800" i="1" dirty="0" err="1">
                <a:latin typeface="Arial" panose="020B0604020202020204" pitchFamily="34" charset="0"/>
                <a:cs typeface="Arial" panose="020B0604020202020204" pitchFamily="34" charset="0"/>
              </a:rPr>
              <a:t>template</a:t>
            </a:r>
            <a:r>
              <a:rPr lang="pt-BR" sz="1800" dirty="0">
                <a:latin typeface="Arial" panose="020B0604020202020204" pitchFamily="34" charset="0"/>
                <a:cs typeface="Arial" panose="020B0604020202020204" pitchFamily="34" charset="0"/>
              </a:rPr>
              <a:t> que abranja vários tipos de públicos abriu-se um espaço no instrumento para que os alunos fizessem sugestões e criticas. Os resultados foram considerados satisfatórios, pois a maioria das indicações foram em relação à interface, principal objetivo desse trabalho</a:t>
            </a:r>
          </a:p>
        </p:txBody>
      </p:sp>
      <p:pic>
        <p:nvPicPr>
          <p:cNvPr id="3" name="Imagem 2"/>
          <p:cNvPicPr>
            <a:picLocks noChangeAspect="1"/>
          </p:cNvPicPr>
          <p:nvPr/>
        </p:nvPicPr>
        <p:blipFill rotWithShape="1">
          <a:blip r:embed="rId4"/>
          <a:srcRect l="4619" t="22729" r="2012" b="15750"/>
          <a:stretch/>
        </p:blipFill>
        <p:spPr>
          <a:xfrm>
            <a:off x="1619672" y="3876893"/>
            <a:ext cx="6863200" cy="1784355"/>
          </a:xfrm>
          <a:prstGeom prst="rect">
            <a:avLst/>
          </a:prstGeom>
        </p:spPr>
      </p:pic>
    </p:spTree>
    <p:extLst>
      <p:ext uri="{BB962C8B-B14F-4D97-AF65-F5344CB8AC3E}">
        <p14:creationId xmlns:p14="http://schemas.microsoft.com/office/powerpoint/2010/main" val="3733875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16</a:t>
            </a:fld>
            <a:endParaRPr lang="pt-BR"/>
          </a:p>
        </p:txBody>
      </p:sp>
      <p:sp>
        <p:nvSpPr>
          <p:cNvPr id="4" name="Espaço Reservado para Número de Slide 3"/>
          <p:cNvSpPr txBox="1">
            <a:spLocks/>
          </p:cNvSpPr>
          <p:nvPr/>
        </p:nvSpPr>
        <p:spPr>
          <a:xfrm>
            <a:off x="8647272" y="6407944"/>
            <a:ext cx="365760" cy="365125"/>
          </a:xfrm>
          <a:prstGeom prst="rect">
            <a:avLst/>
          </a:prstGeom>
        </p:spPr>
        <p:txBody>
          <a:bodyPr vert="horz" anchor="b"/>
          <a:lstStyle>
            <a:defPPr>
              <a:defRPr lang="pt-BR"/>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9D8CF-8DEC-4D9F-84EE-ADF04DFF3391}" type="slidenum">
              <a:rPr lang="pt-BR" smtClean="0"/>
              <a:pPr/>
              <a:t>16</a:t>
            </a:fld>
            <a:endParaRPr lang="pt-BR" dirty="0"/>
          </a:p>
        </p:txBody>
      </p:sp>
      <p:pic>
        <p:nvPicPr>
          <p:cNvPr id="6"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7"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Estudo de Caso (7/15)</a:t>
            </a:r>
            <a:endParaRPr lang="pt-BR" sz="1400" dirty="0">
              <a:solidFill>
                <a:srgbClr val="FF0000"/>
              </a:solidFill>
              <a:effectLst/>
            </a:endParaRPr>
          </a:p>
        </p:txBody>
      </p:sp>
      <p:sp>
        <p:nvSpPr>
          <p:cNvPr id="11" name="Título 1"/>
          <p:cNvSpPr txBox="1">
            <a:spLocks/>
          </p:cNvSpPr>
          <p:nvPr/>
        </p:nvSpPr>
        <p:spPr>
          <a:xfrm>
            <a:off x="652434" y="1438259"/>
            <a:ext cx="8229600" cy="847289"/>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br>
              <a:rPr lang="pt-BR" sz="800" dirty="0">
                <a:solidFill>
                  <a:schemeClr val="tx1"/>
                </a:solidFill>
                <a:latin typeface="Arial" panose="020B0604020202020204" pitchFamily="34" charset="0"/>
                <a:cs typeface="Arial" panose="020B0604020202020204" pitchFamily="34" charset="0"/>
              </a:rPr>
            </a:br>
            <a:br>
              <a:rPr lang="pt-BR" sz="800" dirty="0">
                <a:solidFill>
                  <a:schemeClr val="tx1"/>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Coleta e Análise dos Dados (5/5)   </a:t>
            </a:r>
            <a:br>
              <a:rPr lang="pt-BR" sz="800" dirty="0">
                <a:solidFill>
                  <a:schemeClr val="tx1"/>
                </a:solidFill>
                <a:latin typeface="Arial" panose="020B0604020202020204" pitchFamily="34" charset="0"/>
                <a:cs typeface="Arial" panose="020B0604020202020204" pitchFamily="34" charset="0"/>
              </a:rPr>
            </a:br>
            <a:br>
              <a:rPr lang="pt-BR" sz="700" dirty="0">
                <a:solidFill>
                  <a:schemeClr val="tx1"/>
                </a:solidFill>
                <a:latin typeface="Arial" panose="020B0604020202020204" pitchFamily="34" charset="0"/>
                <a:cs typeface="Arial" panose="020B0604020202020204" pitchFamily="34" charset="0"/>
              </a:rPr>
            </a:br>
            <a:r>
              <a:rPr lang="pt-BR" sz="700" dirty="0">
                <a:solidFill>
                  <a:schemeClr val="tx1"/>
                </a:solidFill>
                <a:latin typeface="Arial" panose="020B0604020202020204" pitchFamily="34" charset="0"/>
                <a:cs typeface="Arial" panose="020B0604020202020204" pitchFamily="34" charset="0"/>
              </a:rPr>
              <a:t> </a:t>
            </a:r>
            <a:endParaRPr lang="pt-BR" sz="700" dirty="0">
              <a:solidFill>
                <a:schemeClr val="tx1"/>
              </a:solidFill>
            </a:endParaRPr>
          </a:p>
        </p:txBody>
      </p:sp>
      <p:sp>
        <p:nvSpPr>
          <p:cNvPr id="12" name="Espaço Reservado para Conteúdo 2"/>
          <p:cNvSpPr txBox="1">
            <a:spLocks/>
          </p:cNvSpPr>
          <p:nvPr/>
        </p:nvSpPr>
        <p:spPr>
          <a:xfrm>
            <a:off x="580996" y="22955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a:buNone/>
            </a:pPr>
            <a:endParaRPr lang="pt-BR" sz="1800" dirty="0"/>
          </a:p>
        </p:txBody>
      </p:sp>
      <p:sp>
        <p:nvSpPr>
          <p:cNvPr id="13" name="Espaço Reservado para Conteúdo 2"/>
          <p:cNvSpPr txBox="1">
            <a:spLocks/>
          </p:cNvSpPr>
          <p:nvPr/>
        </p:nvSpPr>
        <p:spPr>
          <a:xfrm>
            <a:off x="733396" y="24479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lvl="0" indent="0" algn="just">
              <a:buNone/>
            </a:pPr>
            <a:r>
              <a:rPr lang="pt-BR" sz="1800" dirty="0">
                <a:latin typeface="Arial" panose="020B0604020202020204" pitchFamily="34" charset="0"/>
                <a:cs typeface="Arial" panose="020B0604020202020204" pitchFamily="34" charset="0"/>
              </a:rPr>
              <a:t>	Considerou-se de suma importância coletar também a opinião dos professores, pois os mesmos têm o papel de disponibilizar e organizar o conteúdo das disciplinas para os alunos</a:t>
            </a:r>
          </a:p>
          <a:p>
            <a:pPr marL="109728" lvl="0" indent="0" algn="just">
              <a:buNone/>
            </a:pPr>
            <a:endParaRPr lang="pt-BR" sz="1800" dirty="0">
              <a:latin typeface="Arial" panose="020B0604020202020204" pitchFamily="34" charset="0"/>
              <a:cs typeface="Arial" panose="020B0604020202020204" pitchFamily="34" charset="0"/>
            </a:endParaRPr>
          </a:p>
          <a:p>
            <a:pPr marL="109728" lvl="0" indent="0" algn="just">
              <a:buNone/>
            </a:pPr>
            <a:r>
              <a:rPr lang="pt-BR" sz="1800" dirty="0">
                <a:latin typeface="Arial" panose="020B0604020202020204" pitchFamily="34" charset="0"/>
                <a:cs typeface="Arial" panose="020B0604020202020204" pitchFamily="34" charset="0"/>
              </a:rPr>
              <a:t>	Uma das questões aplicada com os docentes era um espaço aberto: </a:t>
            </a:r>
            <a:r>
              <a:rPr lang="pt-BR" sz="1800" i="1" dirty="0">
                <a:latin typeface="Arial" panose="020B0604020202020204" pitchFamily="34" charset="0"/>
                <a:cs typeface="Arial" panose="020B0604020202020204" pitchFamily="34" charset="0"/>
              </a:rPr>
              <a:t>“ Utilize este espaço para sugestões, criticas e comentários” </a:t>
            </a:r>
            <a:r>
              <a:rPr lang="pt-BR" sz="1800" dirty="0">
                <a:latin typeface="Arial" panose="020B0604020202020204" pitchFamily="34" charset="0"/>
                <a:cs typeface="Arial" panose="020B0604020202020204" pitchFamily="34" charset="0"/>
              </a:rPr>
              <a:t>para que cada um pudesse expor suas necessidades e opiniões</a:t>
            </a:r>
          </a:p>
        </p:txBody>
      </p:sp>
      <p:pic>
        <p:nvPicPr>
          <p:cNvPr id="5" name="Imagem 4"/>
          <p:cNvPicPr>
            <a:picLocks noChangeAspect="1"/>
          </p:cNvPicPr>
          <p:nvPr/>
        </p:nvPicPr>
        <p:blipFill rotWithShape="1">
          <a:blip r:embed="rId4"/>
          <a:srcRect t="64366" r="702"/>
          <a:stretch/>
        </p:blipFill>
        <p:spPr>
          <a:xfrm>
            <a:off x="1885732" y="4797152"/>
            <a:ext cx="7077264" cy="943804"/>
          </a:xfrm>
          <a:prstGeom prst="rect">
            <a:avLst/>
          </a:prstGeom>
        </p:spPr>
      </p:pic>
    </p:spTree>
    <p:extLst>
      <p:ext uri="{BB962C8B-B14F-4D97-AF65-F5344CB8AC3E}">
        <p14:creationId xmlns:p14="http://schemas.microsoft.com/office/powerpoint/2010/main" val="4057686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17</a:t>
            </a:fld>
            <a:endParaRPr lang="pt-BR"/>
          </a:p>
        </p:txBody>
      </p:sp>
      <p:sp>
        <p:nvSpPr>
          <p:cNvPr id="4" name="Espaço Reservado para Número de Slide 3"/>
          <p:cNvSpPr txBox="1">
            <a:spLocks/>
          </p:cNvSpPr>
          <p:nvPr/>
        </p:nvSpPr>
        <p:spPr>
          <a:xfrm>
            <a:off x="8647272" y="6407944"/>
            <a:ext cx="365760" cy="365125"/>
          </a:xfrm>
          <a:prstGeom prst="rect">
            <a:avLst/>
          </a:prstGeom>
        </p:spPr>
        <p:txBody>
          <a:bodyPr vert="horz" anchor="b"/>
          <a:lstStyle>
            <a:defPPr>
              <a:defRPr lang="pt-BR"/>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9D8CF-8DEC-4D9F-84EE-ADF04DFF3391}" type="slidenum">
              <a:rPr lang="pt-BR" smtClean="0"/>
              <a:pPr/>
              <a:t>17</a:t>
            </a:fld>
            <a:endParaRPr lang="pt-BR" dirty="0"/>
          </a:p>
        </p:txBody>
      </p:sp>
      <p:pic>
        <p:nvPicPr>
          <p:cNvPr id="6"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7"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Estudo de Caso (8/15)</a:t>
            </a:r>
            <a:endParaRPr lang="pt-BR" sz="1400" dirty="0">
              <a:solidFill>
                <a:srgbClr val="FF0000"/>
              </a:solidFill>
              <a:effectLst/>
            </a:endParaRPr>
          </a:p>
        </p:txBody>
      </p:sp>
      <p:sp>
        <p:nvSpPr>
          <p:cNvPr id="11" name="Título 1"/>
          <p:cNvSpPr txBox="1">
            <a:spLocks/>
          </p:cNvSpPr>
          <p:nvPr/>
        </p:nvSpPr>
        <p:spPr>
          <a:xfrm>
            <a:off x="662880" y="1438259"/>
            <a:ext cx="8229600" cy="847289"/>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br>
              <a:rPr lang="pt-BR" sz="800" dirty="0">
                <a:solidFill>
                  <a:srgbClr val="FF0000"/>
                </a:solidFill>
                <a:latin typeface="Arial" panose="020B0604020202020204" pitchFamily="34" charset="0"/>
                <a:cs typeface="Arial" panose="020B0604020202020204" pitchFamily="34" charset="0"/>
              </a:rPr>
            </a:br>
            <a:br>
              <a:rPr lang="pt-BR" sz="800" dirty="0">
                <a:solidFill>
                  <a:srgbClr val="FF0000"/>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Criação do novo </a:t>
            </a:r>
            <a:r>
              <a:rPr lang="pt-BR" sz="2000" i="1" dirty="0" err="1">
                <a:solidFill>
                  <a:schemeClr val="tx1"/>
                </a:solidFill>
                <a:effectLst/>
                <a:latin typeface="Arial" panose="020B0604020202020204" pitchFamily="34" charset="0"/>
                <a:cs typeface="Arial" panose="020B0604020202020204" pitchFamily="34" charset="0"/>
              </a:rPr>
              <a:t>template</a:t>
            </a:r>
            <a:r>
              <a:rPr lang="pt-BR" sz="2000" dirty="0">
                <a:solidFill>
                  <a:schemeClr val="tx1"/>
                </a:solidFill>
                <a:effectLst/>
                <a:latin typeface="Arial" panose="020B0604020202020204" pitchFamily="34" charset="0"/>
                <a:cs typeface="Arial" panose="020B0604020202020204" pitchFamily="34" charset="0"/>
              </a:rPr>
              <a:t> (1/2)   </a:t>
            </a:r>
            <a:br>
              <a:rPr lang="pt-BR" sz="800" dirty="0">
                <a:solidFill>
                  <a:srgbClr val="FF0000"/>
                </a:solidFill>
                <a:latin typeface="Arial" panose="020B0604020202020204" pitchFamily="34" charset="0"/>
                <a:cs typeface="Arial" panose="020B0604020202020204" pitchFamily="34" charset="0"/>
              </a:rPr>
            </a:br>
            <a:br>
              <a:rPr lang="pt-BR" sz="700" dirty="0">
                <a:solidFill>
                  <a:srgbClr val="FF0000"/>
                </a:solidFill>
                <a:latin typeface="Arial" panose="020B0604020202020204" pitchFamily="34" charset="0"/>
                <a:cs typeface="Arial" panose="020B0604020202020204" pitchFamily="34" charset="0"/>
              </a:rPr>
            </a:br>
            <a:r>
              <a:rPr lang="pt-BR" sz="700" dirty="0">
                <a:solidFill>
                  <a:srgbClr val="FF0000"/>
                </a:solidFill>
                <a:latin typeface="Arial" panose="020B0604020202020204" pitchFamily="34" charset="0"/>
                <a:cs typeface="Arial" panose="020B0604020202020204" pitchFamily="34" charset="0"/>
              </a:rPr>
              <a:t> </a:t>
            </a:r>
            <a:endParaRPr lang="pt-BR" sz="700" dirty="0">
              <a:solidFill>
                <a:srgbClr val="FF0000"/>
              </a:solidFill>
            </a:endParaRPr>
          </a:p>
        </p:txBody>
      </p:sp>
      <p:sp>
        <p:nvSpPr>
          <p:cNvPr id="12" name="Espaço Reservado para Conteúdo 2"/>
          <p:cNvSpPr txBox="1">
            <a:spLocks/>
          </p:cNvSpPr>
          <p:nvPr/>
        </p:nvSpPr>
        <p:spPr>
          <a:xfrm>
            <a:off x="580996" y="22955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a:buNone/>
            </a:pPr>
            <a:endParaRPr lang="pt-BR" sz="1800" dirty="0"/>
          </a:p>
        </p:txBody>
      </p:sp>
      <p:sp>
        <p:nvSpPr>
          <p:cNvPr id="13" name="Espaço Reservado para Conteúdo 2"/>
          <p:cNvSpPr txBox="1">
            <a:spLocks/>
          </p:cNvSpPr>
          <p:nvPr/>
        </p:nvSpPr>
        <p:spPr>
          <a:xfrm>
            <a:off x="733396" y="24479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lvl="0" indent="0" algn="just">
              <a:buNone/>
            </a:pPr>
            <a:r>
              <a:rPr lang="pt-BR" sz="1800" dirty="0">
                <a:latin typeface="Arial" panose="020B0604020202020204" pitchFamily="34" charset="0"/>
                <a:cs typeface="Arial" panose="020B0604020202020204" pitchFamily="34" charset="0"/>
              </a:rPr>
              <a:t>	Os principais pontos levados em consideração para a proposição do </a:t>
            </a:r>
            <a:r>
              <a:rPr lang="pt-BR" sz="1800" i="1" dirty="0" err="1">
                <a:latin typeface="Arial" panose="020B0604020202020204" pitchFamily="34" charset="0"/>
                <a:cs typeface="Arial" panose="020B0604020202020204" pitchFamily="34" charset="0"/>
              </a:rPr>
              <a:t>template</a:t>
            </a:r>
            <a:r>
              <a:rPr lang="pt-BR" sz="1800" dirty="0">
                <a:latin typeface="Arial" panose="020B0604020202020204" pitchFamily="34" charset="0"/>
                <a:cs typeface="Arial" panose="020B0604020202020204" pitchFamily="34" charset="0"/>
              </a:rPr>
              <a:t> tiveram como base o fato de que muitos respondentes relataram a necessidade de modernizar, atualizar, reformular, enfim, modificar a interface para que ela se tornasse mais amigável com o usuário, mais limpa e que ficasse menos confusa</a:t>
            </a:r>
          </a:p>
          <a:p>
            <a:pPr marL="109728" lvl="0" indent="0" algn="just">
              <a:buNone/>
            </a:pPr>
            <a:endParaRPr lang="pt-BR" sz="1800" dirty="0">
              <a:latin typeface="Arial" panose="020B0604020202020204" pitchFamily="34" charset="0"/>
              <a:cs typeface="Arial" panose="020B0604020202020204" pitchFamily="34" charset="0"/>
            </a:endParaRPr>
          </a:p>
          <a:p>
            <a:pPr marL="109728" lvl="0" indent="0" algn="just">
              <a:buNone/>
            </a:pPr>
            <a:r>
              <a:rPr lang="pt-BR" sz="1800" dirty="0">
                <a:latin typeface="Arial" panose="020B0604020202020204" pitchFamily="34" charset="0"/>
                <a:cs typeface="Arial" panose="020B0604020202020204" pitchFamily="34" charset="0"/>
              </a:rPr>
              <a:t>	Foram identificados alguns problemas com relação à interface do AVA </a:t>
            </a:r>
            <a:r>
              <a:rPr lang="pt-BR" sz="1800" i="1" dirty="0">
                <a:latin typeface="Arial" panose="020B0604020202020204" pitchFamily="34" charset="0"/>
                <a:cs typeface="Arial" panose="020B0604020202020204" pitchFamily="34" charset="0"/>
              </a:rPr>
              <a:t>Moodle</a:t>
            </a:r>
            <a:r>
              <a:rPr lang="pt-BR" sz="1800" dirty="0">
                <a:latin typeface="Arial" panose="020B0604020202020204" pitchFamily="34" charset="0"/>
                <a:cs typeface="Arial" panose="020B0604020202020204" pitchFamily="34" charset="0"/>
              </a:rPr>
              <a:t> empregado pela UFSM, como o uso de diferentes cores, em especial no tom azul, o que dificulta a visualização por parte do usuário e torna a navegação cansativa</a:t>
            </a:r>
          </a:p>
        </p:txBody>
      </p:sp>
    </p:spTree>
    <p:extLst>
      <p:ext uri="{BB962C8B-B14F-4D97-AF65-F5344CB8AC3E}">
        <p14:creationId xmlns:p14="http://schemas.microsoft.com/office/powerpoint/2010/main" val="3026132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18</a:t>
            </a:fld>
            <a:endParaRPr lang="pt-BR"/>
          </a:p>
        </p:txBody>
      </p:sp>
      <p:sp>
        <p:nvSpPr>
          <p:cNvPr id="4" name="Espaço Reservado para Número de Slide 3"/>
          <p:cNvSpPr txBox="1">
            <a:spLocks/>
          </p:cNvSpPr>
          <p:nvPr/>
        </p:nvSpPr>
        <p:spPr>
          <a:xfrm>
            <a:off x="8647272" y="6407944"/>
            <a:ext cx="365760" cy="365125"/>
          </a:xfrm>
          <a:prstGeom prst="rect">
            <a:avLst/>
          </a:prstGeom>
        </p:spPr>
        <p:txBody>
          <a:bodyPr vert="horz" anchor="b"/>
          <a:lstStyle>
            <a:defPPr>
              <a:defRPr lang="pt-BR"/>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9D8CF-8DEC-4D9F-84EE-ADF04DFF3391}" type="slidenum">
              <a:rPr lang="pt-BR" smtClean="0"/>
              <a:pPr/>
              <a:t>18</a:t>
            </a:fld>
            <a:endParaRPr lang="pt-BR" dirty="0"/>
          </a:p>
        </p:txBody>
      </p:sp>
      <p:pic>
        <p:nvPicPr>
          <p:cNvPr id="6"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7"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Estudo de Caso (9/15)</a:t>
            </a:r>
            <a:endParaRPr lang="pt-BR" sz="1400" dirty="0">
              <a:solidFill>
                <a:srgbClr val="FF0000"/>
              </a:solidFill>
              <a:effectLst/>
            </a:endParaRPr>
          </a:p>
        </p:txBody>
      </p:sp>
      <p:sp>
        <p:nvSpPr>
          <p:cNvPr id="11" name="Título 1"/>
          <p:cNvSpPr txBox="1">
            <a:spLocks/>
          </p:cNvSpPr>
          <p:nvPr/>
        </p:nvSpPr>
        <p:spPr>
          <a:xfrm>
            <a:off x="652434" y="1438259"/>
            <a:ext cx="8229600" cy="847289"/>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br>
              <a:rPr lang="pt-BR" sz="800" dirty="0">
                <a:solidFill>
                  <a:srgbClr val="FF0000"/>
                </a:solidFill>
                <a:latin typeface="Arial" panose="020B0604020202020204" pitchFamily="34" charset="0"/>
                <a:cs typeface="Arial" panose="020B0604020202020204" pitchFamily="34" charset="0"/>
              </a:rPr>
            </a:br>
            <a:br>
              <a:rPr lang="pt-BR" sz="800" dirty="0">
                <a:solidFill>
                  <a:srgbClr val="FF0000"/>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Criação do novo </a:t>
            </a:r>
            <a:r>
              <a:rPr lang="pt-BR" sz="2000" i="1" dirty="0" err="1">
                <a:solidFill>
                  <a:schemeClr val="tx1"/>
                </a:solidFill>
                <a:effectLst/>
                <a:latin typeface="Arial" panose="020B0604020202020204" pitchFamily="34" charset="0"/>
                <a:cs typeface="Arial" panose="020B0604020202020204" pitchFamily="34" charset="0"/>
              </a:rPr>
              <a:t>template</a:t>
            </a:r>
            <a:r>
              <a:rPr lang="pt-BR" sz="2000" dirty="0">
                <a:solidFill>
                  <a:schemeClr val="tx1"/>
                </a:solidFill>
                <a:effectLst/>
                <a:latin typeface="Arial" panose="020B0604020202020204" pitchFamily="34" charset="0"/>
                <a:cs typeface="Arial" panose="020B0604020202020204" pitchFamily="34" charset="0"/>
              </a:rPr>
              <a:t> (2/2)   </a:t>
            </a:r>
            <a:br>
              <a:rPr lang="pt-BR" sz="800" dirty="0">
                <a:solidFill>
                  <a:srgbClr val="FF0000"/>
                </a:solidFill>
                <a:latin typeface="Arial" panose="020B0604020202020204" pitchFamily="34" charset="0"/>
                <a:cs typeface="Arial" panose="020B0604020202020204" pitchFamily="34" charset="0"/>
              </a:rPr>
            </a:br>
            <a:br>
              <a:rPr lang="pt-BR" sz="700" dirty="0">
                <a:solidFill>
                  <a:srgbClr val="FF0000"/>
                </a:solidFill>
                <a:latin typeface="Arial" panose="020B0604020202020204" pitchFamily="34" charset="0"/>
                <a:cs typeface="Arial" panose="020B0604020202020204" pitchFamily="34" charset="0"/>
              </a:rPr>
            </a:br>
            <a:r>
              <a:rPr lang="pt-BR" sz="700" dirty="0">
                <a:solidFill>
                  <a:srgbClr val="FF0000"/>
                </a:solidFill>
                <a:latin typeface="Arial" panose="020B0604020202020204" pitchFamily="34" charset="0"/>
                <a:cs typeface="Arial" panose="020B0604020202020204" pitchFamily="34" charset="0"/>
              </a:rPr>
              <a:t> </a:t>
            </a:r>
            <a:endParaRPr lang="pt-BR" sz="700" dirty="0">
              <a:solidFill>
                <a:srgbClr val="FF0000"/>
              </a:solidFill>
            </a:endParaRPr>
          </a:p>
        </p:txBody>
      </p:sp>
      <p:sp>
        <p:nvSpPr>
          <p:cNvPr id="12" name="Espaço Reservado para Conteúdo 2"/>
          <p:cNvSpPr txBox="1">
            <a:spLocks/>
          </p:cNvSpPr>
          <p:nvPr/>
        </p:nvSpPr>
        <p:spPr>
          <a:xfrm>
            <a:off x="580996" y="22955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a:buNone/>
            </a:pPr>
            <a:endParaRPr lang="pt-BR" sz="1800" dirty="0"/>
          </a:p>
        </p:txBody>
      </p:sp>
      <p:sp>
        <p:nvSpPr>
          <p:cNvPr id="13" name="Espaço Reservado para Conteúdo 2"/>
          <p:cNvSpPr txBox="1">
            <a:spLocks/>
          </p:cNvSpPr>
          <p:nvPr/>
        </p:nvSpPr>
        <p:spPr>
          <a:xfrm>
            <a:off x="733396" y="24479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lvl="0" indent="0" algn="just">
              <a:buNone/>
            </a:pPr>
            <a:r>
              <a:rPr lang="pt-BR" sz="1800" dirty="0">
                <a:latin typeface="Arial" panose="020B0604020202020204" pitchFamily="34" charset="0"/>
                <a:cs typeface="Arial" panose="020B0604020202020204" pitchFamily="34" charset="0"/>
              </a:rPr>
              <a:t>	Existem vários</a:t>
            </a:r>
            <a:r>
              <a:rPr lang="pt-BR" sz="1800" i="1" dirty="0">
                <a:latin typeface="Arial" panose="020B0604020202020204" pitchFamily="34" charset="0"/>
                <a:cs typeface="Arial" panose="020B0604020202020204" pitchFamily="34" charset="0"/>
              </a:rPr>
              <a:t> templates </a:t>
            </a:r>
            <a:r>
              <a:rPr lang="pt-BR" sz="1800" dirty="0">
                <a:latin typeface="Arial" panose="020B0604020202020204" pitchFamily="34" charset="0"/>
                <a:cs typeface="Arial" panose="020B0604020202020204" pitchFamily="34" charset="0"/>
              </a:rPr>
              <a:t>pré-criados e disponibilizados no repositório do site </a:t>
            </a:r>
            <a:r>
              <a:rPr lang="pt-BR" sz="1800" i="1" dirty="0">
                <a:latin typeface="Arial" panose="020B0604020202020204" pitchFamily="34" charset="0"/>
                <a:cs typeface="Arial" panose="020B0604020202020204" pitchFamily="34" charset="0"/>
              </a:rPr>
              <a:t>Moodle.org</a:t>
            </a:r>
            <a:r>
              <a:rPr lang="pt-BR" sz="1800" dirty="0">
                <a:latin typeface="Arial" panose="020B0604020202020204" pitchFamily="34" charset="0"/>
                <a:cs typeface="Arial" panose="020B0604020202020204" pitchFamily="34" charset="0"/>
              </a:rPr>
              <a:t> </a:t>
            </a:r>
          </a:p>
          <a:p>
            <a:pPr marL="109728" lvl="0" indent="0" algn="just">
              <a:buNone/>
            </a:pPr>
            <a:r>
              <a:rPr lang="pt-BR" sz="1800" dirty="0">
                <a:latin typeface="Arial" panose="020B0604020202020204" pitchFamily="34" charset="0"/>
                <a:cs typeface="Arial" panose="020B0604020202020204" pitchFamily="34" charset="0"/>
              </a:rPr>
              <a:t>&lt;https://moodle.org/plugins/browse.php?list=category&amp;id=3&gt;</a:t>
            </a:r>
          </a:p>
          <a:p>
            <a:pPr marL="109728" lvl="0" indent="0" algn="just">
              <a:buNone/>
            </a:pPr>
            <a:endParaRPr lang="pt-BR" sz="1800" dirty="0">
              <a:latin typeface="Arial" panose="020B0604020202020204" pitchFamily="34" charset="0"/>
              <a:cs typeface="Arial" panose="020B0604020202020204" pitchFamily="34" charset="0"/>
            </a:endParaRPr>
          </a:p>
          <a:p>
            <a:pPr marL="109728" lvl="0" indent="0" algn="just">
              <a:buNone/>
            </a:pPr>
            <a:r>
              <a:rPr lang="pt-BR" sz="1800" dirty="0">
                <a:latin typeface="Arial" panose="020B0604020202020204" pitchFamily="34" charset="0"/>
                <a:cs typeface="Arial" panose="020B0604020202020204" pitchFamily="34" charset="0"/>
              </a:rPr>
              <a:t>	Para determinar o </a:t>
            </a:r>
            <a:r>
              <a:rPr lang="pt-BR" sz="1800" i="1" dirty="0" err="1">
                <a:latin typeface="Arial" panose="020B0604020202020204" pitchFamily="34" charset="0"/>
                <a:cs typeface="Arial" panose="020B0604020202020204" pitchFamily="34" charset="0"/>
              </a:rPr>
              <a:t>template</a:t>
            </a:r>
            <a:r>
              <a:rPr lang="pt-BR" sz="1800" dirty="0">
                <a:latin typeface="Arial" panose="020B0604020202020204" pitchFamily="34" charset="0"/>
                <a:cs typeface="Arial" panose="020B0604020202020204" pitchFamily="34" charset="0"/>
              </a:rPr>
              <a:t> a ser usado neste trabalho,  levou-se em consideração as sugestões obtidas com a aplicação do primeiro instrumento, visando utilizar uma interface mais limpa. Dessa forma, no </a:t>
            </a:r>
            <a:r>
              <a:rPr lang="pt-BR" sz="1800" i="1" dirty="0" err="1">
                <a:latin typeface="Arial" panose="020B0604020202020204" pitchFamily="34" charset="0"/>
                <a:cs typeface="Arial" panose="020B0604020202020204" pitchFamily="34" charset="0"/>
              </a:rPr>
              <a:t>template</a:t>
            </a:r>
            <a:r>
              <a:rPr lang="pt-BR" sz="1800" i="1" dirty="0">
                <a:latin typeface="Arial" panose="020B0604020202020204" pitchFamily="34" charset="0"/>
                <a:cs typeface="Arial" panose="020B0604020202020204" pitchFamily="34" charset="0"/>
              </a:rPr>
              <a:t> </a:t>
            </a:r>
            <a:r>
              <a:rPr lang="pt-BR" sz="1800" dirty="0">
                <a:latin typeface="Arial" panose="020B0604020202020204" pitchFamily="34" charset="0"/>
                <a:cs typeface="Arial" panose="020B0604020202020204" pitchFamily="34" charset="0"/>
              </a:rPr>
              <a:t>implementado, utilizou-se um tema já disponibilizado nativamente junto à plataforma</a:t>
            </a:r>
          </a:p>
          <a:p>
            <a:pPr marL="109728" lvl="0" indent="0" algn="just">
              <a:buNone/>
            </a:pPr>
            <a:endParaRPr lang="pt-BR" sz="1800" dirty="0">
              <a:latin typeface="Arial" panose="020B0604020202020204" pitchFamily="34" charset="0"/>
              <a:cs typeface="Arial" panose="020B0604020202020204" pitchFamily="34" charset="0"/>
            </a:endParaRPr>
          </a:p>
          <a:p>
            <a:pPr marL="109728" lvl="0" indent="0" algn="just">
              <a:buNone/>
            </a:pPr>
            <a:r>
              <a:rPr lang="pt-BR" sz="1800" dirty="0">
                <a:latin typeface="Arial" panose="020B0604020202020204" pitchFamily="34" charset="0"/>
                <a:cs typeface="Arial" panose="020B0604020202020204" pitchFamily="34" charset="0"/>
              </a:rPr>
              <a:t>	O ambiente foi disponibilizado para testes e validação no </a:t>
            </a:r>
            <a:r>
              <a:rPr lang="pt-BR" sz="1800" i="1" dirty="0">
                <a:latin typeface="Arial" panose="020B0604020202020204" pitchFamily="34" charset="0"/>
                <a:cs typeface="Arial" panose="020B0604020202020204" pitchFamily="34" charset="0"/>
              </a:rPr>
              <a:t>link</a:t>
            </a:r>
            <a:r>
              <a:rPr lang="pt-BR" sz="1800" dirty="0">
                <a:latin typeface="Arial" panose="020B0604020202020204" pitchFamily="34" charset="0"/>
                <a:cs typeface="Arial" panose="020B0604020202020204" pitchFamily="34" charset="0"/>
              </a:rPr>
              <a:t> &lt;http://moodleufsmfw2016.info/moodle/login&gt;</a:t>
            </a:r>
          </a:p>
        </p:txBody>
      </p:sp>
    </p:spTree>
    <p:extLst>
      <p:ext uri="{BB962C8B-B14F-4D97-AF65-F5344CB8AC3E}">
        <p14:creationId xmlns:p14="http://schemas.microsoft.com/office/powerpoint/2010/main" val="1054730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19</a:t>
            </a:fld>
            <a:endParaRPr lang="pt-BR"/>
          </a:p>
        </p:txBody>
      </p:sp>
      <p:sp>
        <p:nvSpPr>
          <p:cNvPr id="4" name="Espaço Reservado para Número de Slide 3"/>
          <p:cNvSpPr txBox="1">
            <a:spLocks/>
          </p:cNvSpPr>
          <p:nvPr/>
        </p:nvSpPr>
        <p:spPr>
          <a:xfrm>
            <a:off x="8647272" y="6407944"/>
            <a:ext cx="365760" cy="365125"/>
          </a:xfrm>
          <a:prstGeom prst="rect">
            <a:avLst/>
          </a:prstGeom>
        </p:spPr>
        <p:txBody>
          <a:bodyPr vert="horz" anchor="b"/>
          <a:lstStyle>
            <a:defPPr>
              <a:defRPr lang="pt-BR"/>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9D8CF-8DEC-4D9F-84EE-ADF04DFF3391}" type="slidenum">
              <a:rPr lang="pt-BR" smtClean="0"/>
              <a:pPr/>
              <a:t>19</a:t>
            </a:fld>
            <a:endParaRPr lang="pt-BR" dirty="0"/>
          </a:p>
        </p:txBody>
      </p:sp>
      <p:pic>
        <p:nvPicPr>
          <p:cNvPr id="6"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7"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Estudo de Caso (10/15)</a:t>
            </a:r>
            <a:endParaRPr lang="pt-BR" sz="1400" dirty="0">
              <a:solidFill>
                <a:schemeClr val="tx1"/>
              </a:solidFill>
              <a:effectLst/>
            </a:endParaRPr>
          </a:p>
        </p:txBody>
      </p:sp>
      <p:sp>
        <p:nvSpPr>
          <p:cNvPr id="11" name="Título 1"/>
          <p:cNvSpPr txBox="1">
            <a:spLocks/>
          </p:cNvSpPr>
          <p:nvPr/>
        </p:nvSpPr>
        <p:spPr>
          <a:xfrm>
            <a:off x="652434" y="1438259"/>
            <a:ext cx="8229600" cy="847289"/>
          </a:xfrm>
          <a:prstGeom prst="rect">
            <a:avLst/>
          </a:prstGeom>
        </p:spPr>
        <p:txBody>
          <a:bodyPr>
            <a:normAutofit fontScale="32500" lnSpcReduction="20000"/>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br>
              <a:rPr lang="pt-BR" sz="2700" dirty="0">
                <a:solidFill>
                  <a:srgbClr val="FF0000"/>
                </a:solidFill>
                <a:latin typeface="Arial" panose="020B0604020202020204" pitchFamily="34" charset="0"/>
                <a:cs typeface="Arial" panose="020B0604020202020204" pitchFamily="34" charset="0"/>
              </a:rPr>
            </a:br>
            <a:br>
              <a:rPr lang="pt-BR" sz="2700" dirty="0">
                <a:solidFill>
                  <a:srgbClr val="FF0000"/>
                </a:solidFill>
                <a:latin typeface="Arial" panose="020B0604020202020204" pitchFamily="34" charset="0"/>
                <a:cs typeface="Arial" panose="020B0604020202020204" pitchFamily="34" charset="0"/>
              </a:rPr>
            </a:br>
            <a:r>
              <a:rPr lang="pt-BR" sz="6200" dirty="0">
                <a:solidFill>
                  <a:schemeClr val="tx1"/>
                </a:solidFill>
                <a:effectLst/>
                <a:latin typeface="Arial" panose="020B0604020202020204" pitchFamily="34" charset="0"/>
                <a:cs typeface="Arial" panose="020B0604020202020204" pitchFamily="34" charset="0"/>
              </a:rPr>
              <a:t>Principais Alterações</a:t>
            </a:r>
            <a:br>
              <a:rPr lang="pt-BR" sz="2700" dirty="0">
                <a:solidFill>
                  <a:srgbClr val="FF0000"/>
                </a:solidFill>
                <a:latin typeface="Arial" panose="020B0604020202020204" pitchFamily="34" charset="0"/>
                <a:cs typeface="Arial" panose="020B0604020202020204" pitchFamily="34" charset="0"/>
              </a:rPr>
            </a:br>
            <a:br>
              <a:rPr lang="pt-BR" sz="2400" dirty="0">
                <a:solidFill>
                  <a:srgbClr val="FF0000"/>
                </a:solidFill>
                <a:latin typeface="Arial" panose="020B0604020202020204" pitchFamily="34" charset="0"/>
                <a:cs typeface="Arial" panose="020B0604020202020204" pitchFamily="34" charset="0"/>
              </a:rPr>
            </a:br>
            <a:r>
              <a:rPr lang="pt-BR" sz="2400" dirty="0">
                <a:solidFill>
                  <a:srgbClr val="FF0000"/>
                </a:solidFill>
                <a:latin typeface="Arial" panose="020B0604020202020204" pitchFamily="34" charset="0"/>
                <a:cs typeface="Arial" panose="020B0604020202020204" pitchFamily="34" charset="0"/>
              </a:rPr>
              <a:t> </a:t>
            </a:r>
            <a:endParaRPr lang="pt-BR" sz="2400" dirty="0">
              <a:solidFill>
                <a:srgbClr val="FF0000"/>
              </a:solidFill>
            </a:endParaRPr>
          </a:p>
        </p:txBody>
      </p:sp>
      <p:sp>
        <p:nvSpPr>
          <p:cNvPr id="12" name="Espaço Reservado para Conteúdo 2"/>
          <p:cNvSpPr txBox="1">
            <a:spLocks/>
          </p:cNvSpPr>
          <p:nvPr/>
        </p:nvSpPr>
        <p:spPr>
          <a:xfrm>
            <a:off x="580996" y="22955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a:buNone/>
            </a:pPr>
            <a:endParaRPr lang="pt-BR" sz="1800" dirty="0"/>
          </a:p>
        </p:txBody>
      </p:sp>
      <p:sp>
        <p:nvSpPr>
          <p:cNvPr id="13" name="Espaço Reservado para Conteúdo 2"/>
          <p:cNvSpPr txBox="1">
            <a:spLocks/>
          </p:cNvSpPr>
          <p:nvPr/>
        </p:nvSpPr>
        <p:spPr>
          <a:xfrm>
            <a:off x="733396" y="24479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lvl="0"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Alteração das cores, por meio da configuração do </a:t>
            </a:r>
            <a:r>
              <a:rPr lang="pt-BR" sz="1800" i="1" dirty="0" err="1">
                <a:latin typeface="Arial" panose="020B0604020202020204" pitchFamily="34" charset="0"/>
                <a:cs typeface="Arial" panose="020B0604020202020204" pitchFamily="34" charset="0"/>
              </a:rPr>
              <a:t>template</a:t>
            </a:r>
            <a:endParaRPr lang="pt-BR" sz="1800" i="1" dirty="0">
              <a:latin typeface="Arial" panose="020B0604020202020204" pitchFamily="34" charset="0"/>
              <a:cs typeface="Arial" panose="020B0604020202020204" pitchFamily="34" charset="0"/>
            </a:endParaRPr>
          </a:p>
          <a:p>
            <a:pPr marL="109728" lvl="0" indent="0" algn="just">
              <a:buNone/>
            </a:pPr>
            <a:endParaRPr lang="pt-BR" sz="1800" dirty="0">
              <a:latin typeface="Arial" panose="020B0604020202020204" pitchFamily="34" charset="0"/>
              <a:cs typeface="Arial" panose="020B0604020202020204" pitchFamily="34" charset="0"/>
            </a:endParaRPr>
          </a:p>
          <a:p>
            <a:pPr lvl="0" algn="just">
              <a:buFont typeface="Wingdings" panose="05000000000000000000" pitchFamily="2" charset="2"/>
              <a:buChar char="q"/>
            </a:pPr>
            <a:r>
              <a:rPr lang="pt-BR" sz="1800" i="1" dirty="0">
                <a:latin typeface="Arial" panose="020B0604020202020204" pitchFamily="34" charset="0"/>
                <a:cs typeface="Arial" panose="020B0604020202020204" pitchFamily="34" charset="0"/>
              </a:rPr>
              <a:t>Link</a:t>
            </a:r>
            <a:r>
              <a:rPr lang="pt-BR" sz="1800" dirty="0">
                <a:latin typeface="Arial" panose="020B0604020202020204" pitchFamily="34" charset="0"/>
                <a:cs typeface="Arial" panose="020B0604020202020204" pitchFamily="34" charset="0"/>
              </a:rPr>
              <a:t> com o botão sair no topo da página</a:t>
            </a:r>
          </a:p>
          <a:p>
            <a:pPr marL="109728" lvl="0" indent="0" algn="just">
              <a:buNone/>
            </a:pPr>
            <a:endParaRPr lang="pt-BR" sz="1800" dirty="0">
              <a:latin typeface="Arial" panose="020B0604020202020204" pitchFamily="34" charset="0"/>
              <a:cs typeface="Arial" panose="020B0604020202020204" pitchFamily="34" charset="0"/>
            </a:endParaRPr>
          </a:p>
          <a:p>
            <a:pPr lvl="0"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Disponibilização do bloco calendário em todas as páginas do ambiente </a:t>
            </a:r>
          </a:p>
          <a:p>
            <a:pPr marL="109728" lvl="0" indent="0" algn="just">
              <a:buNone/>
            </a:pPr>
            <a:endParaRPr lang="pt-BR" sz="1800" dirty="0">
              <a:latin typeface="Arial" panose="020B0604020202020204" pitchFamily="34" charset="0"/>
              <a:cs typeface="Arial" panose="020B0604020202020204" pitchFamily="34" charset="0"/>
            </a:endParaRPr>
          </a:p>
          <a:p>
            <a:pPr lvl="0"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A semana atual da disciplina recebeu um destaque maior</a:t>
            </a:r>
          </a:p>
          <a:p>
            <a:pPr marL="109728" lvl="0" indent="0" algn="just">
              <a:buNone/>
            </a:pPr>
            <a:endParaRPr lang="pt-BR" sz="1800" dirty="0">
              <a:latin typeface="Arial" panose="020B0604020202020204" pitchFamily="34" charset="0"/>
              <a:cs typeface="Arial" panose="020B0604020202020204" pitchFamily="34" charset="0"/>
            </a:endParaRPr>
          </a:p>
          <a:p>
            <a:pPr lvl="0"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Ordenação dos blocos: lado esquerdo: navegação, administração, participantes e usuários online; lado direito: últimas notícias, calendário e atividades</a:t>
            </a:r>
          </a:p>
        </p:txBody>
      </p:sp>
    </p:spTree>
    <p:extLst>
      <p:ext uri="{BB962C8B-B14F-4D97-AF65-F5344CB8AC3E}">
        <p14:creationId xmlns:p14="http://schemas.microsoft.com/office/powerpoint/2010/main" val="1812827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600552" y="1722078"/>
            <a:ext cx="8229600" cy="4221365"/>
          </a:xfrm>
        </p:spPr>
        <p:txBody>
          <a:bodyPr>
            <a:normAutofit lnSpcReduction="10000"/>
          </a:bodyPr>
          <a:lstStyle/>
          <a:p>
            <a:pPr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Objetivo Geral</a:t>
            </a:r>
          </a:p>
          <a:p>
            <a:pPr marL="109728" indent="0" algn="just">
              <a:buNone/>
            </a:pPr>
            <a:endParaRPr lang="pt-BR" sz="1800" dirty="0">
              <a:latin typeface="Arial" panose="020B0604020202020204" pitchFamily="34" charset="0"/>
              <a:cs typeface="Arial" panose="020B0604020202020204" pitchFamily="34" charset="0"/>
            </a:endParaRPr>
          </a:p>
          <a:p>
            <a:pPr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Fundamentação Teórica</a:t>
            </a:r>
          </a:p>
          <a:p>
            <a:pPr marL="109728" indent="0" algn="just">
              <a:buNone/>
            </a:pPr>
            <a:endParaRPr lang="pt-BR" sz="1800" dirty="0">
              <a:latin typeface="Arial" panose="020B0604020202020204" pitchFamily="34" charset="0"/>
              <a:cs typeface="Arial" panose="020B0604020202020204" pitchFamily="34" charset="0"/>
            </a:endParaRPr>
          </a:p>
          <a:p>
            <a:pPr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Estado da Arte</a:t>
            </a:r>
          </a:p>
          <a:p>
            <a:pPr marL="109728" indent="0" algn="just">
              <a:buNone/>
            </a:pPr>
            <a:endParaRPr lang="pt-BR" sz="1800" dirty="0">
              <a:latin typeface="Arial" panose="020B0604020202020204" pitchFamily="34" charset="0"/>
              <a:cs typeface="Arial" panose="020B0604020202020204" pitchFamily="34" charset="0"/>
            </a:endParaRPr>
          </a:p>
          <a:p>
            <a:pPr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Estudo de caso realizado</a:t>
            </a:r>
          </a:p>
          <a:p>
            <a:pPr marL="109728" indent="0" algn="just">
              <a:buNone/>
            </a:pPr>
            <a:endParaRPr lang="pt-BR" sz="1800" dirty="0">
              <a:latin typeface="Arial" panose="020B0604020202020204" pitchFamily="34" charset="0"/>
              <a:cs typeface="Arial" panose="020B0604020202020204" pitchFamily="34" charset="0"/>
            </a:endParaRPr>
          </a:p>
          <a:p>
            <a:pPr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Considerações Finais</a:t>
            </a:r>
          </a:p>
          <a:p>
            <a:pPr marL="109728" indent="0" algn="just">
              <a:buNone/>
            </a:pPr>
            <a:endParaRPr lang="pt-BR" sz="1800" dirty="0">
              <a:latin typeface="Arial" panose="020B0604020202020204" pitchFamily="34" charset="0"/>
              <a:cs typeface="Arial" panose="020B0604020202020204" pitchFamily="34" charset="0"/>
            </a:endParaRPr>
          </a:p>
          <a:p>
            <a:pPr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Referências</a:t>
            </a:r>
          </a:p>
          <a:p>
            <a:pPr marL="109728" indent="0" algn="just">
              <a:buNone/>
            </a:pPr>
            <a:endParaRPr lang="pt-BR" sz="1800" dirty="0">
              <a:latin typeface="Arial" panose="020B0604020202020204" pitchFamily="34" charset="0"/>
              <a:cs typeface="Arial" panose="020B0604020202020204" pitchFamily="34" charset="0"/>
            </a:endParaRPr>
          </a:p>
          <a:p>
            <a:pPr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Dúvidas</a:t>
            </a: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2</a:t>
            </a:fld>
            <a:endParaRPr lang="pt-BR" dirty="0"/>
          </a:p>
        </p:txBody>
      </p:sp>
      <p:pic>
        <p:nvPicPr>
          <p:cNvPr id="7" name="Picture 2" descr="LOGO UFSM FW"/>
          <p:cNvPicPr>
            <a:picLocks noChangeAspect="1" noChangeArrowheads="1"/>
          </p:cNvPicPr>
          <p:nvPr/>
        </p:nvPicPr>
        <p:blipFill>
          <a:blip r:embed="rId3" cstate="print"/>
          <a:srcRect/>
          <a:stretch>
            <a:fillRect/>
          </a:stretch>
        </p:blipFill>
        <p:spPr bwMode="auto">
          <a:xfrm>
            <a:off x="142844" y="0"/>
            <a:ext cx="836246" cy="1071546"/>
          </a:xfrm>
          <a:prstGeom prst="rect">
            <a:avLst/>
          </a:prstGeom>
          <a:noFill/>
        </p:spPr>
      </p:pic>
      <p:pic>
        <p:nvPicPr>
          <p:cNvPr id="9" name="Picture 3" descr="E:\UFSM FW SI\8º Semestre\2 TER  Progr. para Dispositivos Móveis leticia\logosi.png"/>
          <p:cNvPicPr>
            <a:picLocks noChangeAspect="1" noChangeArrowheads="1"/>
          </p:cNvPicPr>
          <p:nvPr/>
        </p:nvPicPr>
        <p:blipFill>
          <a:blip r:embed="rId4"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403648" y="1916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Sumário</a:t>
            </a:r>
            <a:endParaRPr lang="pt-BR" sz="1400" dirty="0">
              <a:solidFill>
                <a:srgbClr val="FF0000"/>
              </a:solidFill>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20</a:t>
            </a:fld>
            <a:endParaRPr lang="pt-BR"/>
          </a:p>
        </p:txBody>
      </p:sp>
      <p:sp>
        <p:nvSpPr>
          <p:cNvPr id="4" name="Espaço Reservado para Número de Slide 3"/>
          <p:cNvSpPr txBox="1">
            <a:spLocks/>
          </p:cNvSpPr>
          <p:nvPr/>
        </p:nvSpPr>
        <p:spPr>
          <a:xfrm>
            <a:off x="8647272" y="6407944"/>
            <a:ext cx="365760" cy="365125"/>
          </a:xfrm>
          <a:prstGeom prst="rect">
            <a:avLst/>
          </a:prstGeom>
        </p:spPr>
        <p:txBody>
          <a:bodyPr vert="horz" anchor="b"/>
          <a:lstStyle>
            <a:defPPr>
              <a:defRPr lang="pt-BR"/>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9D8CF-8DEC-4D9F-84EE-ADF04DFF3391}" type="slidenum">
              <a:rPr lang="pt-BR" smtClean="0"/>
              <a:pPr/>
              <a:t>20</a:t>
            </a:fld>
            <a:endParaRPr lang="pt-BR" dirty="0"/>
          </a:p>
        </p:txBody>
      </p:sp>
      <p:pic>
        <p:nvPicPr>
          <p:cNvPr id="6"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7"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Estudo de Caso (11/15)</a:t>
            </a:r>
            <a:endParaRPr lang="pt-BR" sz="1400" dirty="0">
              <a:solidFill>
                <a:srgbClr val="FF0000"/>
              </a:solidFill>
              <a:effectLst/>
            </a:endParaRPr>
          </a:p>
        </p:txBody>
      </p:sp>
      <p:sp>
        <p:nvSpPr>
          <p:cNvPr id="11" name="Título 1"/>
          <p:cNvSpPr txBox="1">
            <a:spLocks/>
          </p:cNvSpPr>
          <p:nvPr/>
        </p:nvSpPr>
        <p:spPr>
          <a:xfrm>
            <a:off x="652434" y="1438259"/>
            <a:ext cx="8229600" cy="847289"/>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br>
              <a:rPr lang="pt-BR" sz="800" dirty="0">
                <a:solidFill>
                  <a:srgbClr val="FF0000"/>
                </a:solidFill>
                <a:latin typeface="Arial" panose="020B0604020202020204" pitchFamily="34" charset="0"/>
                <a:cs typeface="Arial" panose="020B0604020202020204" pitchFamily="34" charset="0"/>
              </a:rPr>
            </a:br>
            <a:br>
              <a:rPr lang="pt-BR" sz="800" dirty="0">
                <a:solidFill>
                  <a:srgbClr val="FF0000"/>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Comparativo (1/2)</a:t>
            </a:r>
            <a:br>
              <a:rPr lang="pt-BR" sz="800" dirty="0">
                <a:solidFill>
                  <a:srgbClr val="FF0000"/>
                </a:solidFill>
                <a:latin typeface="Arial" panose="020B0604020202020204" pitchFamily="34" charset="0"/>
                <a:cs typeface="Arial" panose="020B0604020202020204" pitchFamily="34" charset="0"/>
              </a:rPr>
            </a:br>
            <a:br>
              <a:rPr lang="pt-BR" sz="700" dirty="0">
                <a:solidFill>
                  <a:srgbClr val="FF0000"/>
                </a:solidFill>
                <a:latin typeface="Arial" panose="020B0604020202020204" pitchFamily="34" charset="0"/>
                <a:cs typeface="Arial" panose="020B0604020202020204" pitchFamily="34" charset="0"/>
              </a:rPr>
            </a:br>
            <a:r>
              <a:rPr lang="pt-BR" sz="700" dirty="0">
                <a:solidFill>
                  <a:srgbClr val="FF0000"/>
                </a:solidFill>
                <a:latin typeface="Arial" panose="020B0604020202020204" pitchFamily="34" charset="0"/>
                <a:cs typeface="Arial" panose="020B0604020202020204" pitchFamily="34" charset="0"/>
              </a:rPr>
              <a:t> </a:t>
            </a:r>
            <a:endParaRPr lang="pt-BR" sz="700" dirty="0">
              <a:solidFill>
                <a:srgbClr val="FF0000"/>
              </a:solidFill>
            </a:endParaRPr>
          </a:p>
        </p:txBody>
      </p:sp>
      <p:sp>
        <p:nvSpPr>
          <p:cNvPr id="12" name="Espaço Reservado para Conteúdo 2"/>
          <p:cNvSpPr txBox="1">
            <a:spLocks/>
          </p:cNvSpPr>
          <p:nvPr/>
        </p:nvSpPr>
        <p:spPr>
          <a:xfrm>
            <a:off x="580996" y="22955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a:buNone/>
            </a:pPr>
            <a:endParaRPr lang="pt-BR" sz="1800"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45" y="2527369"/>
            <a:ext cx="4465912" cy="3121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87772" y="2527369"/>
            <a:ext cx="4300676" cy="3121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0913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21</a:t>
            </a:fld>
            <a:endParaRPr lang="pt-BR"/>
          </a:p>
        </p:txBody>
      </p:sp>
      <p:sp>
        <p:nvSpPr>
          <p:cNvPr id="4" name="Espaço Reservado para Número de Slide 3"/>
          <p:cNvSpPr txBox="1">
            <a:spLocks/>
          </p:cNvSpPr>
          <p:nvPr/>
        </p:nvSpPr>
        <p:spPr>
          <a:xfrm>
            <a:off x="8647272" y="6407944"/>
            <a:ext cx="365760" cy="365125"/>
          </a:xfrm>
          <a:prstGeom prst="rect">
            <a:avLst/>
          </a:prstGeom>
        </p:spPr>
        <p:txBody>
          <a:bodyPr vert="horz" anchor="b"/>
          <a:lstStyle>
            <a:defPPr>
              <a:defRPr lang="pt-BR"/>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9D8CF-8DEC-4D9F-84EE-ADF04DFF3391}" type="slidenum">
              <a:rPr lang="pt-BR" smtClean="0"/>
              <a:pPr/>
              <a:t>21</a:t>
            </a:fld>
            <a:endParaRPr lang="pt-BR" dirty="0"/>
          </a:p>
        </p:txBody>
      </p:sp>
      <p:pic>
        <p:nvPicPr>
          <p:cNvPr id="6"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7"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Estudo de Caso (12/15)</a:t>
            </a:r>
            <a:endParaRPr lang="pt-BR" sz="1400" dirty="0">
              <a:solidFill>
                <a:schemeClr val="tx1"/>
              </a:solidFill>
              <a:effectLst/>
            </a:endParaRPr>
          </a:p>
        </p:txBody>
      </p:sp>
      <p:sp>
        <p:nvSpPr>
          <p:cNvPr id="11" name="Título 1"/>
          <p:cNvSpPr txBox="1">
            <a:spLocks/>
          </p:cNvSpPr>
          <p:nvPr/>
        </p:nvSpPr>
        <p:spPr>
          <a:xfrm>
            <a:off x="652434" y="1438259"/>
            <a:ext cx="8229600" cy="847289"/>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br>
              <a:rPr lang="pt-BR" sz="800" dirty="0">
                <a:solidFill>
                  <a:srgbClr val="FF0000"/>
                </a:solidFill>
                <a:latin typeface="Arial" panose="020B0604020202020204" pitchFamily="34" charset="0"/>
                <a:cs typeface="Arial" panose="020B0604020202020204" pitchFamily="34" charset="0"/>
              </a:rPr>
            </a:br>
            <a:br>
              <a:rPr lang="pt-BR" sz="800" dirty="0">
                <a:solidFill>
                  <a:srgbClr val="FF0000"/>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Comparativo (2/2)</a:t>
            </a:r>
            <a:br>
              <a:rPr lang="pt-BR" sz="800" dirty="0">
                <a:solidFill>
                  <a:srgbClr val="FF0000"/>
                </a:solidFill>
                <a:latin typeface="Arial" panose="020B0604020202020204" pitchFamily="34" charset="0"/>
                <a:cs typeface="Arial" panose="020B0604020202020204" pitchFamily="34" charset="0"/>
              </a:rPr>
            </a:br>
            <a:br>
              <a:rPr lang="pt-BR" sz="700" dirty="0">
                <a:solidFill>
                  <a:srgbClr val="FF0000"/>
                </a:solidFill>
                <a:latin typeface="Arial" panose="020B0604020202020204" pitchFamily="34" charset="0"/>
                <a:cs typeface="Arial" panose="020B0604020202020204" pitchFamily="34" charset="0"/>
              </a:rPr>
            </a:br>
            <a:r>
              <a:rPr lang="pt-BR" sz="700" dirty="0">
                <a:solidFill>
                  <a:srgbClr val="FF0000"/>
                </a:solidFill>
                <a:latin typeface="Arial" panose="020B0604020202020204" pitchFamily="34" charset="0"/>
                <a:cs typeface="Arial" panose="020B0604020202020204" pitchFamily="34" charset="0"/>
              </a:rPr>
              <a:t> </a:t>
            </a:r>
            <a:endParaRPr lang="pt-BR" sz="700" dirty="0">
              <a:solidFill>
                <a:srgbClr val="FF0000"/>
              </a:solidFill>
            </a:endParaRPr>
          </a:p>
        </p:txBody>
      </p:sp>
      <p:sp>
        <p:nvSpPr>
          <p:cNvPr id="12" name="Espaço Reservado para Conteúdo 2"/>
          <p:cNvSpPr txBox="1">
            <a:spLocks/>
          </p:cNvSpPr>
          <p:nvPr/>
        </p:nvSpPr>
        <p:spPr>
          <a:xfrm>
            <a:off x="580996" y="22955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a:buNone/>
            </a:pPr>
            <a:endParaRPr lang="pt-BR" sz="1800" dirty="0"/>
          </a:p>
        </p:txBody>
      </p:sp>
      <p:pic>
        <p:nvPicPr>
          <p:cNvPr id="13"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28233"/>
          <a:stretch/>
        </p:blipFill>
        <p:spPr bwMode="auto">
          <a:xfrm>
            <a:off x="4929189" y="2285548"/>
            <a:ext cx="4083843" cy="3457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m 2"/>
          <p:cNvPicPr>
            <a:picLocks noChangeAspect="1"/>
          </p:cNvPicPr>
          <p:nvPr/>
        </p:nvPicPr>
        <p:blipFill>
          <a:blip r:embed="rId5"/>
          <a:stretch>
            <a:fillRect/>
          </a:stretch>
        </p:blipFill>
        <p:spPr>
          <a:xfrm>
            <a:off x="216604" y="2319176"/>
            <a:ext cx="4550630" cy="3457189"/>
          </a:xfrm>
          <a:prstGeom prst="rect">
            <a:avLst/>
          </a:prstGeom>
        </p:spPr>
      </p:pic>
    </p:spTree>
    <p:extLst>
      <p:ext uri="{BB962C8B-B14F-4D97-AF65-F5344CB8AC3E}">
        <p14:creationId xmlns:p14="http://schemas.microsoft.com/office/powerpoint/2010/main" val="1185414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22</a:t>
            </a:fld>
            <a:endParaRPr lang="pt-BR"/>
          </a:p>
        </p:txBody>
      </p:sp>
      <p:sp>
        <p:nvSpPr>
          <p:cNvPr id="4" name="Espaço Reservado para Número de Slide 3"/>
          <p:cNvSpPr txBox="1">
            <a:spLocks/>
          </p:cNvSpPr>
          <p:nvPr/>
        </p:nvSpPr>
        <p:spPr>
          <a:xfrm>
            <a:off x="8647272" y="6407944"/>
            <a:ext cx="365760" cy="365125"/>
          </a:xfrm>
          <a:prstGeom prst="rect">
            <a:avLst/>
          </a:prstGeom>
        </p:spPr>
        <p:txBody>
          <a:bodyPr vert="horz" anchor="b"/>
          <a:lstStyle>
            <a:defPPr>
              <a:defRPr lang="pt-BR"/>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9D8CF-8DEC-4D9F-84EE-ADF04DFF3391}" type="slidenum">
              <a:rPr lang="pt-BR" smtClean="0"/>
              <a:pPr/>
              <a:t>22</a:t>
            </a:fld>
            <a:endParaRPr lang="pt-BR" dirty="0"/>
          </a:p>
        </p:txBody>
      </p:sp>
      <p:pic>
        <p:nvPicPr>
          <p:cNvPr id="6"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7"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Estudo de Caso (13/15)</a:t>
            </a:r>
            <a:endParaRPr lang="pt-BR" sz="1400" dirty="0">
              <a:solidFill>
                <a:schemeClr val="tx1"/>
              </a:solidFill>
              <a:effectLst/>
            </a:endParaRPr>
          </a:p>
        </p:txBody>
      </p:sp>
      <p:sp>
        <p:nvSpPr>
          <p:cNvPr id="11" name="Título 1"/>
          <p:cNvSpPr txBox="1">
            <a:spLocks/>
          </p:cNvSpPr>
          <p:nvPr/>
        </p:nvSpPr>
        <p:spPr>
          <a:xfrm>
            <a:off x="652434" y="1438259"/>
            <a:ext cx="8229600" cy="847289"/>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br>
              <a:rPr lang="pt-BR" sz="800" dirty="0">
                <a:solidFill>
                  <a:srgbClr val="FF0000"/>
                </a:solidFill>
                <a:latin typeface="Arial" panose="020B0604020202020204" pitchFamily="34" charset="0"/>
                <a:cs typeface="Arial" panose="020B0604020202020204" pitchFamily="34" charset="0"/>
              </a:rPr>
            </a:br>
            <a:br>
              <a:rPr lang="pt-BR" sz="800" dirty="0">
                <a:solidFill>
                  <a:srgbClr val="FF0000"/>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Validação do </a:t>
            </a:r>
            <a:r>
              <a:rPr lang="pt-BR" sz="2000" i="1" dirty="0">
                <a:solidFill>
                  <a:schemeClr val="tx1"/>
                </a:solidFill>
                <a:effectLst/>
                <a:latin typeface="Arial" panose="020B0604020202020204" pitchFamily="34" charset="0"/>
                <a:cs typeface="Arial" panose="020B0604020202020204" pitchFamily="34" charset="0"/>
              </a:rPr>
              <a:t>Template</a:t>
            </a:r>
            <a:r>
              <a:rPr lang="pt-BR" sz="2000" dirty="0">
                <a:solidFill>
                  <a:schemeClr val="tx1"/>
                </a:solidFill>
                <a:effectLst/>
                <a:latin typeface="Arial" panose="020B0604020202020204" pitchFamily="34" charset="0"/>
                <a:cs typeface="Arial" panose="020B0604020202020204" pitchFamily="34" charset="0"/>
              </a:rPr>
              <a:t> (1/3)   </a:t>
            </a:r>
            <a:br>
              <a:rPr lang="pt-BR" sz="800" dirty="0">
                <a:solidFill>
                  <a:srgbClr val="FF0000"/>
                </a:solidFill>
                <a:latin typeface="Arial" panose="020B0604020202020204" pitchFamily="34" charset="0"/>
                <a:cs typeface="Arial" panose="020B0604020202020204" pitchFamily="34" charset="0"/>
              </a:rPr>
            </a:br>
            <a:br>
              <a:rPr lang="pt-BR" sz="700" dirty="0">
                <a:solidFill>
                  <a:srgbClr val="FF0000"/>
                </a:solidFill>
                <a:latin typeface="Arial" panose="020B0604020202020204" pitchFamily="34" charset="0"/>
                <a:cs typeface="Arial" panose="020B0604020202020204" pitchFamily="34" charset="0"/>
              </a:rPr>
            </a:br>
            <a:r>
              <a:rPr lang="pt-BR" sz="700" dirty="0">
                <a:solidFill>
                  <a:srgbClr val="FF0000"/>
                </a:solidFill>
                <a:latin typeface="Arial" panose="020B0604020202020204" pitchFamily="34" charset="0"/>
                <a:cs typeface="Arial" panose="020B0604020202020204" pitchFamily="34" charset="0"/>
              </a:rPr>
              <a:t> </a:t>
            </a:r>
            <a:endParaRPr lang="pt-BR" sz="700" dirty="0">
              <a:solidFill>
                <a:srgbClr val="FF0000"/>
              </a:solidFill>
            </a:endParaRPr>
          </a:p>
        </p:txBody>
      </p:sp>
      <p:sp>
        <p:nvSpPr>
          <p:cNvPr id="12" name="Espaço Reservado para Conteúdo 2"/>
          <p:cNvSpPr txBox="1">
            <a:spLocks/>
          </p:cNvSpPr>
          <p:nvPr/>
        </p:nvSpPr>
        <p:spPr>
          <a:xfrm>
            <a:off x="580996" y="22955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a:buNone/>
            </a:pPr>
            <a:r>
              <a:rPr lang="pt-BR" sz="1800" dirty="0"/>
              <a:t>	</a:t>
            </a:r>
            <a:r>
              <a:rPr lang="pt-BR" sz="1800" dirty="0">
                <a:latin typeface="Arial "/>
              </a:rPr>
              <a:t>Para validar o </a:t>
            </a:r>
            <a:r>
              <a:rPr lang="pt-BR" sz="1800" i="1" dirty="0" err="1">
                <a:latin typeface="Arial "/>
              </a:rPr>
              <a:t>template</a:t>
            </a:r>
            <a:r>
              <a:rPr lang="pt-BR" sz="1800" i="1" dirty="0">
                <a:latin typeface="Arial "/>
              </a:rPr>
              <a:t> </a:t>
            </a:r>
            <a:r>
              <a:rPr lang="pt-BR" sz="1800" dirty="0">
                <a:latin typeface="Arial "/>
              </a:rPr>
              <a:t>juntamente com os alunos e professores, foi construído um novo instrumento de pesquisa</a:t>
            </a:r>
          </a:p>
          <a:p>
            <a:pPr marL="109728" indent="0" algn="just">
              <a:buNone/>
            </a:pPr>
            <a:endParaRPr lang="pt-BR" sz="1800" dirty="0">
              <a:latin typeface="Arial "/>
            </a:endParaRPr>
          </a:p>
          <a:p>
            <a:pPr marL="109728" indent="0" algn="just">
              <a:buNone/>
            </a:pPr>
            <a:r>
              <a:rPr lang="pt-BR" sz="1800" dirty="0">
                <a:latin typeface="Arial "/>
              </a:rPr>
              <a:t>	Foram construídas questões para que fosse possível identificar se ficaram perceptíveis mudanças na interface do AVA </a:t>
            </a:r>
            <a:r>
              <a:rPr lang="pt-BR" sz="1800" i="1" dirty="0">
                <a:latin typeface="Arial "/>
              </a:rPr>
              <a:t>Moodle</a:t>
            </a:r>
            <a:r>
              <a:rPr lang="pt-BR" sz="1800" dirty="0">
                <a:latin typeface="Arial "/>
              </a:rPr>
              <a:t>, a partir da reformulação proposta</a:t>
            </a:r>
          </a:p>
          <a:p>
            <a:pPr marL="109728" indent="0" algn="just">
              <a:buNone/>
            </a:pPr>
            <a:endParaRPr lang="pt-BR" sz="1800" dirty="0">
              <a:latin typeface="Arial "/>
            </a:endParaRPr>
          </a:p>
          <a:p>
            <a:pPr marL="109728" indent="0" algn="just">
              <a:buNone/>
            </a:pPr>
            <a:r>
              <a:rPr lang="pt-BR" sz="1800" dirty="0">
                <a:latin typeface="Arial "/>
              </a:rPr>
              <a:t>	 Como foi aplicado somente um questionário aos públicos envolvidos foi preciso quantificar segundo o perfil dos usuários. Participaram 30 pessoas, sendo 24 alunos respondentes e 6 professores</a:t>
            </a:r>
          </a:p>
          <a:p>
            <a:pPr marL="109728" indent="0" algn="just">
              <a:buNone/>
            </a:pPr>
            <a:r>
              <a:rPr lang="pt-BR" sz="1800" dirty="0">
                <a:latin typeface="Arial "/>
              </a:rPr>
              <a:t>	</a:t>
            </a:r>
          </a:p>
        </p:txBody>
      </p:sp>
    </p:spTree>
    <p:extLst>
      <p:ext uri="{BB962C8B-B14F-4D97-AF65-F5344CB8AC3E}">
        <p14:creationId xmlns:p14="http://schemas.microsoft.com/office/powerpoint/2010/main" val="502652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23</a:t>
            </a:fld>
            <a:endParaRPr lang="pt-BR"/>
          </a:p>
        </p:txBody>
      </p:sp>
      <p:sp>
        <p:nvSpPr>
          <p:cNvPr id="4" name="Espaço Reservado para Número de Slide 3"/>
          <p:cNvSpPr txBox="1">
            <a:spLocks/>
          </p:cNvSpPr>
          <p:nvPr/>
        </p:nvSpPr>
        <p:spPr>
          <a:xfrm>
            <a:off x="8647272" y="6407944"/>
            <a:ext cx="365760" cy="365125"/>
          </a:xfrm>
          <a:prstGeom prst="rect">
            <a:avLst/>
          </a:prstGeom>
        </p:spPr>
        <p:txBody>
          <a:bodyPr vert="horz" anchor="b"/>
          <a:lstStyle>
            <a:defPPr>
              <a:defRPr lang="pt-BR"/>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9D8CF-8DEC-4D9F-84EE-ADF04DFF3391}" type="slidenum">
              <a:rPr lang="pt-BR" smtClean="0"/>
              <a:pPr/>
              <a:t>23</a:t>
            </a:fld>
            <a:endParaRPr lang="pt-BR" dirty="0"/>
          </a:p>
        </p:txBody>
      </p:sp>
      <p:pic>
        <p:nvPicPr>
          <p:cNvPr id="6"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7"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Estudo de Caso (14/15)</a:t>
            </a:r>
            <a:endParaRPr lang="pt-BR" sz="1400" dirty="0">
              <a:solidFill>
                <a:srgbClr val="FF0000"/>
              </a:solidFill>
              <a:effectLst/>
            </a:endParaRPr>
          </a:p>
        </p:txBody>
      </p:sp>
      <p:sp>
        <p:nvSpPr>
          <p:cNvPr id="11" name="Título 1"/>
          <p:cNvSpPr txBox="1">
            <a:spLocks/>
          </p:cNvSpPr>
          <p:nvPr/>
        </p:nvSpPr>
        <p:spPr>
          <a:xfrm>
            <a:off x="652434" y="1438259"/>
            <a:ext cx="8229600" cy="847289"/>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br>
              <a:rPr lang="pt-BR" sz="800" dirty="0">
                <a:solidFill>
                  <a:srgbClr val="FF0000"/>
                </a:solidFill>
                <a:latin typeface="Arial" panose="020B0604020202020204" pitchFamily="34" charset="0"/>
                <a:cs typeface="Arial" panose="020B0604020202020204" pitchFamily="34" charset="0"/>
              </a:rPr>
            </a:br>
            <a:br>
              <a:rPr lang="pt-BR" sz="800" dirty="0">
                <a:solidFill>
                  <a:srgbClr val="FF0000"/>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Validação do </a:t>
            </a:r>
            <a:r>
              <a:rPr lang="pt-BR" sz="2000" i="1" dirty="0">
                <a:solidFill>
                  <a:schemeClr val="tx1"/>
                </a:solidFill>
                <a:effectLst/>
                <a:latin typeface="Arial" panose="020B0604020202020204" pitchFamily="34" charset="0"/>
                <a:cs typeface="Arial" panose="020B0604020202020204" pitchFamily="34" charset="0"/>
              </a:rPr>
              <a:t>Template</a:t>
            </a:r>
            <a:r>
              <a:rPr lang="pt-BR" sz="2000" dirty="0">
                <a:solidFill>
                  <a:schemeClr val="tx1"/>
                </a:solidFill>
                <a:effectLst/>
                <a:latin typeface="Arial" panose="020B0604020202020204" pitchFamily="34" charset="0"/>
                <a:cs typeface="Arial" panose="020B0604020202020204" pitchFamily="34" charset="0"/>
              </a:rPr>
              <a:t> (2/3)   </a:t>
            </a:r>
            <a:br>
              <a:rPr lang="pt-BR" sz="800" dirty="0">
                <a:solidFill>
                  <a:srgbClr val="FF0000"/>
                </a:solidFill>
                <a:latin typeface="Arial" panose="020B0604020202020204" pitchFamily="34" charset="0"/>
                <a:cs typeface="Arial" panose="020B0604020202020204" pitchFamily="34" charset="0"/>
              </a:rPr>
            </a:br>
            <a:br>
              <a:rPr lang="pt-BR" sz="700" dirty="0">
                <a:solidFill>
                  <a:srgbClr val="FF0000"/>
                </a:solidFill>
                <a:latin typeface="Arial" panose="020B0604020202020204" pitchFamily="34" charset="0"/>
                <a:cs typeface="Arial" panose="020B0604020202020204" pitchFamily="34" charset="0"/>
              </a:rPr>
            </a:br>
            <a:r>
              <a:rPr lang="pt-BR" sz="700" dirty="0">
                <a:solidFill>
                  <a:srgbClr val="FF0000"/>
                </a:solidFill>
                <a:latin typeface="Arial" panose="020B0604020202020204" pitchFamily="34" charset="0"/>
                <a:cs typeface="Arial" panose="020B0604020202020204" pitchFamily="34" charset="0"/>
              </a:rPr>
              <a:t> </a:t>
            </a:r>
            <a:endParaRPr lang="pt-BR" sz="700" dirty="0">
              <a:solidFill>
                <a:srgbClr val="FF0000"/>
              </a:solidFill>
            </a:endParaRPr>
          </a:p>
        </p:txBody>
      </p:sp>
      <p:sp>
        <p:nvSpPr>
          <p:cNvPr id="12" name="Espaço Reservado para Conteúdo 2"/>
          <p:cNvSpPr txBox="1">
            <a:spLocks/>
          </p:cNvSpPr>
          <p:nvPr/>
        </p:nvSpPr>
        <p:spPr>
          <a:xfrm>
            <a:off x="580996" y="22955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a:buNone/>
            </a:pPr>
            <a:endParaRPr lang="pt-BR" sz="1800" dirty="0"/>
          </a:p>
        </p:txBody>
      </p:sp>
      <p:sp>
        <p:nvSpPr>
          <p:cNvPr id="13" name="Espaço Reservado para Conteúdo 2"/>
          <p:cNvSpPr txBox="1">
            <a:spLocks/>
          </p:cNvSpPr>
          <p:nvPr/>
        </p:nvSpPr>
        <p:spPr>
          <a:xfrm>
            <a:off x="733396" y="24479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a:buNone/>
            </a:pPr>
            <a:r>
              <a:rPr lang="pt-BR" sz="1800" dirty="0"/>
              <a:t>	</a:t>
            </a:r>
            <a:r>
              <a:rPr lang="pt-BR" sz="1800" dirty="0">
                <a:latin typeface="Arial "/>
              </a:rPr>
              <a:t>Dentre as questões vale destacar: “Como você considera sua experiência dentro da interface e o quão confortável você se sente, em relação ao uso deste ambiente virtual?”. Essa questão está ligada à interação dentro do AVA. Do total de respondentes, 56% quantificaram o novo </a:t>
            </a:r>
            <a:r>
              <a:rPr lang="pt-BR" sz="1800" i="1" dirty="0" err="1">
                <a:latin typeface="Arial "/>
              </a:rPr>
              <a:t>template</a:t>
            </a:r>
            <a:r>
              <a:rPr lang="pt-BR" sz="1800" dirty="0">
                <a:latin typeface="Arial "/>
              </a:rPr>
              <a:t> como excelente ou muito bom, o que enfatiza que se obtiveram melhorias</a:t>
            </a:r>
          </a:p>
        </p:txBody>
      </p:sp>
      <p:pic>
        <p:nvPicPr>
          <p:cNvPr id="3075" name="Gráfico 1"/>
          <p:cNvPicPr>
            <a:picLocks noChangeArrowheads="1"/>
          </p:cNvPicPr>
          <p:nvPr/>
        </p:nvPicPr>
        <p:blipFill rotWithShape="1">
          <a:blip r:embed="rId4">
            <a:extLst>
              <a:ext uri="{28A0092B-C50C-407E-A947-70E740481C1C}">
                <a14:useLocalDpi xmlns:a14="http://schemas.microsoft.com/office/drawing/2010/main" val="0"/>
              </a:ext>
            </a:extLst>
          </a:blip>
          <a:srcRect l="8892" t="3606" r="3769" b="4495"/>
          <a:stretch/>
        </p:blipFill>
        <p:spPr bwMode="auto">
          <a:xfrm>
            <a:off x="2483768" y="3933056"/>
            <a:ext cx="4608512"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506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24</a:t>
            </a:fld>
            <a:endParaRPr lang="pt-BR"/>
          </a:p>
        </p:txBody>
      </p:sp>
      <p:sp>
        <p:nvSpPr>
          <p:cNvPr id="4" name="Espaço Reservado para Número de Slide 3"/>
          <p:cNvSpPr txBox="1">
            <a:spLocks/>
          </p:cNvSpPr>
          <p:nvPr/>
        </p:nvSpPr>
        <p:spPr>
          <a:xfrm>
            <a:off x="8647272" y="6407944"/>
            <a:ext cx="365760" cy="365125"/>
          </a:xfrm>
          <a:prstGeom prst="rect">
            <a:avLst/>
          </a:prstGeom>
        </p:spPr>
        <p:txBody>
          <a:bodyPr vert="horz" anchor="b"/>
          <a:lstStyle>
            <a:defPPr>
              <a:defRPr lang="pt-BR"/>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19D8CF-8DEC-4D9F-84EE-ADF04DFF3391}" type="slidenum">
              <a:rPr lang="pt-BR" smtClean="0"/>
              <a:pPr/>
              <a:t>24</a:t>
            </a:fld>
            <a:endParaRPr lang="pt-BR" dirty="0"/>
          </a:p>
        </p:txBody>
      </p:sp>
      <p:pic>
        <p:nvPicPr>
          <p:cNvPr id="6"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7"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Estudo de Caso (15/15)</a:t>
            </a:r>
            <a:endParaRPr lang="pt-BR" sz="1400" dirty="0">
              <a:solidFill>
                <a:srgbClr val="FF0000"/>
              </a:solidFill>
              <a:effectLst/>
            </a:endParaRPr>
          </a:p>
        </p:txBody>
      </p:sp>
      <p:sp>
        <p:nvSpPr>
          <p:cNvPr id="11" name="Título 1"/>
          <p:cNvSpPr txBox="1">
            <a:spLocks/>
          </p:cNvSpPr>
          <p:nvPr/>
        </p:nvSpPr>
        <p:spPr>
          <a:xfrm>
            <a:off x="652434" y="1438259"/>
            <a:ext cx="8229600" cy="847289"/>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br>
              <a:rPr lang="pt-BR" sz="800" dirty="0">
                <a:solidFill>
                  <a:srgbClr val="FF0000"/>
                </a:solidFill>
                <a:latin typeface="Arial" panose="020B0604020202020204" pitchFamily="34" charset="0"/>
                <a:cs typeface="Arial" panose="020B0604020202020204" pitchFamily="34" charset="0"/>
              </a:rPr>
            </a:br>
            <a:br>
              <a:rPr lang="pt-BR" sz="800" dirty="0">
                <a:solidFill>
                  <a:srgbClr val="FF0000"/>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Validação do Template (3/3)   </a:t>
            </a:r>
            <a:br>
              <a:rPr lang="pt-BR" sz="800" dirty="0">
                <a:solidFill>
                  <a:srgbClr val="FF0000"/>
                </a:solidFill>
                <a:latin typeface="Arial" panose="020B0604020202020204" pitchFamily="34" charset="0"/>
                <a:cs typeface="Arial" panose="020B0604020202020204" pitchFamily="34" charset="0"/>
              </a:rPr>
            </a:br>
            <a:br>
              <a:rPr lang="pt-BR" sz="700" dirty="0">
                <a:solidFill>
                  <a:srgbClr val="FF0000"/>
                </a:solidFill>
                <a:latin typeface="Arial" panose="020B0604020202020204" pitchFamily="34" charset="0"/>
                <a:cs typeface="Arial" panose="020B0604020202020204" pitchFamily="34" charset="0"/>
              </a:rPr>
            </a:br>
            <a:r>
              <a:rPr lang="pt-BR" sz="700" dirty="0">
                <a:solidFill>
                  <a:srgbClr val="FF0000"/>
                </a:solidFill>
                <a:latin typeface="Arial" panose="020B0604020202020204" pitchFamily="34" charset="0"/>
                <a:cs typeface="Arial" panose="020B0604020202020204" pitchFamily="34" charset="0"/>
              </a:rPr>
              <a:t> </a:t>
            </a:r>
            <a:endParaRPr lang="pt-BR" sz="700" dirty="0">
              <a:solidFill>
                <a:srgbClr val="FF0000"/>
              </a:solidFill>
            </a:endParaRPr>
          </a:p>
        </p:txBody>
      </p:sp>
      <p:sp>
        <p:nvSpPr>
          <p:cNvPr id="12" name="Espaço Reservado para Conteúdo 2"/>
          <p:cNvSpPr txBox="1">
            <a:spLocks/>
          </p:cNvSpPr>
          <p:nvPr/>
        </p:nvSpPr>
        <p:spPr>
          <a:xfrm>
            <a:off x="580996" y="22955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a:buNone/>
            </a:pPr>
            <a:endParaRPr lang="pt-BR" sz="1800" dirty="0"/>
          </a:p>
        </p:txBody>
      </p:sp>
      <p:sp>
        <p:nvSpPr>
          <p:cNvPr id="13" name="Espaço Reservado para Conteúdo 2"/>
          <p:cNvSpPr txBox="1">
            <a:spLocks/>
          </p:cNvSpPr>
          <p:nvPr/>
        </p:nvSpPr>
        <p:spPr>
          <a:xfrm>
            <a:off x="733396" y="2447916"/>
            <a:ext cx="8229600" cy="4221365"/>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a:buNone/>
            </a:pPr>
            <a:r>
              <a:rPr lang="pt-BR" sz="1800" dirty="0">
                <a:latin typeface="Arial "/>
              </a:rPr>
              <a:t>	Apesar do baixo número de participantes na validação, comparando-se ao número de participantes quando da aplicação do primeiro instrumento, acredita-se que os resultados mostraram que a maioria dos usuários melhorou seu conceito em relação ao ambiente </a:t>
            </a:r>
            <a:r>
              <a:rPr lang="pt-BR" sz="1800" i="1" dirty="0">
                <a:latin typeface="Arial "/>
              </a:rPr>
              <a:t>Moodle</a:t>
            </a:r>
          </a:p>
          <a:p>
            <a:pPr marL="109728" indent="0" algn="just">
              <a:buNone/>
            </a:pPr>
            <a:endParaRPr lang="pt-BR" sz="1800" i="1" dirty="0">
              <a:solidFill>
                <a:srgbClr val="FF0000"/>
              </a:solidFill>
              <a:latin typeface="Arial "/>
            </a:endParaRPr>
          </a:p>
          <a:p>
            <a:pPr marL="109728" indent="0" algn="just">
              <a:buNone/>
            </a:pPr>
            <a:r>
              <a:rPr lang="pt-BR" sz="1800" i="1" dirty="0">
                <a:solidFill>
                  <a:srgbClr val="FF0000"/>
                </a:solidFill>
                <a:latin typeface="Arial "/>
              </a:rPr>
              <a:t>	</a:t>
            </a:r>
            <a:r>
              <a:rPr lang="pt-BR" sz="1800" dirty="0">
                <a:latin typeface="Arial "/>
              </a:rPr>
              <a:t>Isso pode ser confirmado citando-se, como exemplo, o fato de que o conceito insatisfatório quase que desapareceu dos resultados. Sendo assim, acredita-se que o trabalho trouxe melhorias que propiciam uma melhor navegação e utilização do referido AVA</a:t>
            </a:r>
          </a:p>
        </p:txBody>
      </p:sp>
    </p:spTree>
    <p:extLst>
      <p:ext uri="{BB962C8B-B14F-4D97-AF65-F5344CB8AC3E}">
        <p14:creationId xmlns:p14="http://schemas.microsoft.com/office/powerpoint/2010/main" val="2306594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484784"/>
            <a:ext cx="8229600" cy="4653413"/>
          </a:xfrm>
        </p:spPr>
        <p:txBody>
          <a:bodyPr>
            <a:noAutofit/>
          </a:bodyPr>
          <a:lstStyle/>
          <a:p>
            <a:pPr marL="109728" indent="0" algn="just">
              <a:buNone/>
            </a:pPr>
            <a:r>
              <a:rPr lang="pt-BR" sz="1800" dirty="0">
                <a:solidFill>
                  <a:srgbClr val="FF0000"/>
                </a:solidFill>
                <a:latin typeface="Arial" panose="020B0604020202020204" pitchFamily="34" charset="0"/>
                <a:cs typeface="Arial" panose="020B0604020202020204" pitchFamily="34" charset="0"/>
              </a:rPr>
              <a:t>	</a:t>
            </a:r>
            <a:r>
              <a:rPr lang="pt-BR" sz="1800" dirty="0">
                <a:latin typeface="Arial "/>
              </a:rPr>
              <a:t>Durante o desenvolvimento deste trabalho buscou-se estudar e apresentar as áreas envolvidas como a Interação Humano-Computador, bem como EaD e o uso do AVA </a:t>
            </a:r>
            <a:r>
              <a:rPr lang="pt-BR" sz="1800" i="1" dirty="0">
                <a:latin typeface="Arial "/>
              </a:rPr>
              <a:t>Moodle</a:t>
            </a:r>
            <a:endParaRPr lang="pt-BR" sz="1800" dirty="0">
              <a:latin typeface="Arial "/>
            </a:endParaRPr>
          </a:p>
          <a:p>
            <a:pPr marL="109728" indent="0" algn="just">
              <a:buNone/>
            </a:pPr>
            <a:endParaRPr lang="pt-BR" sz="1800" dirty="0">
              <a:latin typeface="Arial "/>
            </a:endParaRPr>
          </a:p>
          <a:p>
            <a:pPr marL="109728" indent="0" algn="just">
              <a:buNone/>
            </a:pPr>
            <a:r>
              <a:rPr lang="pt-BR" sz="1800" dirty="0">
                <a:latin typeface="Arial "/>
              </a:rPr>
              <a:t>	 No primeiro momento foi construído o instrumento de pesquisa para os alunos, na sequência foi realizada a aplicação de um instrumento construído especificamente para os professores</a:t>
            </a:r>
          </a:p>
          <a:p>
            <a:pPr marL="109728" indent="0" algn="just">
              <a:buNone/>
            </a:pPr>
            <a:endParaRPr lang="pt-BR" sz="1800" dirty="0">
              <a:latin typeface="Arial "/>
            </a:endParaRPr>
          </a:p>
          <a:p>
            <a:pPr marL="109728" indent="0" algn="just">
              <a:buNone/>
            </a:pPr>
            <a:r>
              <a:rPr lang="pt-BR" sz="1800" dirty="0">
                <a:latin typeface="Arial "/>
              </a:rPr>
              <a:t>	Em posse das informações coletadas por meio dos instrumentos de pesquisa foi possível construir uma análise dos dados coletados que indicou como principais problemas a defasada interface aplicada no ambiente, a necessidade de reorganizar os blocos, a fim de melhorar a visibilidade, e as numerosas questões em relação a ferramentas tais como </a:t>
            </a:r>
            <a:r>
              <a:rPr lang="pt-BR" sz="1800" i="1" dirty="0">
                <a:latin typeface="Arial "/>
              </a:rPr>
              <a:t>chat</a:t>
            </a:r>
            <a:r>
              <a:rPr lang="pt-BR" sz="1800" dirty="0">
                <a:latin typeface="Arial "/>
              </a:rPr>
              <a:t> e fóruns</a:t>
            </a:r>
          </a:p>
          <a:p>
            <a:pPr marL="109728" indent="0" algn="just">
              <a:buNone/>
            </a:pPr>
            <a:endParaRPr lang="pt-BR" sz="1800" dirty="0">
              <a:solidFill>
                <a:srgbClr val="FF0000"/>
              </a:solidFill>
              <a:latin typeface="Arial "/>
            </a:endParaRPr>
          </a:p>
          <a:p>
            <a:pPr marL="109728" indent="0" algn="just">
              <a:buNone/>
            </a:pPr>
            <a:r>
              <a:rPr lang="pt-BR" sz="1800" dirty="0">
                <a:solidFill>
                  <a:srgbClr val="FF0000"/>
                </a:solidFill>
                <a:latin typeface="Arial "/>
              </a:rPr>
              <a:t> </a:t>
            </a:r>
            <a:endParaRPr lang="pt-BR" sz="1800" dirty="0">
              <a:solidFill>
                <a:srgbClr val="FF0000"/>
              </a:solidFill>
              <a:latin typeface="Arial" panose="020B0604020202020204" pitchFamily="34" charset="0"/>
              <a:cs typeface="Arial" panose="020B0604020202020204" pitchFamily="34" charset="0"/>
            </a:endParaRPr>
          </a:p>
          <a:p>
            <a:pPr marL="109728" indent="0" algn="just">
              <a:buNone/>
            </a:pPr>
            <a:endParaRPr lang="pt-BR" sz="2000" dirty="0">
              <a:solidFill>
                <a:srgbClr val="FF0000"/>
              </a:solidFill>
              <a:latin typeface="Arial" panose="020B0604020202020204" pitchFamily="34" charset="0"/>
              <a:cs typeface="Arial" panose="020B0604020202020204" pitchFamily="34" charset="0"/>
            </a:endParaRPr>
          </a:p>
          <a:p>
            <a:pPr marL="109728" indent="0" algn="just">
              <a:buNone/>
            </a:pPr>
            <a:r>
              <a:rPr lang="pt-BR" sz="2000" dirty="0">
                <a:solidFill>
                  <a:srgbClr val="FF0000"/>
                </a:solidFill>
                <a:latin typeface="Arial" panose="020B0604020202020204" pitchFamily="34" charset="0"/>
                <a:cs typeface="Arial" panose="020B0604020202020204" pitchFamily="34" charset="0"/>
              </a:rPr>
              <a:t>	</a:t>
            </a:r>
            <a:endParaRPr lang="pt-BR" sz="1800" dirty="0">
              <a:solidFill>
                <a:srgbClr val="FF0000"/>
              </a:solidFill>
            </a:endParaRP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25</a:t>
            </a:fld>
            <a:endParaRPr lang="pt-BR" dirty="0"/>
          </a:p>
        </p:txBody>
      </p:sp>
      <p:pic>
        <p:nvPicPr>
          <p:cNvPr id="7"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9"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708448" y="4964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Considerações Finais (1/3)</a:t>
            </a:r>
            <a:endParaRPr lang="pt-BR" sz="1400" dirty="0">
              <a:solidFill>
                <a:srgbClr val="FF0000"/>
              </a:solidFill>
              <a:effectLst/>
            </a:endParaRPr>
          </a:p>
        </p:txBody>
      </p:sp>
    </p:spTree>
    <p:extLst>
      <p:ext uri="{BB962C8B-B14F-4D97-AF65-F5344CB8AC3E}">
        <p14:creationId xmlns:p14="http://schemas.microsoft.com/office/powerpoint/2010/main" val="3876662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484784"/>
            <a:ext cx="8229600" cy="4653413"/>
          </a:xfrm>
        </p:spPr>
        <p:txBody>
          <a:bodyPr>
            <a:noAutofit/>
          </a:bodyPr>
          <a:lstStyle/>
          <a:p>
            <a:pPr marL="109728" indent="0" algn="just">
              <a:buNone/>
            </a:pPr>
            <a:r>
              <a:rPr lang="pt-BR" sz="1800" dirty="0">
                <a:latin typeface="Arial" panose="020B0604020202020204" pitchFamily="34" charset="0"/>
                <a:cs typeface="Arial" panose="020B0604020202020204" pitchFamily="34" charset="0"/>
              </a:rPr>
              <a:t>	</a:t>
            </a:r>
            <a:r>
              <a:rPr lang="pt-BR" sz="1800" dirty="0">
                <a:latin typeface="Arial "/>
              </a:rPr>
              <a:t>Com a implementação do </a:t>
            </a:r>
            <a:r>
              <a:rPr lang="pt-BR" sz="1800" i="1" dirty="0" err="1">
                <a:latin typeface="Arial "/>
              </a:rPr>
              <a:t>template</a:t>
            </a:r>
            <a:r>
              <a:rPr lang="pt-BR" sz="1800" dirty="0">
                <a:latin typeface="Arial "/>
              </a:rPr>
              <a:t> foi possível realizar modificações que atendessem às sugestões e dificuldades apresentadas pelos usuários, tais como a opção de sair no cabeçalho, uma interface menos poluída e a reorganização dos blocos no AVA.</a:t>
            </a:r>
          </a:p>
          <a:p>
            <a:pPr marL="109728" indent="0" algn="just">
              <a:buNone/>
            </a:pPr>
            <a:endParaRPr lang="pt-BR" sz="1800" dirty="0">
              <a:latin typeface="Arial" panose="020B0604020202020204" pitchFamily="34" charset="0"/>
              <a:cs typeface="Arial" panose="020B0604020202020204" pitchFamily="34" charset="0"/>
            </a:endParaRPr>
          </a:p>
          <a:p>
            <a:pPr marL="109728" indent="0" algn="just">
              <a:buNone/>
            </a:pPr>
            <a:r>
              <a:rPr lang="pt-BR" sz="1800" dirty="0">
                <a:latin typeface="Arial" panose="020B0604020202020204" pitchFamily="34" charset="0"/>
                <a:cs typeface="Arial" panose="020B0604020202020204" pitchFamily="34" charset="0"/>
              </a:rPr>
              <a:t>	Uma versão do AVA </a:t>
            </a:r>
            <a:r>
              <a:rPr lang="pt-BR" sz="1800" i="1" dirty="0">
                <a:latin typeface="Arial" panose="020B0604020202020204" pitchFamily="34" charset="0"/>
                <a:cs typeface="Arial" panose="020B0604020202020204" pitchFamily="34" charset="0"/>
              </a:rPr>
              <a:t>Moodle</a:t>
            </a:r>
            <a:r>
              <a:rPr lang="pt-BR" sz="1800" dirty="0">
                <a:latin typeface="Arial" panose="020B0604020202020204" pitchFamily="34" charset="0"/>
                <a:cs typeface="Arial" panose="020B0604020202020204" pitchFamily="34" charset="0"/>
              </a:rPr>
              <a:t> utilizando o </a:t>
            </a:r>
            <a:r>
              <a:rPr lang="pt-BR" sz="1800" i="1" dirty="0" err="1">
                <a:latin typeface="Arial" panose="020B0604020202020204" pitchFamily="34" charset="0"/>
                <a:cs typeface="Arial" panose="020B0604020202020204" pitchFamily="34" charset="0"/>
              </a:rPr>
              <a:t>template</a:t>
            </a:r>
            <a:r>
              <a:rPr lang="pt-BR" sz="1800" dirty="0">
                <a:latin typeface="Arial" panose="020B0604020202020204" pitchFamily="34" charset="0"/>
                <a:cs typeface="Arial" panose="020B0604020202020204" pitchFamily="34" charset="0"/>
              </a:rPr>
              <a:t> criado foi disponibilizada para que os usuários (alunos e professores do Curso de Sistemas de Informação) pudessem avaliar o novo </a:t>
            </a:r>
            <a:r>
              <a:rPr lang="pt-BR" sz="1800" i="1" dirty="0" err="1">
                <a:latin typeface="Arial" panose="020B0604020202020204" pitchFamily="34" charset="0"/>
                <a:cs typeface="Arial" panose="020B0604020202020204" pitchFamily="34" charset="0"/>
              </a:rPr>
              <a:t>template</a:t>
            </a:r>
            <a:endParaRPr lang="pt-BR" sz="2000" i="1" dirty="0">
              <a:latin typeface="Arial" panose="020B0604020202020204" pitchFamily="34" charset="0"/>
              <a:cs typeface="Arial" panose="020B0604020202020204" pitchFamily="34" charset="0"/>
            </a:endParaRPr>
          </a:p>
          <a:p>
            <a:pPr marL="109728" indent="0" algn="just">
              <a:buNone/>
            </a:pPr>
            <a:r>
              <a:rPr lang="pt-BR" sz="2000" dirty="0">
                <a:latin typeface="Arial" panose="020B0604020202020204" pitchFamily="34" charset="0"/>
                <a:cs typeface="Arial" panose="020B0604020202020204" pitchFamily="34" charset="0"/>
              </a:rPr>
              <a:t>	</a:t>
            </a:r>
          </a:p>
          <a:p>
            <a:pPr marL="109728" indent="0" algn="just">
              <a:buNone/>
            </a:pPr>
            <a:r>
              <a:rPr lang="pt-BR" sz="1800" dirty="0">
                <a:latin typeface="Arial "/>
              </a:rPr>
              <a:t>	Cabe destacar que, entre as dificuldades para o desenvolvimento deste trabalho, esteve presente a falta de interesse dos alunos em preencher os instrumentos de pesquisa de forma </a:t>
            </a:r>
            <a:r>
              <a:rPr lang="pt-BR" sz="1800" i="1" dirty="0">
                <a:latin typeface="Arial "/>
              </a:rPr>
              <a:t>online.</a:t>
            </a:r>
            <a:r>
              <a:rPr lang="pt-BR" sz="1800" dirty="0">
                <a:latin typeface="Arial "/>
              </a:rPr>
              <a:t> Na aplicação do segundo instrumento não houve tempo hábil para a aplicação de forma presencial, utilizando-se apenas um formulário </a:t>
            </a:r>
            <a:r>
              <a:rPr lang="pt-BR" sz="1800" i="1" dirty="0">
                <a:latin typeface="Arial "/>
              </a:rPr>
              <a:t>web. </a:t>
            </a:r>
            <a:r>
              <a:rPr lang="pt-BR" sz="1800" dirty="0">
                <a:latin typeface="Arial "/>
              </a:rPr>
              <a:t>Além disso, destaca-se que o NTE não disponibiliza o servidor e o ambiente para que sejam realizadas pesquisas acadêmicas</a:t>
            </a:r>
          </a:p>
          <a:p>
            <a:pPr marL="109728" indent="0" algn="just">
              <a:buNone/>
            </a:pPr>
            <a:endParaRPr lang="pt-BR" sz="1800" dirty="0">
              <a:solidFill>
                <a:srgbClr val="FF0000"/>
              </a:solidFill>
            </a:endParaRP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26</a:t>
            </a:fld>
            <a:endParaRPr lang="pt-BR" dirty="0"/>
          </a:p>
        </p:txBody>
      </p:sp>
      <p:pic>
        <p:nvPicPr>
          <p:cNvPr id="7"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9"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708448" y="4964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Considerações Finais (2/3)</a:t>
            </a:r>
            <a:endParaRPr lang="pt-BR" sz="1400" dirty="0">
              <a:solidFill>
                <a:srgbClr val="FF0000"/>
              </a:solidFill>
              <a:effectLst/>
            </a:endParaRPr>
          </a:p>
        </p:txBody>
      </p:sp>
    </p:spTree>
    <p:extLst>
      <p:ext uri="{BB962C8B-B14F-4D97-AF65-F5344CB8AC3E}">
        <p14:creationId xmlns:p14="http://schemas.microsoft.com/office/powerpoint/2010/main" val="2789950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484784"/>
            <a:ext cx="8229600" cy="4653413"/>
          </a:xfrm>
        </p:spPr>
        <p:txBody>
          <a:bodyPr>
            <a:noAutofit/>
          </a:bodyPr>
          <a:lstStyle/>
          <a:p>
            <a:pPr marL="109728" indent="0" algn="just">
              <a:buNone/>
            </a:pPr>
            <a:r>
              <a:rPr lang="pt-BR" sz="1800" dirty="0">
                <a:solidFill>
                  <a:srgbClr val="FF0000"/>
                </a:solidFill>
                <a:latin typeface="Arial" panose="020B0604020202020204" pitchFamily="34" charset="0"/>
                <a:cs typeface="Arial" panose="020B0604020202020204" pitchFamily="34" charset="0"/>
              </a:rPr>
              <a:t>	</a:t>
            </a:r>
            <a:r>
              <a:rPr lang="pt-BR" sz="1800" dirty="0">
                <a:latin typeface="Arial "/>
              </a:rPr>
              <a:t>Acredita-se que os objetivos propostos foram alcançados e que os resultados foram positivos, já que foram identificadas várias necessidades que os usuários apresentavam em relação ao ambiente empregado e, por meio da validação, percebeu-se que os usuários ficaram satisfeitos com o </a:t>
            </a:r>
            <a:r>
              <a:rPr lang="pt-BR" sz="1800" i="1" dirty="0" err="1">
                <a:latin typeface="Arial "/>
              </a:rPr>
              <a:t>template</a:t>
            </a:r>
            <a:r>
              <a:rPr lang="pt-BR" sz="1800" i="1" dirty="0">
                <a:latin typeface="Arial "/>
              </a:rPr>
              <a:t> </a:t>
            </a:r>
            <a:r>
              <a:rPr lang="pt-BR" sz="1800" dirty="0">
                <a:latin typeface="Arial "/>
              </a:rPr>
              <a:t>implementado</a:t>
            </a:r>
          </a:p>
          <a:p>
            <a:pPr marL="109728" indent="0" algn="just">
              <a:buNone/>
            </a:pPr>
            <a:endParaRPr lang="pt-BR" sz="1800" dirty="0">
              <a:latin typeface="Arial "/>
            </a:endParaRPr>
          </a:p>
          <a:p>
            <a:pPr marL="109728" indent="0" algn="just">
              <a:buNone/>
            </a:pPr>
            <a:r>
              <a:rPr lang="pt-BR" sz="1800" dirty="0">
                <a:latin typeface="Arial "/>
              </a:rPr>
              <a:t>	Contudo, como esse estudo teve enfoque principalmente na parte visual do </a:t>
            </a:r>
            <a:r>
              <a:rPr lang="pt-BR" sz="1800" i="1" dirty="0">
                <a:latin typeface="Arial "/>
              </a:rPr>
              <a:t>Moodle, </a:t>
            </a:r>
            <a:r>
              <a:rPr lang="pt-BR" sz="1800" dirty="0">
                <a:latin typeface="Arial "/>
              </a:rPr>
              <a:t>ainda existem vários pontos para trabalhos futuros, tais como a reformulação e disponibilização das ferramentas de comunicação no ambiente, como o </a:t>
            </a:r>
            <a:r>
              <a:rPr lang="pt-BR" sz="1800" i="1" dirty="0">
                <a:latin typeface="Arial "/>
              </a:rPr>
              <a:t>chat</a:t>
            </a:r>
            <a:r>
              <a:rPr lang="pt-BR" sz="1800" dirty="0">
                <a:latin typeface="Arial "/>
              </a:rPr>
              <a:t> que atualmente não está disponível e o desenvolvimento </a:t>
            </a:r>
            <a:r>
              <a:rPr lang="pt-BR" sz="1800" i="1" dirty="0">
                <a:latin typeface="Arial "/>
              </a:rPr>
              <a:t>mobile</a:t>
            </a:r>
            <a:r>
              <a:rPr lang="pt-BR" sz="1800" dirty="0">
                <a:latin typeface="Arial "/>
              </a:rPr>
              <a:t> da plataforma para oferecer maior flexibilidade ao acesso das informações</a:t>
            </a:r>
          </a:p>
          <a:p>
            <a:pPr marL="109728" indent="0" algn="just">
              <a:buNone/>
            </a:pPr>
            <a:endParaRPr lang="pt-BR" sz="1800" dirty="0">
              <a:solidFill>
                <a:srgbClr val="FF0000"/>
              </a:solidFill>
            </a:endParaRP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27</a:t>
            </a:fld>
            <a:endParaRPr lang="pt-BR" dirty="0"/>
          </a:p>
        </p:txBody>
      </p:sp>
      <p:pic>
        <p:nvPicPr>
          <p:cNvPr id="7"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9"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Título 1"/>
          <p:cNvSpPr txBox="1">
            <a:spLocks/>
          </p:cNvSpPr>
          <p:nvPr/>
        </p:nvSpPr>
        <p:spPr>
          <a:xfrm>
            <a:off x="1708448" y="4964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Considerações Finais (3/3)</a:t>
            </a:r>
            <a:endParaRPr lang="pt-BR" sz="1400" dirty="0">
              <a:solidFill>
                <a:srgbClr val="FF0000"/>
              </a:solidFill>
              <a:effectLst/>
            </a:endParaRPr>
          </a:p>
        </p:txBody>
      </p:sp>
    </p:spTree>
    <p:extLst>
      <p:ext uri="{BB962C8B-B14F-4D97-AF65-F5344CB8AC3E}">
        <p14:creationId xmlns:p14="http://schemas.microsoft.com/office/powerpoint/2010/main" val="1190089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2119D8CF-8DEC-4D9F-84EE-ADF04DFF3391}" type="slidenum">
              <a:rPr lang="pt-BR" smtClean="0"/>
              <a:pPr/>
              <a:t>28</a:t>
            </a:fld>
            <a:endParaRPr lang="pt-BR" dirty="0"/>
          </a:p>
        </p:txBody>
      </p:sp>
      <p:pic>
        <p:nvPicPr>
          <p:cNvPr id="7"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9"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1" name="Título 1"/>
          <p:cNvSpPr txBox="1">
            <a:spLocks/>
          </p:cNvSpPr>
          <p:nvPr/>
        </p:nvSpPr>
        <p:spPr>
          <a:xfrm>
            <a:off x="1708448" y="4964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Referências</a:t>
            </a:r>
            <a:endParaRPr lang="pt-BR" sz="1400" dirty="0">
              <a:solidFill>
                <a:srgbClr val="FF0000"/>
              </a:solidFill>
              <a:effectLst/>
            </a:endParaRPr>
          </a:p>
        </p:txBody>
      </p:sp>
      <p:sp>
        <p:nvSpPr>
          <p:cNvPr id="12" name="Espaço Reservado para Conteúdo 2"/>
          <p:cNvSpPr>
            <a:spLocks noGrp="1"/>
          </p:cNvSpPr>
          <p:nvPr>
            <p:ph idx="1"/>
          </p:nvPr>
        </p:nvSpPr>
        <p:spPr>
          <a:xfrm>
            <a:off x="457200" y="1484784"/>
            <a:ext cx="8229600" cy="4653413"/>
          </a:xfrm>
        </p:spPr>
        <p:txBody>
          <a:bodyPr>
            <a:noAutofit/>
          </a:bodyPr>
          <a:lstStyle/>
          <a:p>
            <a:pPr algn="just">
              <a:buFont typeface="Wingdings" panose="05000000000000000000" pitchFamily="2" charset="2"/>
              <a:buChar char="q"/>
            </a:pPr>
            <a:r>
              <a:rPr lang="pt-BR" sz="1200" dirty="0">
                <a:cs typeface="Arial" panose="020B0604020202020204" pitchFamily="34" charset="0"/>
              </a:rPr>
              <a:t>BARBOSA, S. D. J.; SILVA, B. S. (2010) Interação Humano-Computador. Rio de Janeiro: Campus/</a:t>
            </a:r>
            <a:r>
              <a:rPr lang="pt-BR" sz="1200" dirty="0" err="1">
                <a:cs typeface="Arial" panose="020B0604020202020204" pitchFamily="34" charset="0"/>
              </a:rPr>
              <a:t>Elsevier</a:t>
            </a:r>
            <a:r>
              <a:rPr lang="pt-BR" sz="1200" dirty="0">
                <a:cs typeface="Arial" panose="020B0604020202020204" pitchFamily="34" charset="0"/>
              </a:rPr>
              <a:t>. </a:t>
            </a:r>
          </a:p>
          <a:p>
            <a:pPr algn="just">
              <a:buFont typeface="Wingdings" panose="05000000000000000000" pitchFamily="2" charset="2"/>
              <a:buChar char="q"/>
            </a:pPr>
            <a:endParaRPr lang="pt-BR" sz="1200" dirty="0">
              <a:cs typeface="Arial" panose="020B0604020202020204" pitchFamily="34" charset="0"/>
            </a:endParaRPr>
          </a:p>
          <a:p>
            <a:pPr algn="just">
              <a:buFont typeface="Wingdings" panose="05000000000000000000" pitchFamily="2" charset="2"/>
              <a:buChar char="q"/>
            </a:pPr>
            <a:r>
              <a:rPr lang="pt-BR" sz="1200" dirty="0">
                <a:cs typeface="Arial" panose="020B0604020202020204" pitchFamily="34" charset="0"/>
              </a:rPr>
              <a:t>CARVALHO, E. C.; ELIASQUEVICI, M. K.  (2013) Proposta de Melhoria na Interface do Moodle: Teste de Usabilidade com alunos do Curso de Bacharelado em Administração Pública na Modalidade à Distância da UFPA. X ESUD, Belém/PA.</a:t>
            </a:r>
          </a:p>
          <a:p>
            <a:pPr algn="just">
              <a:buFont typeface="Wingdings" panose="05000000000000000000" pitchFamily="2" charset="2"/>
              <a:buChar char="q"/>
            </a:pPr>
            <a:endParaRPr lang="pt-BR" sz="1200" dirty="0">
              <a:cs typeface="Arial" panose="020B0604020202020204" pitchFamily="34" charset="0"/>
            </a:endParaRPr>
          </a:p>
          <a:p>
            <a:pPr algn="just">
              <a:buFont typeface="Wingdings" panose="05000000000000000000" pitchFamily="2" charset="2"/>
              <a:buChar char="q"/>
            </a:pPr>
            <a:r>
              <a:rPr lang="pt-BR" sz="1200" dirty="0">
                <a:cs typeface="Arial" panose="020B0604020202020204" pitchFamily="34" charset="0"/>
              </a:rPr>
              <a:t>DELGADO, L. M. M.; HAGUENAUER, C. J. (2009) Uso da Plataforma Moodle como Apoio ao Ensino Presencial: um estudo de caso. Disponível em:&lt;http://www.latec.ufrj.br/monografias/2009_Laura_delgado.pdf&gt;. Acesso em: junho de 2016. </a:t>
            </a:r>
          </a:p>
          <a:p>
            <a:pPr algn="just">
              <a:buFont typeface="Wingdings" panose="05000000000000000000" pitchFamily="2" charset="2"/>
              <a:buChar char="q"/>
            </a:pPr>
            <a:endParaRPr lang="pt-BR" sz="1200" dirty="0">
              <a:cs typeface="Arial" panose="020B0604020202020204" pitchFamily="34" charset="0"/>
            </a:endParaRPr>
          </a:p>
          <a:p>
            <a:pPr algn="just">
              <a:buFont typeface="Wingdings" panose="05000000000000000000" pitchFamily="2" charset="2"/>
              <a:buChar char="q"/>
            </a:pPr>
            <a:r>
              <a:rPr lang="pt-BR" sz="1200" dirty="0">
                <a:cs typeface="Arial" panose="020B0604020202020204" pitchFamily="34" charset="0"/>
              </a:rPr>
              <a:t>MOODLE.ORG (2016). </a:t>
            </a:r>
            <a:r>
              <a:rPr lang="pt-BR" sz="1200" dirty="0" err="1">
                <a:cs typeface="Arial" panose="020B0604020202020204" pitchFamily="34" charset="0"/>
              </a:rPr>
              <a:t>Documentation</a:t>
            </a:r>
            <a:r>
              <a:rPr lang="pt-BR" sz="1200" dirty="0">
                <a:cs typeface="Arial" panose="020B0604020202020204" pitchFamily="34" charset="0"/>
              </a:rPr>
              <a:t>. Disponível em: &lt;https://docs.moodle.org &gt;. Acesso em: junho de 2016. </a:t>
            </a:r>
          </a:p>
          <a:p>
            <a:pPr algn="just">
              <a:buFont typeface="Wingdings" panose="05000000000000000000" pitchFamily="2" charset="2"/>
              <a:buChar char="q"/>
            </a:pPr>
            <a:endParaRPr lang="pt-BR" sz="1200" dirty="0">
              <a:cs typeface="Arial" panose="020B0604020202020204" pitchFamily="34" charset="0"/>
            </a:endParaRPr>
          </a:p>
          <a:p>
            <a:pPr algn="just">
              <a:buFont typeface="Wingdings" panose="05000000000000000000" pitchFamily="2" charset="2"/>
              <a:buChar char="q"/>
            </a:pPr>
            <a:r>
              <a:rPr lang="pt-BR" sz="1200" dirty="0">
                <a:cs typeface="Arial" panose="020B0604020202020204" pitchFamily="34" charset="0"/>
              </a:rPr>
              <a:t>NIELSEN, J. (2007) Usabilidade na Web. Rio de Janeiro: </a:t>
            </a:r>
            <a:r>
              <a:rPr lang="pt-BR" sz="1200" dirty="0" err="1">
                <a:cs typeface="Arial" panose="020B0604020202020204" pitchFamily="34" charset="0"/>
              </a:rPr>
              <a:t>Elsevier</a:t>
            </a:r>
            <a:r>
              <a:rPr lang="pt-BR" sz="1200" dirty="0">
                <a:cs typeface="Arial" panose="020B0604020202020204" pitchFamily="34" charset="0"/>
              </a:rPr>
              <a:t>. </a:t>
            </a:r>
          </a:p>
          <a:p>
            <a:pPr algn="just">
              <a:buFont typeface="Wingdings" panose="05000000000000000000" pitchFamily="2" charset="2"/>
              <a:buChar char="q"/>
            </a:pPr>
            <a:endParaRPr lang="pt-BR" sz="1200" dirty="0">
              <a:cs typeface="Arial" panose="020B0604020202020204" pitchFamily="34" charset="0"/>
            </a:endParaRPr>
          </a:p>
          <a:p>
            <a:pPr algn="just">
              <a:buFont typeface="Wingdings" panose="05000000000000000000" pitchFamily="2" charset="2"/>
              <a:buChar char="q"/>
            </a:pPr>
            <a:r>
              <a:rPr lang="pt-BR" sz="1200" dirty="0">
                <a:cs typeface="Arial" panose="020B0604020202020204" pitchFamily="34" charset="0"/>
              </a:rPr>
              <a:t>ROCHA, H. V. (2003) Design e Avaliação de Interfaces Humano-Computador. Campinas: Unicamp. </a:t>
            </a:r>
          </a:p>
          <a:p>
            <a:pPr algn="just">
              <a:buFont typeface="Wingdings" panose="05000000000000000000" pitchFamily="2" charset="2"/>
              <a:buChar char="q"/>
            </a:pPr>
            <a:endParaRPr lang="pt-BR" sz="1200" dirty="0">
              <a:cs typeface="Arial" panose="020B0604020202020204" pitchFamily="34" charset="0"/>
            </a:endParaRPr>
          </a:p>
          <a:p>
            <a:pPr algn="just">
              <a:buFont typeface="Wingdings" panose="05000000000000000000" pitchFamily="2" charset="2"/>
              <a:buChar char="q"/>
            </a:pPr>
            <a:r>
              <a:rPr lang="pt-BR" sz="1200" dirty="0"/>
              <a:t>SILVA, G. S; GREGHI G. J. (2012) </a:t>
            </a:r>
            <a:r>
              <a:rPr lang="pt-BR" sz="1200" b="1" dirty="0"/>
              <a:t>Investigação de Usabilidade em Ambiente Virtual de Aprendizagem: um Estudo de Caso sobre a Ferramenta Moodle</a:t>
            </a:r>
            <a:r>
              <a:rPr lang="pt-BR" sz="1200" dirty="0"/>
              <a:t>. Disponível em: &lt; http://repositorio.ufla.br/jspui/handle/1/5353 &gt;. Acessado em: junho de 2016. </a:t>
            </a:r>
          </a:p>
          <a:p>
            <a:pPr marL="109728" indent="0" algn="just">
              <a:buNone/>
            </a:pPr>
            <a:endParaRPr lang="pt-BR" sz="1200" dirty="0">
              <a:latin typeface="Arial" panose="020B0604020202020204" pitchFamily="34" charset="0"/>
              <a:cs typeface="Arial" panose="020B0604020202020204" pitchFamily="34" charset="0"/>
            </a:endParaRPr>
          </a:p>
          <a:p>
            <a:pPr marL="109728" indent="0" algn="just">
              <a:buNone/>
            </a:pPr>
            <a:endParaRPr lang="pt-BR"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4530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119D8CF-8DEC-4D9F-84EE-ADF04DFF3391}" type="slidenum">
              <a:rPr lang="pt-BR" smtClean="0"/>
              <a:pPr/>
              <a:t>29</a:t>
            </a:fld>
            <a:endParaRPr lang="pt-BR" dirty="0"/>
          </a:p>
        </p:txBody>
      </p:sp>
      <p:sp>
        <p:nvSpPr>
          <p:cNvPr id="4" name="Subtítulo 2"/>
          <p:cNvSpPr txBox="1">
            <a:spLocks/>
          </p:cNvSpPr>
          <p:nvPr/>
        </p:nvSpPr>
        <p:spPr>
          <a:xfrm>
            <a:off x="538328" y="2531104"/>
            <a:ext cx="8072494" cy="2624195"/>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ctr">
              <a:buNone/>
            </a:pPr>
            <a:endParaRPr lang="pt-BR" sz="1800" b="1" dirty="0"/>
          </a:p>
          <a:p>
            <a:pPr marL="109728" indent="0" algn="ctr">
              <a:buNone/>
            </a:pPr>
            <a:r>
              <a:rPr lang="pt-BR" sz="1800" b="1" dirty="0"/>
              <a:t>por</a:t>
            </a:r>
            <a:endParaRPr lang="pt-BR" sz="1800" dirty="0"/>
          </a:p>
          <a:p>
            <a:pPr marL="109728" indent="0" algn="ctr">
              <a:lnSpc>
                <a:spcPct val="150000"/>
              </a:lnSpc>
              <a:buNone/>
            </a:pPr>
            <a:r>
              <a:rPr lang="pt-BR" sz="1800" b="1" dirty="0"/>
              <a:t> Cleomar João Theisen</a:t>
            </a:r>
          </a:p>
          <a:p>
            <a:pPr marL="109728" indent="0" algn="ctr">
              <a:buNone/>
            </a:pPr>
            <a:r>
              <a:rPr lang="pt-BR" sz="1800" dirty="0"/>
              <a:t>cleomartheisen@hotmail.com</a:t>
            </a:r>
          </a:p>
          <a:p>
            <a:pPr marL="109728" indent="0" algn="ctr">
              <a:buNone/>
            </a:pPr>
            <a:endParaRPr lang="pt-BR" sz="1800" dirty="0"/>
          </a:p>
          <a:p>
            <a:pPr marL="109728" indent="0" algn="ctr">
              <a:buNone/>
            </a:pPr>
            <a:endParaRPr lang="pt-BR" sz="1800" dirty="0"/>
          </a:p>
          <a:p>
            <a:pPr marL="109728" indent="0" algn="ctr">
              <a:buNone/>
            </a:pPr>
            <a:endParaRPr lang="pt-BR" sz="1800" dirty="0"/>
          </a:p>
          <a:p>
            <a:pPr marL="109728" indent="0" algn="ctr">
              <a:buNone/>
            </a:pPr>
            <a:endParaRPr lang="pt-BR" sz="1800" dirty="0"/>
          </a:p>
        </p:txBody>
      </p:sp>
      <p:pic>
        <p:nvPicPr>
          <p:cNvPr id="6" name="Picture 3" descr="E:\UFSM FW SI\8º Semestre\2 TER  Progr. para Dispositivos Móveis leticia\logosi.png"/>
          <p:cNvPicPr>
            <a:picLocks noChangeAspect="1" noChangeArrowheads="1"/>
          </p:cNvPicPr>
          <p:nvPr/>
        </p:nvPicPr>
        <p:blipFill>
          <a:blip r:embed="rId2" cstate="print"/>
          <a:srcRect/>
          <a:stretch>
            <a:fillRect/>
          </a:stretch>
        </p:blipFill>
        <p:spPr bwMode="auto">
          <a:xfrm>
            <a:off x="7643834" y="0"/>
            <a:ext cx="1728885" cy="1223172"/>
          </a:xfrm>
          <a:prstGeom prst="rect">
            <a:avLst/>
          </a:prstGeom>
          <a:noFill/>
        </p:spPr>
      </p:pic>
      <p:sp>
        <p:nvSpPr>
          <p:cNvPr id="7" name="CaixaDeTexto 6"/>
          <p:cNvSpPr txBox="1"/>
          <p:nvPr/>
        </p:nvSpPr>
        <p:spPr>
          <a:xfrm>
            <a:off x="142844" y="4494502"/>
            <a:ext cx="9013032" cy="1446550"/>
          </a:xfrm>
          <a:prstGeom prst="rect">
            <a:avLst/>
          </a:prstGeom>
          <a:noFill/>
        </p:spPr>
        <p:txBody>
          <a:bodyPr wrap="square" rtlCol="0">
            <a:spAutoFit/>
          </a:bodyPr>
          <a:lstStyle/>
          <a:p>
            <a:pPr algn="ctr"/>
            <a:r>
              <a:rPr lang="pt-BR" sz="3200" b="1" dirty="0"/>
              <a:t>Dúvidas?</a:t>
            </a:r>
          </a:p>
          <a:p>
            <a:pPr algn="ctr"/>
            <a:endParaRPr lang="pt-BR" sz="3200" b="1" dirty="0"/>
          </a:p>
          <a:p>
            <a:endParaRPr lang="pt-BR" sz="2400" dirty="0"/>
          </a:p>
        </p:txBody>
      </p:sp>
      <p:sp>
        <p:nvSpPr>
          <p:cNvPr id="10"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1" name="Título 1"/>
          <p:cNvSpPr txBox="1">
            <a:spLocks/>
          </p:cNvSpPr>
          <p:nvPr/>
        </p:nvSpPr>
        <p:spPr>
          <a:xfrm>
            <a:off x="23811" y="373159"/>
            <a:ext cx="9143999" cy="3509582"/>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400" i="1" dirty="0">
                <a:solidFill>
                  <a:schemeClr val="tx1"/>
                </a:solidFill>
                <a:effectLst/>
              </a:rPr>
              <a:t>Template</a:t>
            </a:r>
            <a:r>
              <a:rPr lang="pt-BR" sz="2400" dirty="0">
                <a:solidFill>
                  <a:schemeClr val="tx1"/>
                </a:solidFill>
                <a:effectLst/>
              </a:rPr>
              <a:t> para a Interface do AVA </a:t>
            </a:r>
            <a:r>
              <a:rPr lang="pt-BR" sz="2400" i="1" dirty="0">
                <a:solidFill>
                  <a:schemeClr val="tx1"/>
                </a:solidFill>
                <a:effectLst/>
              </a:rPr>
              <a:t>Moodle</a:t>
            </a:r>
            <a:r>
              <a:rPr lang="pt-BR" sz="2400" dirty="0">
                <a:solidFill>
                  <a:schemeClr val="tx1"/>
                </a:solidFill>
                <a:effectLst/>
              </a:rPr>
              <a:t>:  </a:t>
            </a:r>
          </a:p>
          <a:p>
            <a:pPr algn="ctr"/>
            <a:r>
              <a:rPr lang="pt-BR" sz="2400" dirty="0">
                <a:solidFill>
                  <a:schemeClr val="tx1"/>
                </a:solidFill>
                <a:effectLst/>
              </a:rPr>
              <a:t>um estudo de caso no curso de </a:t>
            </a:r>
          </a:p>
          <a:p>
            <a:pPr algn="ctr"/>
            <a:r>
              <a:rPr lang="pt-BR" sz="2400" dirty="0">
                <a:solidFill>
                  <a:schemeClr val="tx1"/>
                </a:solidFill>
                <a:effectLst/>
              </a:rPr>
              <a:t>Sistemas de Informação da UFSM/FW</a:t>
            </a:r>
            <a:br>
              <a:rPr lang="pt-BR" dirty="0"/>
            </a:br>
            <a:endParaRPr lang="pt-BR" dirty="0"/>
          </a:p>
        </p:txBody>
      </p:sp>
      <p:pic>
        <p:nvPicPr>
          <p:cNvPr id="12" name="Picture 2" descr="LOGO UFSM FW"/>
          <p:cNvPicPr>
            <a:picLocks noChangeAspect="1" noChangeArrowheads="1"/>
          </p:cNvPicPr>
          <p:nvPr/>
        </p:nvPicPr>
        <p:blipFill>
          <a:blip r:embed="rId3" cstate="print"/>
          <a:srcRect/>
          <a:stretch>
            <a:fillRect/>
          </a:stretch>
        </p:blipFill>
        <p:spPr bwMode="auto">
          <a:xfrm>
            <a:off x="142844" y="0"/>
            <a:ext cx="836246" cy="1071546"/>
          </a:xfrm>
          <a:prstGeom prst="rect">
            <a:avLst/>
          </a:prstGeom>
          <a:noFill/>
        </p:spPr>
      </p:pic>
      <p:sp>
        <p:nvSpPr>
          <p:cNvPr id="3" name="Retângulo 2"/>
          <p:cNvSpPr/>
          <p:nvPr/>
        </p:nvSpPr>
        <p:spPr>
          <a:xfrm>
            <a:off x="2762251" y="6038612"/>
            <a:ext cx="6369843" cy="369332"/>
          </a:xfrm>
          <a:prstGeom prst="rect">
            <a:avLst/>
          </a:prstGeom>
        </p:spPr>
        <p:txBody>
          <a:bodyPr wrap="square">
            <a:spAutoFit/>
          </a:bodyPr>
          <a:lstStyle/>
          <a:p>
            <a:pPr marL="109728" indent="0" algn="ctr">
              <a:buNone/>
            </a:pPr>
            <a:r>
              <a:rPr lang="pt-BR" dirty="0"/>
              <a:t>https://github.com/cleomartheisen/moodletcccleomar2016/</a:t>
            </a:r>
          </a:p>
        </p:txBody>
      </p:sp>
    </p:spTree>
    <p:extLst>
      <p:ext uri="{BB962C8B-B14F-4D97-AF65-F5344CB8AC3E}">
        <p14:creationId xmlns:p14="http://schemas.microsoft.com/office/powerpoint/2010/main" val="1170845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2119D8CF-8DEC-4D9F-84EE-ADF04DFF3391}" type="slidenum">
              <a:rPr lang="pt-BR" smtClean="0"/>
              <a:pPr/>
              <a:t>3</a:t>
            </a:fld>
            <a:endParaRPr lang="pt-BR" dirty="0"/>
          </a:p>
        </p:txBody>
      </p:sp>
      <p:pic>
        <p:nvPicPr>
          <p:cNvPr id="7" name="Picture 2" descr="LOGO UFSM FW"/>
          <p:cNvPicPr>
            <a:picLocks noChangeAspect="1" noChangeArrowheads="1"/>
          </p:cNvPicPr>
          <p:nvPr/>
        </p:nvPicPr>
        <p:blipFill>
          <a:blip r:embed="rId3" cstate="print"/>
          <a:srcRect/>
          <a:stretch>
            <a:fillRect/>
          </a:stretch>
        </p:blipFill>
        <p:spPr bwMode="auto">
          <a:xfrm>
            <a:off x="142844" y="0"/>
            <a:ext cx="836246" cy="1071546"/>
          </a:xfrm>
          <a:prstGeom prst="rect">
            <a:avLst/>
          </a:prstGeom>
          <a:noFill/>
        </p:spPr>
      </p:pic>
      <p:pic>
        <p:nvPicPr>
          <p:cNvPr id="9" name="Picture 3" descr="E:\UFSM FW SI\8º Semestre\2 TER  Progr. para Dispositivos Móveis leticia\logosi.png"/>
          <p:cNvPicPr>
            <a:picLocks noChangeAspect="1" noChangeArrowheads="1"/>
          </p:cNvPicPr>
          <p:nvPr/>
        </p:nvPicPr>
        <p:blipFill>
          <a:blip r:embed="rId4"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Espaço Reservado para Conteúdo 2"/>
          <p:cNvSpPr>
            <a:spLocks noGrp="1"/>
          </p:cNvSpPr>
          <p:nvPr>
            <p:ph idx="1"/>
          </p:nvPr>
        </p:nvSpPr>
        <p:spPr>
          <a:xfrm>
            <a:off x="283067" y="1925292"/>
            <a:ext cx="8391876" cy="4735681"/>
          </a:xfrm>
        </p:spPr>
        <p:txBody>
          <a:bodyPr>
            <a:normAutofit/>
          </a:bodyPr>
          <a:lstStyle/>
          <a:p>
            <a:pPr algn="just">
              <a:buNone/>
            </a:pPr>
            <a:r>
              <a:rPr lang="pt-BR" sz="2200" dirty="0">
                <a:solidFill>
                  <a:srgbClr val="FF0000"/>
                </a:solidFill>
              </a:rPr>
              <a:t>	</a:t>
            </a:r>
            <a:r>
              <a:rPr lang="pt-BR" sz="1900" dirty="0">
                <a:solidFill>
                  <a:srgbClr val="FF0000"/>
                </a:solidFill>
              </a:rPr>
              <a:t>	</a:t>
            </a:r>
            <a:r>
              <a:rPr lang="pt-BR" sz="1800" dirty="0"/>
              <a:t> </a:t>
            </a:r>
            <a:r>
              <a:rPr lang="pt-BR" sz="1800" dirty="0">
                <a:latin typeface="Arial" panose="020B0604020202020204" pitchFamily="34" charset="0"/>
                <a:cs typeface="Arial" panose="020B0604020202020204" pitchFamily="34" charset="0"/>
              </a:rPr>
              <a:t> Criar um </a:t>
            </a:r>
            <a:r>
              <a:rPr lang="pt-BR" sz="1800" i="1" dirty="0" err="1">
                <a:latin typeface="Arial" panose="020B0604020202020204" pitchFamily="34" charset="0"/>
                <a:cs typeface="Arial" panose="020B0604020202020204" pitchFamily="34" charset="0"/>
              </a:rPr>
              <a:t>template</a:t>
            </a:r>
            <a:r>
              <a:rPr lang="pt-BR" sz="1800" dirty="0">
                <a:latin typeface="Arial" panose="020B0604020202020204" pitchFamily="34" charset="0"/>
                <a:cs typeface="Arial" panose="020B0604020202020204" pitchFamily="34" charset="0"/>
              </a:rPr>
              <a:t> voltado ao Curso de Sistemas de Informação da UFSM/FW, que será definido por meio do redesenho da interface atual do AVA </a:t>
            </a:r>
            <a:r>
              <a:rPr lang="pt-BR" sz="1800" i="1" dirty="0">
                <a:latin typeface="Arial" panose="020B0604020202020204" pitchFamily="34" charset="0"/>
                <a:cs typeface="Arial" panose="020B0604020202020204" pitchFamily="34" charset="0"/>
              </a:rPr>
              <a:t>Moodle</a:t>
            </a:r>
            <a:r>
              <a:rPr lang="pt-BR" sz="1800" dirty="0">
                <a:latin typeface="Arial" panose="020B0604020202020204" pitchFamily="34" charset="0"/>
                <a:cs typeface="Arial" panose="020B0604020202020204" pitchFamily="34" charset="0"/>
              </a:rPr>
              <a:t>, alterando o </a:t>
            </a:r>
            <a:r>
              <a:rPr lang="pt-BR" sz="1800" i="1" dirty="0">
                <a:latin typeface="Arial" panose="020B0604020202020204" pitchFamily="34" charset="0"/>
                <a:cs typeface="Arial" panose="020B0604020202020204" pitchFamily="34" charset="0"/>
              </a:rPr>
              <a:t>design</a:t>
            </a:r>
            <a:r>
              <a:rPr lang="pt-BR" sz="1800" dirty="0">
                <a:latin typeface="Arial" panose="020B0604020202020204" pitchFamily="34" charset="0"/>
                <a:cs typeface="Arial" panose="020B0604020202020204" pitchFamily="34" charset="0"/>
              </a:rPr>
              <a:t>, a disposição de elementos e itens fundamentais que, de certa forma, estão ocultos dentro da plataforma</a:t>
            </a:r>
          </a:p>
          <a:p>
            <a:pPr algn="just">
              <a:buNone/>
            </a:pPr>
            <a:endParaRPr lang="pt-BR" sz="1800" dirty="0">
              <a:latin typeface="Arial" panose="020B0604020202020204" pitchFamily="34" charset="0"/>
              <a:cs typeface="Arial" panose="020B0604020202020204" pitchFamily="34" charset="0"/>
            </a:endParaRPr>
          </a:p>
          <a:p>
            <a:pPr algn="just">
              <a:buNone/>
            </a:pPr>
            <a:r>
              <a:rPr lang="pt-BR" sz="1800" dirty="0">
                <a:latin typeface="Arial" panose="020B0604020202020204" pitchFamily="34" charset="0"/>
                <a:cs typeface="Arial" panose="020B0604020202020204" pitchFamily="34" charset="0"/>
              </a:rPr>
              <a:t>		Espera-se, como resultado, melhorar a interface para os alunos e também para os professores, visando potencializar as chances de aprendizagem e interação entre os mesmos</a:t>
            </a:r>
          </a:p>
          <a:p>
            <a:pPr algn="just">
              <a:buFont typeface="Wingdings" panose="05000000000000000000" pitchFamily="2" charset="2"/>
              <a:buChar char="v"/>
            </a:pPr>
            <a:endParaRPr lang="pt-BR" sz="2000" dirty="0"/>
          </a:p>
        </p:txBody>
      </p:sp>
      <p:sp>
        <p:nvSpPr>
          <p:cNvPr id="11" name="Título 1"/>
          <p:cNvSpPr txBox="1">
            <a:spLocks/>
          </p:cNvSpPr>
          <p:nvPr/>
        </p:nvSpPr>
        <p:spPr>
          <a:xfrm>
            <a:off x="1403648" y="1916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Objetivo Geral</a:t>
            </a:r>
            <a:endParaRPr lang="pt-BR" sz="1400" dirty="0">
              <a:solidFill>
                <a:srgbClr val="FF0000"/>
              </a:solidFill>
              <a:effectLst/>
            </a:endParaRPr>
          </a:p>
        </p:txBody>
      </p:sp>
    </p:spTree>
    <p:extLst>
      <p:ext uri="{BB962C8B-B14F-4D97-AF65-F5344CB8AC3E}">
        <p14:creationId xmlns:p14="http://schemas.microsoft.com/office/powerpoint/2010/main" val="224417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2119D8CF-8DEC-4D9F-84EE-ADF04DFF3391}" type="slidenum">
              <a:rPr lang="pt-BR" smtClean="0"/>
              <a:pPr/>
              <a:t>4</a:t>
            </a:fld>
            <a:endParaRPr lang="pt-BR" dirty="0"/>
          </a:p>
        </p:txBody>
      </p:sp>
      <p:pic>
        <p:nvPicPr>
          <p:cNvPr id="7" name="Picture 2" descr="LOGO UFSM FW"/>
          <p:cNvPicPr>
            <a:picLocks noChangeAspect="1" noChangeArrowheads="1"/>
          </p:cNvPicPr>
          <p:nvPr/>
        </p:nvPicPr>
        <p:blipFill>
          <a:blip r:embed="rId3" cstate="print"/>
          <a:srcRect/>
          <a:stretch>
            <a:fillRect/>
          </a:stretch>
        </p:blipFill>
        <p:spPr bwMode="auto">
          <a:xfrm>
            <a:off x="142844" y="0"/>
            <a:ext cx="836246" cy="1071546"/>
          </a:xfrm>
          <a:prstGeom prst="rect">
            <a:avLst/>
          </a:prstGeom>
          <a:noFill/>
        </p:spPr>
      </p:pic>
      <p:pic>
        <p:nvPicPr>
          <p:cNvPr id="9" name="Picture 3" descr="E:\UFSM FW SI\8º Semestre\2 TER  Progr. para Dispositivos Móveis leticia\logosi.png"/>
          <p:cNvPicPr>
            <a:picLocks noChangeAspect="1" noChangeArrowheads="1"/>
          </p:cNvPicPr>
          <p:nvPr/>
        </p:nvPicPr>
        <p:blipFill>
          <a:blip r:embed="rId4"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0" name="Espaço Reservado para Conteúdo 2"/>
          <p:cNvSpPr>
            <a:spLocks noGrp="1"/>
          </p:cNvSpPr>
          <p:nvPr>
            <p:ph idx="1"/>
          </p:nvPr>
        </p:nvSpPr>
        <p:spPr>
          <a:xfrm>
            <a:off x="283067" y="1772816"/>
            <a:ext cx="8391876" cy="4888157"/>
          </a:xfrm>
        </p:spPr>
        <p:txBody>
          <a:bodyPr>
            <a:normAutofit/>
          </a:bodyPr>
          <a:lstStyle/>
          <a:p>
            <a:pPr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Aumento nas demandas relacionadas à Educação a Distância</a:t>
            </a:r>
          </a:p>
          <a:p>
            <a:pPr algn="just">
              <a:buFont typeface="Wingdings" panose="05000000000000000000" pitchFamily="2" charset="2"/>
              <a:buChar char="q"/>
            </a:pPr>
            <a:endParaRPr lang="pt-BR" sz="1800" dirty="0">
              <a:latin typeface="Arial" panose="020B0604020202020204" pitchFamily="34" charset="0"/>
              <a:cs typeface="Arial" panose="020B0604020202020204" pitchFamily="34" charset="0"/>
            </a:endParaRPr>
          </a:p>
          <a:p>
            <a:pPr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Necessidade de aprimorar os Ambientes Virtuais de Aprendizagem </a:t>
            </a:r>
          </a:p>
          <a:p>
            <a:pPr marL="109728" indent="0" algn="just">
              <a:buNone/>
            </a:pPr>
            <a:endParaRPr lang="pt-BR" sz="1800" dirty="0">
              <a:latin typeface="Arial" panose="020B0604020202020204" pitchFamily="34" charset="0"/>
              <a:cs typeface="Arial" panose="020B0604020202020204" pitchFamily="34" charset="0"/>
            </a:endParaRPr>
          </a:p>
          <a:p>
            <a:pPr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Identificar e corrigir dificuldades encontradas pelos alunos durante a navegação no ambiente</a:t>
            </a:r>
          </a:p>
          <a:p>
            <a:pPr algn="just">
              <a:buFont typeface="Wingdings" panose="05000000000000000000" pitchFamily="2" charset="2"/>
              <a:buChar char="q"/>
            </a:pPr>
            <a:endParaRPr lang="pt-BR" sz="1800" dirty="0">
              <a:latin typeface="Arial" panose="020B0604020202020204" pitchFamily="34" charset="0"/>
              <a:cs typeface="Arial" panose="020B0604020202020204" pitchFamily="34" charset="0"/>
            </a:endParaRPr>
          </a:p>
          <a:p>
            <a:pPr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Ajudar os novos alunos a conhecer, de forma eficiente e eficaz, o ambiente em um curto prazo de tempo</a:t>
            </a:r>
          </a:p>
          <a:p>
            <a:pPr algn="just">
              <a:buFont typeface="Wingdings" panose="05000000000000000000" pitchFamily="2" charset="2"/>
              <a:buChar char="q"/>
            </a:pPr>
            <a:endParaRPr lang="pt-BR" sz="1800" dirty="0">
              <a:latin typeface="Arial" panose="020B0604020202020204" pitchFamily="34" charset="0"/>
              <a:cs typeface="Arial" panose="020B0604020202020204" pitchFamily="34" charset="0"/>
            </a:endParaRPr>
          </a:p>
          <a:p>
            <a:pPr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Proporcionar uma melhor absorção do conhecimento </a:t>
            </a:r>
          </a:p>
          <a:p>
            <a:pPr algn="just">
              <a:buFont typeface="Wingdings" panose="05000000000000000000" pitchFamily="2" charset="2"/>
              <a:buChar char="q"/>
            </a:pPr>
            <a:endParaRPr lang="pt-BR" sz="1800" dirty="0">
              <a:latin typeface="Arial" panose="020B0604020202020204" pitchFamily="34" charset="0"/>
              <a:cs typeface="Arial" panose="020B0604020202020204" pitchFamily="34" charset="0"/>
            </a:endParaRPr>
          </a:p>
          <a:p>
            <a:pPr algn="just">
              <a:buFont typeface="Wingdings" panose="05000000000000000000" pitchFamily="2" charset="2"/>
              <a:buChar char="q"/>
            </a:pPr>
            <a:r>
              <a:rPr lang="pt-BR" sz="1800" dirty="0">
                <a:latin typeface="Arial" panose="020B0604020202020204" pitchFamily="34" charset="0"/>
                <a:cs typeface="Arial" panose="020B0604020202020204" pitchFamily="34" charset="0"/>
              </a:rPr>
              <a:t>Disponibilizar um ambiente de apoio com mais disposição de recursos</a:t>
            </a:r>
          </a:p>
          <a:p>
            <a:pPr algn="just">
              <a:buFont typeface="Wingdings" panose="05000000000000000000" pitchFamily="2" charset="2"/>
              <a:buChar char="v"/>
            </a:pPr>
            <a:endParaRPr lang="pt-BR" sz="2000" dirty="0"/>
          </a:p>
        </p:txBody>
      </p:sp>
      <p:sp>
        <p:nvSpPr>
          <p:cNvPr id="11" name="Título 1"/>
          <p:cNvSpPr txBox="1">
            <a:spLocks/>
          </p:cNvSpPr>
          <p:nvPr/>
        </p:nvSpPr>
        <p:spPr>
          <a:xfrm>
            <a:off x="1403648" y="1916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Motivação</a:t>
            </a:r>
            <a:endParaRPr lang="pt-BR" sz="1400" dirty="0">
              <a:solidFill>
                <a:srgbClr val="FF0000"/>
              </a:solidFill>
              <a:effectLst/>
            </a:endParaRPr>
          </a:p>
        </p:txBody>
      </p:sp>
    </p:spTree>
    <p:extLst>
      <p:ext uri="{BB962C8B-B14F-4D97-AF65-F5344CB8AC3E}">
        <p14:creationId xmlns:p14="http://schemas.microsoft.com/office/powerpoint/2010/main" val="1816277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28596" y="2143116"/>
            <a:ext cx="8229600" cy="4221365"/>
          </a:xfrm>
        </p:spPr>
        <p:txBody>
          <a:bodyPr>
            <a:normAutofit/>
          </a:bodyPr>
          <a:lstStyle/>
          <a:p>
            <a:pPr marL="109728" indent="0" algn="just">
              <a:buNone/>
            </a:pPr>
            <a:r>
              <a:rPr lang="pt-BR" sz="1800" dirty="0">
                <a:latin typeface="+mj-lt"/>
              </a:rPr>
              <a:t>	A IHC é im</a:t>
            </a:r>
            <a:r>
              <a:rPr lang="pt-BR" sz="1800" dirty="0">
                <a:latin typeface="+mj-lt"/>
                <a:cs typeface="Arial" panose="020B0604020202020204" pitchFamily="34" charset="0"/>
              </a:rPr>
              <a:t>portante para o projeto e o desenvolvimento de sistemas, com o propósito de melhorar a eficácia e proporcionar satisfação ao usuário</a:t>
            </a:r>
          </a:p>
          <a:p>
            <a:pPr marL="109728" indent="0" algn="just">
              <a:buNone/>
            </a:pPr>
            <a:endParaRPr lang="pt-BR" sz="1800" dirty="0">
              <a:latin typeface="+mj-lt"/>
              <a:cs typeface="Arial" panose="020B0604020202020204" pitchFamily="34" charset="0"/>
            </a:endParaRPr>
          </a:p>
          <a:p>
            <a:pPr marL="109728" indent="0" algn="just">
              <a:buNone/>
            </a:pPr>
            <a:r>
              <a:rPr lang="pt-BR" sz="1800" dirty="0">
                <a:latin typeface="+mj-lt"/>
                <a:cs typeface="Arial" panose="020B0604020202020204" pitchFamily="34" charset="0"/>
              </a:rPr>
              <a:t>	Destina-se ao estudo de como projetar, implementar e utilizar sistemas computacionais interativos e como os computadores e sistemas afetam os indivíduos, organizações e sociedades (SANTAROSA, 2012)</a:t>
            </a: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5</a:t>
            </a:fld>
            <a:endParaRPr lang="pt-BR" dirty="0"/>
          </a:p>
        </p:txBody>
      </p:sp>
      <p:sp>
        <p:nvSpPr>
          <p:cNvPr id="2" name="Título 1"/>
          <p:cNvSpPr>
            <a:spLocks noGrp="1"/>
          </p:cNvSpPr>
          <p:nvPr>
            <p:ph type="title"/>
          </p:nvPr>
        </p:nvSpPr>
        <p:spPr>
          <a:xfrm>
            <a:off x="500034" y="1285860"/>
            <a:ext cx="8229600" cy="642942"/>
          </a:xfrm>
        </p:spPr>
        <p:txBody>
          <a:bodyPr>
            <a:noAutofit/>
          </a:bodyPr>
          <a:lstStyle/>
          <a:p>
            <a:pPr algn="ctr"/>
            <a:br>
              <a:rPr lang="pt-BR" sz="2000" dirty="0">
                <a:solidFill>
                  <a:srgbClr val="FF0000"/>
                </a:solidFill>
                <a:latin typeface="Arial" panose="020B0604020202020204" pitchFamily="34" charset="0"/>
                <a:cs typeface="Arial" panose="020B0604020202020204" pitchFamily="34" charset="0"/>
              </a:rPr>
            </a:br>
            <a:br>
              <a:rPr lang="pt-BR" sz="2000" dirty="0">
                <a:solidFill>
                  <a:srgbClr val="FF0000"/>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Interação Humano-Computador</a:t>
            </a:r>
            <a:br>
              <a:rPr lang="pt-BR" sz="2000" dirty="0">
                <a:solidFill>
                  <a:srgbClr val="FF0000"/>
                </a:solidFill>
                <a:latin typeface="Arial" panose="020B0604020202020204" pitchFamily="34" charset="0"/>
                <a:cs typeface="Arial" panose="020B0604020202020204" pitchFamily="34" charset="0"/>
              </a:rPr>
            </a:br>
            <a:br>
              <a:rPr lang="pt-BR" sz="2000" dirty="0">
                <a:solidFill>
                  <a:srgbClr val="FF0000"/>
                </a:solidFill>
                <a:latin typeface="Arial" panose="020B0604020202020204" pitchFamily="34" charset="0"/>
                <a:cs typeface="Arial" panose="020B0604020202020204" pitchFamily="34" charset="0"/>
              </a:rPr>
            </a:br>
            <a:r>
              <a:rPr lang="pt-BR" sz="2000" dirty="0">
                <a:solidFill>
                  <a:srgbClr val="FF0000"/>
                </a:solidFill>
                <a:latin typeface="Arial" panose="020B0604020202020204" pitchFamily="34" charset="0"/>
                <a:cs typeface="Arial" panose="020B0604020202020204" pitchFamily="34" charset="0"/>
              </a:rPr>
              <a:t> </a:t>
            </a:r>
            <a:endParaRPr lang="pt-BR" sz="2000" dirty="0">
              <a:solidFill>
                <a:srgbClr val="FF0000"/>
              </a:solidFill>
            </a:endParaRPr>
          </a:p>
        </p:txBody>
      </p:sp>
      <p:pic>
        <p:nvPicPr>
          <p:cNvPr id="7" name="Picture 2" descr="LOGO UFSM FW"/>
          <p:cNvPicPr>
            <a:picLocks noChangeAspect="1" noChangeArrowheads="1"/>
          </p:cNvPicPr>
          <p:nvPr/>
        </p:nvPicPr>
        <p:blipFill>
          <a:blip r:embed="rId2" cstate="print"/>
          <a:srcRect/>
          <a:stretch>
            <a:fillRect/>
          </a:stretch>
        </p:blipFill>
        <p:spPr bwMode="auto">
          <a:xfrm>
            <a:off x="142844" y="0"/>
            <a:ext cx="836246" cy="1071546"/>
          </a:xfrm>
          <a:prstGeom prst="rect">
            <a:avLst/>
          </a:prstGeom>
          <a:noFill/>
        </p:spPr>
      </p:pic>
      <p:pic>
        <p:nvPicPr>
          <p:cNvPr id="9" name="Picture 3" descr="E:\UFSM FW SI\8º Semestre\2 TER  Progr. para Dispositivos Móveis leticia\logosi.png"/>
          <p:cNvPicPr>
            <a:picLocks noChangeAspect="1" noChangeArrowheads="1"/>
          </p:cNvPicPr>
          <p:nvPr/>
        </p:nvPicPr>
        <p:blipFill>
          <a:blip r:embed="rId3"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1" name="Título 1"/>
          <p:cNvSpPr txBox="1">
            <a:spLocks/>
          </p:cNvSpPr>
          <p:nvPr/>
        </p:nvSpPr>
        <p:spPr>
          <a:xfrm>
            <a:off x="1403648" y="1916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Fundamentação Teórica (1/3)</a:t>
            </a:r>
            <a:endParaRPr lang="pt-BR" sz="1400" dirty="0">
              <a:solidFill>
                <a:srgbClr val="FF0000"/>
              </a:solidFill>
              <a:effectLst/>
            </a:endParaRPr>
          </a:p>
        </p:txBody>
      </p:sp>
    </p:spTree>
    <p:extLst>
      <p:ext uri="{BB962C8B-B14F-4D97-AF65-F5344CB8AC3E}">
        <p14:creationId xmlns:p14="http://schemas.microsoft.com/office/powerpoint/2010/main" val="1809905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28596" y="2143116"/>
            <a:ext cx="8229600" cy="4221365"/>
          </a:xfrm>
        </p:spPr>
        <p:txBody>
          <a:bodyPr>
            <a:normAutofit/>
          </a:bodyPr>
          <a:lstStyle/>
          <a:p>
            <a:pPr marL="109728" indent="0" algn="just">
              <a:buNone/>
            </a:pPr>
            <a:r>
              <a:rPr lang="pt-BR" sz="1800" dirty="0">
                <a:solidFill>
                  <a:srgbClr val="FF0000"/>
                </a:solidFill>
              </a:rPr>
              <a:t>	</a:t>
            </a:r>
            <a:r>
              <a:rPr lang="pt-BR" sz="1800" dirty="0"/>
              <a:t>É </a:t>
            </a:r>
            <a:r>
              <a:rPr lang="pt-BR" sz="1800" dirty="0">
                <a:latin typeface="Arial" panose="020B0604020202020204" pitchFamily="34" charset="0"/>
                <a:cs typeface="Arial" panose="020B0604020202020204" pitchFamily="34" charset="0"/>
              </a:rPr>
              <a:t>o termo utilizado para definir o processo de </a:t>
            </a:r>
            <a:r>
              <a:rPr lang="pt-BR" sz="1800" i="1" dirty="0">
                <a:latin typeface="Arial" panose="020B0604020202020204" pitchFamily="34" charset="0"/>
                <a:cs typeface="Arial" panose="020B0604020202020204" pitchFamily="34" charset="0"/>
              </a:rPr>
              <a:t>design</a:t>
            </a:r>
            <a:r>
              <a:rPr lang="pt-BR" sz="1800" dirty="0">
                <a:latin typeface="Arial" panose="020B0604020202020204" pitchFamily="34" charset="0"/>
                <a:cs typeface="Arial" panose="020B0604020202020204" pitchFamily="34" charset="0"/>
              </a:rPr>
              <a:t> de sistemas computacionais que objetivam a facilidade de aprendizado de uso, e que sejam agradáveis para as pessoas</a:t>
            </a:r>
          </a:p>
          <a:p>
            <a:pPr marL="109728" indent="0" algn="just">
              <a:buNone/>
            </a:pPr>
            <a:endParaRPr lang="pt-BR" sz="1800" dirty="0">
              <a:latin typeface="Arial" panose="020B0604020202020204" pitchFamily="34" charset="0"/>
              <a:cs typeface="Arial" panose="020B0604020202020204" pitchFamily="34" charset="0"/>
            </a:endParaRPr>
          </a:p>
          <a:p>
            <a:pPr marL="109728" indent="0" algn="just">
              <a:buNone/>
            </a:pPr>
            <a:r>
              <a:rPr lang="pt-BR" sz="1800" dirty="0">
                <a:latin typeface="Arial" panose="020B0604020202020204" pitchFamily="34" charset="0"/>
                <a:cs typeface="Arial" panose="020B0604020202020204" pitchFamily="34" charset="0"/>
              </a:rPr>
              <a:t>	Propõe a aplicação de métodos empíricos ao </a:t>
            </a:r>
            <a:r>
              <a:rPr lang="pt-BR" sz="1800" i="1" dirty="0">
                <a:latin typeface="Arial" panose="020B0604020202020204" pitchFamily="34" charset="0"/>
                <a:cs typeface="Arial" panose="020B0604020202020204" pitchFamily="34" charset="0"/>
              </a:rPr>
              <a:t>design</a:t>
            </a:r>
            <a:r>
              <a:rPr lang="pt-BR" sz="1800" dirty="0">
                <a:latin typeface="Arial" panose="020B0604020202020204" pitchFamily="34" charset="0"/>
                <a:cs typeface="Arial" panose="020B0604020202020204" pitchFamily="34" charset="0"/>
              </a:rPr>
              <a:t> de sistemas baseados no computador (ROCHA, 2003)</a:t>
            </a:r>
          </a:p>
          <a:p>
            <a:pPr marL="109728" indent="0" algn="just">
              <a:buNone/>
            </a:pPr>
            <a:endParaRPr lang="pt-BR" sz="1800" dirty="0">
              <a:latin typeface="Arial" panose="020B0604020202020204" pitchFamily="34" charset="0"/>
              <a:cs typeface="Arial" panose="020B0604020202020204" pitchFamily="34" charset="0"/>
            </a:endParaRPr>
          </a:p>
          <a:p>
            <a:pPr marL="109728" indent="0" algn="just">
              <a:buNone/>
            </a:pPr>
            <a:r>
              <a:rPr lang="pt-BR" sz="1800" dirty="0">
                <a:latin typeface="Arial" panose="020B0604020202020204" pitchFamily="34" charset="0"/>
                <a:cs typeface="Arial" panose="020B0604020202020204" pitchFamily="34" charset="0"/>
              </a:rPr>
              <a:t>	Para Nielsen (2007), a usabilidade é um atributo qualitativo que determina quão fácil é usar as interfaces para o usuário, ou seja, determinar quais as dificuldades e facilidades encontradas ao navegar em um sistema, com o objetivo de indicar a eficácia ou não, em um grupo específico de usuários</a:t>
            </a: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6</a:t>
            </a:fld>
            <a:endParaRPr lang="pt-BR" dirty="0"/>
          </a:p>
        </p:txBody>
      </p:sp>
      <p:sp>
        <p:nvSpPr>
          <p:cNvPr id="2" name="Título 1"/>
          <p:cNvSpPr>
            <a:spLocks noGrp="1"/>
          </p:cNvSpPr>
          <p:nvPr>
            <p:ph type="title"/>
          </p:nvPr>
        </p:nvSpPr>
        <p:spPr>
          <a:xfrm>
            <a:off x="500034" y="1285860"/>
            <a:ext cx="8229600" cy="642942"/>
          </a:xfrm>
        </p:spPr>
        <p:txBody>
          <a:bodyPr>
            <a:noAutofit/>
          </a:bodyPr>
          <a:lstStyle/>
          <a:p>
            <a:pPr algn="ctr"/>
            <a:br>
              <a:rPr lang="pt-BR" sz="2000" dirty="0">
                <a:solidFill>
                  <a:srgbClr val="FF0000"/>
                </a:solidFill>
                <a:latin typeface="Arial" panose="020B0604020202020204" pitchFamily="34" charset="0"/>
                <a:cs typeface="Arial" panose="020B0604020202020204" pitchFamily="34" charset="0"/>
              </a:rPr>
            </a:br>
            <a:br>
              <a:rPr lang="pt-BR" sz="2000" dirty="0">
                <a:solidFill>
                  <a:srgbClr val="FF0000"/>
                </a:solidFill>
                <a:latin typeface="Arial" panose="020B0604020202020204" pitchFamily="34" charset="0"/>
                <a:cs typeface="Arial" panose="020B0604020202020204" pitchFamily="34" charset="0"/>
              </a:rPr>
            </a:br>
            <a:br>
              <a:rPr lang="pt-BR" sz="2000" dirty="0">
                <a:solidFill>
                  <a:srgbClr val="FF0000"/>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Engenharia de Usabilidade</a:t>
            </a:r>
            <a:r>
              <a:rPr lang="pt-BR" sz="2000" dirty="0">
                <a:solidFill>
                  <a:srgbClr val="FF0000"/>
                </a:solidFill>
                <a:latin typeface="Arial" panose="020B0604020202020204" pitchFamily="34" charset="0"/>
                <a:cs typeface="Arial" panose="020B0604020202020204" pitchFamily="34" charset="0"/>
              </a:rPr>
              <a:t>	</a:t>
            </a:r>
            <a:br>
              <a:rPr lang="pt-BR" sz="2000" dirty="0">
                <a:solidFill>
                  <a:srgbClr val="FF0000"/>
                </a:solidFill>
                <a:latin typeface="Arial" panose="020B0604020202020204" pitchFamily="34" charset="0"/>
                <a:cs typeface="Arial" panose="020B0604020202020204" pitchFamily="34" charset="0"/>
              </a:rPr>
            </a:br>
            <a:br>
              <a:rPr lang="pt-BR" sz="2000" dirty="0">
                <a:solidFill>
                  <a:srgbClr val="FF0000"/>
                </a:solidFill>
                <a:latin typeface="Arial" panose="020B0604020202020204" pitchFamily="34" charset="0"/>
                <a:cs typeface="Arial" panose="020B0604020202020204" pitchFamily="34" charset="0"/>
              </a:rPr>
            </a:br>
            <a:br>
              <a:rPr lang="pt-BR" sz="2000" dirty="0">
                <a:solidFill>
                  <a:srgbClr val="FF0000"/>
                </a:solidFill>
                <a:latin typeface="Arial" panose="020B0604020202020204" pitchFamily="34" charset="0"/>
                <a:cs typeface="Arial" panose="020B0604020202020204" pitchFamily="34" charset="0"/>
              </a:rPr>
            </a:br>
            <a:r>
              <a:rPr lang="pt-BR" sz="2000" dirty="0">
                <a:solidFill>
                  <a:srgbClr val="FF0000"/>
                </a:solidFill>
                <a:latin typeface="Arial" panose="020B0604020202020204" pitchFamily="34" charset="0"/>
                <a:cs typeface="Arial" panose="020B0604020202020204" pitchFamily="34" charset="0"/>
              </a:rPr>
              <a:t> </a:t>
            </a:r>
            <a:endParaRPr lang="pt-BR" sz="2000" dirty="0">
              <a:solidFill>
                <a:srgbClr val="FF0000"/>
              </a:solidFill>
            </a:endParaRPr>
          </a:p>
        </p:txBody>
      </p:sp>
      <p:pic>
        <p:nvPicPr>
          <p:cNvPr id="7" name="Picture 2" descr="LOGO UFSM FW"/>
          <p:cNvPicPr>
            <a:picLocks noChangeAspect="1" noChangeArrowheads="1"/>
          </p:cNvPicPr>
          <p:nvPr/>
        </p:nvPicPr>
        <p:blipFill>
          <a:blip r:embed="rId3" cstate="print"/>
          <a:srcRect/>
          <a:stretch>
            <a:fillRect/>
          </a:stretch>
        </p:blipFill>
        <p:spPr bwMode="auto">
          <a:xfrm>
            <a:off x="142844" y="0"/>
            <a:ext cx="836246" cy="1071546"/>
          </a:xfrm>
          <a:prstGeom prst="rect">
            <a:avLst/>
          </a:prstGeom>
          <a:noFill/>
        </p:spPr>
      </p:pic>
      <p:pic>
        <p:nvPicPr>
          <p:cNvPr id="9" name="Picture 3" descr="E:\UFSM FW SI\8º Semestre\2 TER  Progr. para Dispositivos Móveis leticia\logosi.png"/>
          <p:cNvPicPr>
            <a:picLocks noChangeAspect="1" noChangeArrowheads="1"/>
          </p:cNvPicPr>
          <p:nvPr/>
        </p:nvPicPr>
        <p:blipFill>
          <a:blip r:embed="rId4"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1" name="Título 1"/>
          <p:cNvSpPr txBox="1">
            <a:spLocks/>
          </p:cNvSpPr>
          <p:nvPr/>
        </p:nvSpPr>
        <p:spPr>
          <a:xfrm>
            <a:off x="1403648" y="1916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Fundamentação Teórica (2/3)</a:t>
            </a:r>
            <a:endParaRPr lang="pt-BR" sz="1400" dirty="0">
              <a:solidFill>
                <a:srgbClr val="FF0000"/>
              </a:solidFill>
              <a:effectLst/>
            </a:endParaRPr>
          </a:p>
        </p:txBody>
      </p:sp>
    </p:spTree>
    <p:extLst>
      <p:ext uri="{BB962C8B-B14F-4D97-AF65-F5344CB8AC3E}">
        <p14:creationId xmlns:p14="http://schemas.microsoft.com/office/powerpoint/2010/main" val="3564917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28596" y="2143116"/>
            <a:ext cx="8229600" cy="4221365"/>
          </a:xfrm>
        </p:spPr>
        <p:txBody>
          <a:bodyPr>
            <a:normAutofit/>
          </a:bodyPr>
          <a:lstStyle/>
          <a:p>
            <a:pPr marL="109728" indent="0" algn="just">
              <a:buNone/>
            </a:pPr>
            <a:r>
              <a:rPr lang="pt-BR" sz="1800" dirty="0"/>
              <a:t>	Um sistema interativo resulta de um processo de </a:t>
            </a:r>
            <a:r>
              <a:rPr lang="pt-BR" sz="1800" i="1" dirty="0"/>
              <a:t>design</a:t>
            </a:r>
            <a:r>
              <a:rPr lang="pt-BR" sz="1800" dirty="0"/>
              <a:t> no qual se estabelece uma interpretação sobre os usuários, seus objetivos, o domínio e o contexto de uso e, assim, a tomada de decisões sobre como apoiá-los</a:t>
            </a:r>
          </a:p>
          <a:p>
            <a:pPr marL="109728" indent="0" algn="just">
              <a:buNone/>
            </a:pPr>
            <a:endParaRPr lang="pt-BR" sz="1800" dirty="0"/>
          </a:p>
          <a:p>
            <a:pPr marL="109728" indent="0" algn="just">
              <a:buNone/>
            </a:pPr>
            <a:r>
              <a:rPr lang="pt-BR" sz="1800" dirty="0"/>
              <a:t>	Para o usuário usufruir da melhor maneira do apoio computacional é primordial remover as barreiras da interface que o impeçam de interagir, que o uso seja facilitado para ele e que se comunique as concepções e intenções da interface ao liberar o sistema para o uso (BARBOSA; SILVA, 2010)</a:t>
            </a: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7</a:t>
            </a:fld>
            <a:endParaRPr lang="pt-BR" dirty="0"/>
          </a:p>
        </p:txBody>
      </p:sp>
      <p:sp>
        <p:nvSpPr>
          <p:cNvPr id="2" name="Título 1"/>
          <p:cNvSpPr>
            <a:spLocks noGrp="1"/>
          </p:cNvSpPr>
          <p:nvPr>
            <p:ph type="title"/>
          </p:nvPr>
        </p:nvSpPr>
        <p:spPr>
          <a:xfrm>
            <a:off x="500034" y="1285860"/>
            <a:ext cx="8229600" cy="642942"/>
          </a:xfrm>
        </p:spPr>
        <p:txBody>
          <a:bodyPr>
            <a:noAutofit/>
          </a:bodyPr>
          <a:lstStyle/>
          <a:p>
            <a:pPr algn="ctr"/>
            <a:br>
              <a:rPr lang="pt-BR" sz="2000" dirty="0">
                <a:solidFill>
                  <a:srgbClr val="FF0000"/>
                </a:solidFill>
                <a:latin typeface="Arial" panose="020B0604020202020204" pitchFamily="34" charset="0"/>
                <a:cs typeface="Arial" panose="020B0604020202020204" pitchFamily="34" charset="0"/>
              </a:rPr>
            </a:br>
            <a:br>
              <a:rPr lang="pt-BR" sz="2000" dirty="0">
                <a:solidFill>
                  <a:srgbClr val="FF0000"/>
                </a:solidFill>
                <a:latin typeface="Arial" panose="020B0604020202020204" pitchFamily="34" charset="0"/>
                <a:cs typeface="Arial" panose="020B0604020202020204" pitchFamily="34" charset="0"/>
              </a:rPr>
            </a:br>
            <a:r>
              <a:rPr lang="pt-BR" sz="2000" dirty="0">
                <a:solidFill>
                  <a:schemeClr val="tx1"/>
                </a:solidFill>
                <a:effectLst/>
                <a:latin typeface="Arial" panose="020B0604020202020204" pitchFamily="34" charset="0"/>
                <a:cs typeface="Arial" panose="020B0604020202020204" pitchFamily="34" charset="0"/>
              </a:rPr>
              <a:t>Comunicabilidade</a:t>
            </a:r>
            <a:br>
              <a:rPr lang="pt-BR" sz="2000" dirty="0">
                <a:solidFill>
                  <a:srgbClr val="FF0000"/>
                </a:solidFill>
                <a:latin typeface="Arial" panose="020B0604020202020204" pitchFamily="34" charset="0"/>
                <a:cs typeface="Arial" panose="020B0604020202020204" pitchFamily="34" charset="0"/>
              </a:rPr>
            </a:br>
            <a:br>
              <a:rPr lang="pt-BR" sz="2000" dirty="0">
                <a:solidFill>
                  <a:srgbClr val="FF0000"/>
                </a:solidFill>
                <a:latin typeface="Arial" panose="020B0604020202020204" pitchFamily="34" charset="0"/>
                <a:cs typeface="Arial" panose="020B0604020202020204" pitchFamily="34" charset="0"/>
              </a:rPr>
            </a:br>
            <a:r>
              <a:rPr lang="pt-BR" sz="2000" dirty="0">
                <a:solidFill>
                  <a:srgbClr val="FF0000"/>
                </a:solidFill>
                <a:latin typeface="Arial" panose="020B0604020202020204" pitchFamily="34" charset="0"/>
                <a:cs typeface="Arial" panose="020B0604020202020204" pitchFamily="34" charset="0"/>
              </a:rPr>
              <a:t> </a:t>
            </a:r>
            <a:endParaRPr lang="pt-BR" sz="2000" dirty="0">
              <a:solidFill>
                <a:srgbClr val="FF0000"/>
              </a:solidFill>
            </a:endParaRPr>
          </a:p>
        </p:txBody>
      </p:sp>
      <p:pic>
        <p:nvPicPr>
          <p:cNvPr id="7" name="Picture 2" descr="LOGO UFSM FW"/>
          <p:cNvPicPr>
            <a:picLocks noChangeAspect="1" noChangeArrowheads="1"/>
          </p:cNvPicPr>
          <p:nvPr/>
        </p:nvPicPr>
        <p:blipFill>
          <a:blip r:embed="rId3" cstate="print"/>
          <a:srcRect/>
          <a:stretch>
            <a:fillRect/>
          </a:stretch>
        </p:blipFill>
        <p:spPr bwMode="auto">
          <a:xfrm>
            <a:off x="142844" y="0"/>
            <a:ext cx="836246" cy="1071546"/>
          </a:xfrm>
          <a:prstGeom prst="rect">
            <a:avLst/>
          </a:prstGeom>
          <a:noFill/>
        </p:spPr>
      </p:pic>
      <p:pic>
        <p:nvPicPr>
          <p:cNvPr id="9" name="Picture 3" descr="E:\UFSM FW SI\8º Semestre\2 TER  Progr. para Dispositivos Móveis leticia\logosi.png"/>
          <p:cNvPicPr>
            <a:picLocks noChangeAspect="1" noChangeArrowheads="1"/>
          </p:cNvPicPr>
          <p:nvPr/>
        </p:nvPicPr>
        <p:blipFill>
          <a:blip r:embed="rId4"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sp>
        <p:nvSpPr>
          <p:cNvPr id="11" name="Título 1"/>
          <p:cNvSpPr txBox="1">
            <a:spLocks/>
          </p:cNvSpPr>
          <p:nvPr/>
        </p:nvSpPr>
        <p:spPr>
          <a:xfrm>
            <a:off x="1403648" y="1916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Fundamentação Teórica (3/3)</a:t>
            </a:r>
            <a:endParaRPr lang="pt-BR" sz="1400" dirty="0">
              <a:solidFill>
                <a:srgbClr val="FF0000"/>
              </a:solidFill>
              <a:effectLst/>
            </a:endParaRPr>
          </a:p>
        </p:txBody>
      </p:sp>
    </p:spTree>
    <p:extLst>
      <p:ext uri="{BB962C8B-B14F-4D97-AF65-F5344CB8AC3E}">
        <p14:creationId xmlns:p14="http://schemas.microsoft.com/office/powerpoint/2010/main" val="2037173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28596" y="2143116"/>
            <a:ext cx="8229600" cy="4221365"/>
          </a:xfrm>
        </p:spPr>
        <p:txBody>
          <a:bodyPr>
            <a:normAutofit/>
          </a:bodyPr>
          <a:lstStyle/>
          <a:p>
            <a:pPr marL="109728" indent="0" algn="just">
              <a:buNone/>
            </a:pPr>
            <a:r>
              <a:rPr lang="pt-BR" sz="2000" dirty="0"/>
              <a:t>	</a:t>
            </a:r>
            <a:endParaRPr lang="pt-BR" sz="1800" dirty="0"/>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8</a:t>
            </a:fld>
            <a:endParaRPr lang="pt-BR" dirty="0"/>
          </a:p>
        </p:txBody>
      </p:sp>
      <p:pic>
        <p:nvPicPr>
          <p:cNvPr id="7" name="Picture 2" descr="LOGO UFSM FW"/>
          <p:cNvPicPr>
            <a:picLocks noChangeAspect="1" noChangeArrowheads="1"/>
          </p:cNvPicPr>
          <p:nvPr/>
        </p:nvPicPr>
        <p:blipFill>
          <a:blip r:embed="rId3" cstate="print"/>
          <a:srcRect/>
          <a:stretch>
            <a:fillRect/>
          </a:stretch>
        </p:blipFill>
        <p:spPr bwMode="auto">
          <a:xfrm>
            <a:off x="142844" y="0"/>
            <a:ext cx="836246" cy="1071546"/>
          </a:xfrm>
          <a:prstGeom prst="rect">
            <a:avLst/>
          </a:prstGeom>
          <a:noFill/>
        </p:spPr>
      </p:pic>
      <p:pic>
        <p:nvPicPr>
          <p:cNvPr id="9" name="Picture 3" descr="E:\UFSM FW SI\8º Semestre\2 TER  Progr. para Dispositivos Móveis leticia\logosi.png"/>
          <p:cNvPicPr>
            <a:picLocks noChangeAspect="1" noChangeArrowheads="1"/>
          </p:cNvPicPr>
          <p:nvPr/>
        </p:nvPicPr>
        <p:blipFill>
          <a:blip r:embed="rId4"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graphicFrame>
        <p:nvGraphicFramePr>
          <p:cNvPr id="11" name="Tabela 10"/>
          <p:cNvGraphicFramePr>
            <a:graphicFrameLocks noGrp="1"/>
          </p:cNvGraphicFramePr>
          <p:nvPr>
            <p:extLst>
              <p:ext uri="{D42A27DB-BD31-4B8C-83A1-F6EECF244321}">
                <p14:modId xmlns:p14="http://schemas.microsoft.com/office/powerpoint/2010/main" val="990329177"/>
              </p:ext>
            </p:extLst>
          </p:nvPr>
        </p:nvGraphicFramePr>
        <p:xfrm>
          <a:off x="108301" y="1928802"/>
          <a:ext cx="8870189" cy="5874532"/>
        </p:xfrm>
        <a:graphic>
          <a:graphicData uri="http://schemas.openxmlformats.org/drawingml/2006/table">
            <a:tbl>
              <a:tblPr firstRow="1" firstCol="1" bandRow="1">
                <a:tableStyleId>{5940675A-B579-460E-94D1-54222C63F5DA}</a:tableStyleId>
              </a:tblPr>
              <a:tblGrid>
                <a:gridCol w="1661275">
                  <a:extLst>
                    <a:ext uri="{9D8B030D-6E8A-4147-A177-3AD203B41FA5}">
                      <a16:colId xmlns:a16="http://schemas.microsoft.com/office/drawing/2014/main" val="1529221039"/>
                    </a:ext>
                  </a:extLst>
                </a:gridCol>
                <a:gridCol w="1648074">
                  <a:extLst>
                    <a:ext uri="{9D8B030D-6E8A-4147-A177-3AD203B41FA5}">
                      <a16:colId xmlns:a16="http://schemas.microsoft.com/office/drawing/2014/main" val="235081871"/>
                    </a:ext>
                  </a:extLst>
                </a:gridCol>
                <a:gridCol w="1805220">
                  <a:extLst>
                    <a:ext uri="{9D8B030D-6E8A-4147-A177-3AD203B41FA5}">
                      <a16:colId xmlns:a16="http://schemas.microsoft.com/office/drawing/2014/main" val="2283738886"/>
                    </a:ext>
                  </a:extLst>
                </a:gridCol>
                <a:gridCol w="1834867">
                  <a:extLst>
                    <a:ext uri="{9D8B030D-6E8A-4147-A177-3AD203B41FA5}">
                      <a16:colId xmlns:a16="http://schemas.microsoft.com/office/drawing/2014/main" val="3086099256"/>
                    </a:ext>
                  </a:extLst>
                </a:gridCol>
                <a:gridCol w="1920753">
                  <a:extLst>
                    <a:ext uri="{9D8B030D-6E8A-4147-A177-3AD203B41FA5}">
                      <a16:colId xmlns:a16="http://schemas.microsoft.com/office/drawing/2014/main" val="262923447"/>
                    </a:ext>
                  </a:extLst>
                </a:gridCol>
              </a:tblGrid>
              <a:tr h="717430">
                <a:tc>
                  <a:txBody>
                    <a:bodyPr/>
                    <a:lstStyle/>
                    <a:p>
                      <a:pPr algn="ctr">
                        <a:spcAft>
                          <a:spcPts val="0"/>
                        </a:spcAft>
                      </a:pPr>
                      <a:r>
                        <a:rPr lang="pt-BR" sz="1200" b="1" dirty="0">
                          <a:effectLst/>
                          <a:latin typeface="Arial" panose="020B0604020202020204" pitchFamily="34" charset="0"/>
                          <a:cs typeface="Arial" panose="020B0604020202020204" pitchFamily="34" charset="0"/>
                        </a:rPr>
                        <a:t> </a:t>
                      </a:r>
                    </a:p>
                    <a:p>
                      <a:pPr algn="ctr">
                        <a:spcAft>
                          <a:spcPts val="0"/>
                        </a:spcAft>
                      </a:pPr>
                      <a:r>
                        <a:rPr lang="pt-BR" sz="1200" b="1" dirty="0">
                          <a:effectLst/>
                          <a:latin typeface="Arial" panose="020B0604020202020204" pitchFamily="34" charset="0"/>
                          <a:cs typeface="Arial" panose="020B0604020202020204" pitchFamily="34" charset="0"/>
                        </a:rPr>
                        <a:t>Características</a:t>
                      </a:r>
                      <a:endParaRPr lang="pt-BR" sz="1200" b="1"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b="1" dirty="0">
                          <a:effectLst/>
                          <a:latin typeface="Arial" panose="020B0604020202020204" pitchFamily="34" charset="0"/>
                          <a:cs typeface="Arial" panose="020B0604020202020204" pitchFamily="34" charset="0"/>
                        </a:rPr>
                        <a:t>Trabalho 1 (DELGADO; HAGUENAUER, 2009)</a:t>
                      </a:r>
                      <a:endParaRPr lang="pt-BR" sz="1200" b="1"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b="1" dirty="0">
                          <a:effectLst/>
                          <a:latin typeface="Arial" panose="020B0604020202020204" pitchFamily="34" charset="0"/>
                          <a:cs typeface="Arial" panose="020B0604020202020204" pitchFamily="34" charset="0"/>
                        </a:rPr>
                        <a:t>Trabalho 2 (CARVALHO; ELIASQUEVICI, 2013)</a:t>
                      </a:r>
                      <a:endParaRPr lang="pt-BR" sz="1200" b="1"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b="1">
                          <a:effectLst/>
                          <a:latin typeface="Arial" panose="020B0604020202020204" pitchFamily="34" charset="0"/>
                          <a:cs typeface="Arial" panose="020B0604020202020204" pitchFamily="34" charset="0"/>
                        </a:rPr>
                        <a:t>Trabalho3 (SILVA GREGHI, 2012)</a:t>
                      </a:r>
                      <a:endParaRPr lang="pt-BR" sz="1200" b="1">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b="1" dirty="0">
                          <a:effectLst/>
                          <a:latin typeface="Arial" panose="020B0604020202020204" pitchFamily="34" charset="0"/>
                          <a:cs typeface="Arial" panose="020B0604020202020204" pitchFamily="34" charset="0"/>
                        </a:rPr>
                        <a:t>Estudo de Caso Proposto</a:t>
                      </a:r>
                      <a:endParaRPr lang="pt-BR" sz="1200" b="1"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extLst>
                  <a:ext uri="{0D108BD9-81ED-4DB2-BD59-A6C34878D82A}">
                    <a16:rowId xmlns:a16="http://schemas.microsoft.com/office/drawing/2014/main" val="3022555210"/>
                  </a:ext>
                </a:extLst>
              </a:tr>
              <a:tr h="1280160">
                <a:tc>
                  <a:txBody>
                    <a:bodyPr/>
                    <a:lstStyle/>
                    <a:p>
                      <a:pPr algn="ctr">
                        <a:spcAft>
                          <a:spcPts val="0"/>
                        </a:spcAft>
                      </a:pPr>
                      <a:r>
                        <a:rPr lang="pt-BR" sz="1200" dirty="0">
                          <a:effectLst/>
                          <a:latin typeface="Arial" panose="020B0604020202020204" pitchFamily="34" charset="0"/>
                          <a:cs typeface="Arial" panose="020B0604020202020204" pitchFamily="34" charset="0"/>
                        </a:rPr>
                        <a:t>Estudo de características de usabilidade</a:t>
                      </a: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a:effectLst/>
                          <a:latin typeface="Arial" panose="020B0604020202020204" pitchFamily="34" charset="0"/>
                          <a:cs typeface="Arial" panose="020B0604020202020204" pitchFamily="34" charset="0"/>
                        </a:rPr>
                        <a:t>Não foi possível identificar.</a:t>
                      </a:r>
                      <a:endParaRPr lang="pt-BR" sz="120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a:effectLst/>
                          <a:latin typeface="Arial" panose="020B0604020202020204" pitchFamily="34" charset="0"/>
                          <a:cs typeface="Arial" panose="020B0604020202020204" pitchFamily="34" charset="0"/>
                        </a:rPr>
                        <a:t>Foco em consistência e padrões, estética e design e reconhecimento ao invés de memorização</a:t>
                      </a:r>
                      <a:endParaRPr lang="pt-BR" sz="120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dirty="0">
                          <a:effectLst/>
                          <a:latin typeface="Arial" panose="020B0604020202020204" pitchFamily="34" charset="0"/>
                          <a:cs typeface="Arial" panose="020B0604020202020204" pitchFamily="34" charset="0"/>
                        </a:rPr>
                        <a:t>Compatibilidade do sistema consistência e padrões, estética e design e prevenção e detecção de erros.</a:t>
                      </a: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dirty="0">
                          <a:effectLst/>
                          <a:latin typeface="Arial" panose="020B0604020202020204" pitchFamily="34" charset="0"/>
                          <a:cs typeface="Arial" panose="020B0604020202020204" pitchFamily="34" charset="0"/>
                        </a:rPr>
                        <a:t>Ponto de partida, com a visibilidade do status, compatibilidade, flexibilidade e uso eficiência, além de ajudar o usuário a reconhecer e corrigir falhas</a:t>
                      </a: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extLst>
                  <a:ext uri="{0D108BD9-81ED-4DB2-BD59-A6C34878D82A}">
                    <a16:rowId xmlns:a16="http://schemas.microsoft.com/office/drawing/2014/main" val="1145389622"/>
                  </a:ext>
                </a:extLst>
              </a:tr>
              <a:tr h="913224">
                <a:tc>
                  <a:txBody>
                    <a:bodyPr/>
                    <a:lstStyle/>
                    <a:p>
                      <a:pPr algn="ctr">
                        <a:spcAft>
                          <a:spcPts val="0"/>
                        </a:spcAft>
                      </a:pPr>
                      <a:r>
                        <a:rPr lang="pt-BR" sz="1200">
                          <a:effectLst/>
                          <a:latin typeface="Arial" panose="020B0604020202020204" pitchFamily="34" charset="0"/>
                          <a:cs typeface="Arial" panose="020B0604020202020204" pitchFamily="34" charset="0"/>
                        </a:rPr>
                        <a:t>Estudo de características de acessibilidade</a:t>
                      </a:r>
                      <a:endParaRPr lang="pt-BR" sz="120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r>
                        <a:rPr lang="pt-BR" sz="1200">
                          <a:effectLst/>
                          <a:latin typeface="Arial" panose="020B0604020202020204" pitchFamily="34" charset="0"/>
                          <a:cs typeface="Arial" panose="020B0604020202020204" pitchFamily="34" charset="0"/>
                        </a:rPr>
                        <a:t>Não foi possível identificar</a:t>
                      </a:r>
                      <a:endParaRPr lang="pt-BR" sz="120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a:effectLst/>
                          <a:latin typeface="Arial" panose="020B0604020202020204" pitchFamily="34" charset="0"/>
                          <a:cs typeface="Arial" panose="020B0604020202020204" pitchFamily="34" charset="0"/>
                        </a:rPr>
                        <a:t>Não foi possível identificar</a:t>
                      </a:r>
                      <a:endParaRPr lang="pt-BR" sz="120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a:effectLst/>
                          <a:latin typeface="Arial" panose="020B0604020202020204" pitchFamily="34" charset="0"/>
                          <a:cs typeface="Arial" panose="020B0604020202020204" pitchFamily="34" charset="0"/>
                        </a:rPr>
                        <a:t>Não foi possível identificar </a:t>
                      </a:r>
                    </a:p>
                    <a:p>
                      <a:pPr algn="ctr">
                        <a:spcAft>
                          <a:spcPts val="0"/>
                        </a:spcAft>
                      </a:pPr>
                      <a:r>
                        <a:rPr lang="pt-BR" sz="1200">
                          <a:effectLst/>
                          <a:latin typeface="Arial" panose="020B0604020202020204" pitchFamily="34" charset="0"/>
                          <a:cs typeface="Arial" panose="020B0604020202020204" pitchFamily="34" charset="0"/>
                        </a:rPr>
                        <a:t> </a:t>
                      </a:r>
                      <a:endParaRPr lang="pt-BR" sz="120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dirty="0">
                          <a:effectLst/>
                          <a:latin typeface="Arial" panose="020B0604020202020204" pitchFamily="34" charset="0"/>
                          <a:cs typeface="Arial" panose="020B0604020202020204" pitchFamily="34" charset="0"/>
                        </a:rPr>
                        <a:t>Tornar o ambiente Moodle disponível e adaptável para pessoas que tenham algum tipo de deficiência</a:t>
                      </a: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extLst>
                  <a:ext uri="{0D108BD9-81ED-4DB2-BD59-A6C34878D82A}">
                    <a16:rowId xmlns:a16="http://schemas.microsoft.com/office/drawing/2014/main" val="2574779963"/>
                  </a:ext>
                </a:extLst>
              </a:tr>
              <a:tr h="1097280">
                <a:tc>
                  <a:txBody>
                    <a:bodyPr/>
                    <a:lstStyle/>
                    <a:p>
                      <a:pPr algn="ctr">
                        <a:spcAft>
                          <a:spcPts val="0"/>
                        </a:spcAft>
                      </a:pPr>
                      <a:r>
                        <a:rPr lang="pt-BR" sz="1200">
                          <a:effectLst/>
                          <a:latin typeface="Arial" panose="020B0604020202020204" pitchFamily="34" charset="0"/>
                          <a:cs typeface="Arial" panose="020B0604020202020204" pitchFamily="34" charset="0"/>
                        </a:rPr>
                        <a:t>Estudo de aspectos ergonômicos</a:t>
                      </a:r>
                      <a:endParaRPr lang="pt-BR" sz="120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a:effectLst/>
                          <a:latin typeface="Arial" panose="020B0604020202020204" pitchFamily="34" charset="0"/>
                          <a:cs typeface="Arial" panose="020B0604020202020204" pitchFamily="34" charset="0"/>
                        </a:rPr>
                        <a:t>Não foi possível identificar</a:t>
                      </a:r>
                      <a:endParaRPr lang="pt-BR" sz="120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dirty="0">
                          <a:effectLst/>
                          <a:latin typeface="Arial" panose="020B0604020202020204" pitchFamily="34" charset="0"/>
                          <a:cs typeface="Arial" panose="020B0604020202020204" pitchFamily="34" charset="0"/>
                        </a:rPr>
                        <a:t>Não foram identificados pontos que  aferissem que há processos ergonômicos</a:t>
                      </a: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a:effectLst/>
                          <a:latin typeface="Arial" panose="020B0604020202020204" pitchFamily="34" charset="0"/>
                          <a:cs typeface="Arial" panose="020B0604020202020204" pitchFamily="34" charset="0"/>
                        </a:rPr>
                        <a:t>Não foi possível identificar</a:t>
                      </a:r>
                      <a:endParaRPr lang="pt-BR" sz="120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dirty="0">
                          <a:effectLst/>
                          <a:latin typeface="Arial" panose="020B0604020202020204" pitchFamily="34" charset="0"/>
                          <a:cs typeface="Arial" panose="020B0604020202020204" pitchFamily="34" charset="0"/>
                        </a:rPr>
                        <a:t>Tomar por base a ergonomia cognitiva e com ela possibilitar, por exemplo, medir a tomada decisão e desempenho do ambiente Moodle</a:t>
                      </a: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extLst>
                  <a:ext uri="{0D108BD9-81ED-4DB2-BD59-A6C34878D82A}">
                    <a16:rowId xmlns:a16="http://schemas.microsoft.com/office/drawing/2014/main" val="1029959052"/>
                  </a:ext>
                </a:extLst>
              </a:tr>
              <a:tr h="1297403">
                <a:tc gridSpan="2">
                  <a:txBody>
                    <a:bodyPr/>
                    <a:lstStyle/>
                    <a:p>
                      <a:pPr algn="ctr">
                        <a:spcAft>
                          <a:spcPts val="0"/>
                        </a:spcAft>
                      </a:pP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lnL w="12700" cmpd="sng">
                      <a:noFill/>
                    </a:lnL>
                    <a:lnR w="12700" cmpd="sng">
                      <a:noFill/>
                    </a:lnR>
                    <a:lnB w="12700" cmpd="sng">
                      <a:noFill/>
                    </a:lnB>
                  </a:tcPr>
                </a:tc>
                <a:tc hMerge="1">
                  <a:txBody>
                    <a:bodyPr/>
                    <a:lstStyle/>
                    <a:p>
                      <a:pPr algn="ctr">
                        <a:spcAft>
                          <a:spcPts val="0"/>
                        </a:spcAft>
                      </a:pPr>
                      <a:endParaRPr lang="pt-BR" sz="600" dirty="0">
                        <a:effectLst/>
                        <a:latin typeface="Times New Roman" panose="02020603050405020304" pitchFamily="18" charset="0"/>
                        <a:ea typeface="Times New Roman" panose="02020603050405020304" pitchFamily="18" charset="0"/>
                      </a:endParaRPr>
                    </a:p>
                  </a:txBody>
                  <a:tcPr marL="42087" marR="42087" marT="0" marB="0"/>
                </a:tc>
                <a:tc>
                  <a:txBody>
                    <a:bodyPr/>
                    <a:lstStyle/>
                    <a:p>
                      <a:pPr algn="ctr">
                        <a:spcAft>
                          <a:spcPts val="0"/>
                        </a:spcAft>
                      </a:pP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lnL w="12700" cmpd="sng">
                      <a:noFill/>
                    </a:lnL>
                    <a:lnR w="12700" cmpd="sng">
                      <a:noFill/>
                    </a:lnR>
                    <a:lnB w="12700" cmpd="sng">
                      <a:noFill/>
                    </a:lnB>
                  </a:tcPr>
                </a:tc>
                <a:tc rowSpan="2">
                  <a:txBody>
                    <a:bodyPr/>
                    <a:lstStyle/>
                    <a:p>
                      <a:pPr algn="ctr">
                        <a:spcAft>
                          <a:spcPts val="0"/>
                        </a:spcAft>
                      </a:pP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lnL w="12700" cmpd="sng">
                      <a:noFill/>
                    </a:lnL>
                    <a:lnR w="12700" cmpd="sng">
                      <a:noFill/>
                    </a:lnR>
                    <a:lnB w="12700" cmpd="sng">
                      <a:noFill/>
                    </a:lnB>
                  </a:tcPr>
                </a:tc>
                <a:tc rowSpan="2">
                  <a:txBody>
                    <a:bodyPr/>
                    <a:lstStyle/>
                    <a:p>
                      <a:pPr algn="ctr">
                        <a:spcAft>
                          <a:spcPts val="0"/>
                        </a:spcAft>
                      </a:pP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lnL w="12700" cmpd="sng">
                      <a:noFill/>
                    </a:lnL>
                    <a:lnR w="12700" cmpd="sng">
                      <a:noFill/>
                    </a:lnR>
                    <a:lnB w="12700" cmpd="sng">
                      <a:noFill/>
                    </a:lnB>
                  </a:tcPr>
                </a:tc>
                <a:extLst>
                  <a:ext uri="{0D108BD9-81ED-4DB2-BD59-A6C34878D82A}">
                    <a16:rowId xmlns:a16="http://schemas.microsoft.com/office/drawing/2014/main" val="3927864263"/>
                  </a:ext>
                </a:extLst>
              </a:tr>
              <a:tr h="569035">
                <a:tc gridSpan="3">
                  <a:txBody>
                    <a:bodyPr/>
                    <a:lstStyle/>
                    <a:p>
                      <a:pPr algn="ctr">
                        <a:spcAft>
                          <a:spcPts val="0"/>
                        </a:spcAft>
                      </a:pP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lnL w="12700" cmpd="sng">
                      <a:noFill/>
                    </a:lnL>
                    <a:lnR w="12700" cmpd="sng">
                      <a:noFill/>
                    </a:lnR>
                    <a:lnT w="12700" cmpd="sng">
                      <a:noFill/>
                    </a:lnT>
                    <a:lnB w="12700" cmpd="sng">
                      <a:noFill/>
                    </a:lnB>
                  </a:tcPr>
                </a:tc>
                <a:tc hMerge="1">
                  <a:txBody>
                    <a:bodyPr/>
                    <a:lstStyle/>
                    <a:p>
                      <a:pPr algn="ctr">
                        <a:spcAft>
                          <a:spcPts val="0"/>
                        </a:spcAft>
                      </a:pPr>
                      <a:endParaRPr lang="pt-BR" sz="600" dirty="0">
                        <a:effectLst/>
                        <a:latin typeface="Times New Roman" panose="02020603050405020304" pitchFamily="18" charset="0"/>
                        <a:ea typeface="Times New Roman" panose="02020603050405020304" pitchFamily="18" charset="0"/>
                      </a:endParaRPr>
                    </a:p>
                  </a:txBody>
                  <a:tcPr marL="42087" marR="42087" marT="0" marB="0">
                    <a:lnR w="12700" cmpd="sng">
                      <a:noFill/>
                    </a:lnR>
                  </a:tcPr>
                </a:tc>
                <a:tc hMerge="1">
                  <a:txBody>
                    <a:bodyPr/>
                    <a:lstStyle/>
                    <a:p>
                      <a:pPr algn="ctr">
                        <a:spcAft>
                          <a:spcPts val="0"/>
                        </a:spcAft>
                      </a:pPr>
                      <a:endParaRPr lang="pt-BR" sz="600" dirty="0">
                        <a:effectLst/>
                        <a:latin typeface="Times New Roman" panose="02020603050405020304" pitchFamily="18" charset="0"/>
                        <a:ea typeface="Times New Roman" panose="02020603050405020304" pitchFamily="18" charset="0"/>
                      </a:endParaRPr>
                    </a:p>
                  </a:txBody>
                  <a:tcPr marL="42087" marR="42087" marT="0" marB="0">
                    <a:lnR w="12700" cmpd="sng">
                      <a:noFill/>
                    </a:lnR>
                    <a:lnB w="12700" cmpd="sng">
                      <a:noFill/>
                    </a:lnB>
                  </a:tcPr>
                </a:tc>
                <a:tc vMerge="1">
                  <a:txBody>
                    <a:bodyPr/>
                    <a:lstStyle/>
                    <a:p>
                      <a:pPr algn="ctr">
                        <a:spcAft>
                          <a:spcPts val="0"/>
                        </a:spcAft>
                      </a:pPr>
                      <a:endParaRPr lang="pt-BR" sz="600" dirty="0">
                        <a:effectLst/>
                        <a:latin typeface="Times New Roman" panose="02020603050405020304" pitchFamily="18" charset="0"/>
                        <a:ea typeface="Times New Roman" panose="02020603050405020304" pitchFamily="18" charset="0"/>
                      </a:endParaRPr>
                    </a:p>
                  </a:txBody>
                  <a:tcPr marL="42087" marR="42087" marT="0" marB="0">
                    <a:lnB w="12700" cmpd="sng">
                      <a:noFill/>
                    </a:lnB>
                  </a:tcPr>
                </a:tc>
                <a:tc vMerge="1">
                  <a:txBody>
                    <a:bodyPr/>
                    <a:lstStyle/>
                    <a:p>
                      <a:pPr algn="ctr">
                        <a:spcAft>
                          <a:spcPts val="0"/>
                        </a:spcAft>
                      </a:pPr>
                      <a:endParaRPr lang="pt-BR" sz="600" dirty="0">
                        <a:effectLst/>
                        <a:latin typeface="Times New Roman" panose="02020603050405020304" pitchFamily="18" charset="0"/>
                        <a:ea typeface="Times New Roman" panose="02020603050405020304" pitchFamily="18" charset="0"/>
                      </a:endParaRPr>
                    </a:p>
                  </a:txBody>
                  <a:tcPr marL="42087" marR="42087" marT="0" marB="0"/>
                </a:tc>
                <a:extLst>
                  <a:ext uri="{0D108BD9-81ED-4DB2-BD59-A6C34878D82A}">
                    <a16:rowId xmlns:a16="http://schemas.microsoft.com/office/drawing/2014/main" val="2665419054"/>
                  </a:ext>
                </a:extLst>
              </a:tr>
            </a:tbl>
          </a:graphicData>
        </a:graphic>
      </p:graphicFrame>
      <p:sp>
        <p:nvSpPr>
          <p:cNvPr id="12"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Estado da Arte (1/2)</a:t>
            </a:r>
            <a:endParaRPr lang="pt-BR" sz="1400" dirty="0">
              <a:solidFill>
                <a:srgbClr val="FF0000"/>
              </a:solidFill>
              <a:effectLst/>
            </a:endParaRPr>
          </a:p>
        </p:txBody>
      </p:sp>
    </p:spTree>
    <p:extLst>
      <p:ext uri="{BB962C8B-B14F-4D97-AF65-F5344CB8AC3E}">
        <p14:creationId xmlns:p14="http://schemas.microsoft.com/office/powerpoint/2010/main" val="2519677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28596" y="2143116"/>
            <a:ext cx="8229600" cy="4221365"/>
          </a:xfrm>
        </p:spPr>
        <p:txBody>
          <a:bodyPr>
            <a:normAutofit/>
          </a:bodyPr>
          <a:lstStyle/>
          <a:p>
            <a:pPr marL="109728" indent="0" algn="just">
              <a:buNone/>
            </a:pPr>
            <a:r>
              <a:rPr lang="pt-BR" sz="2000" dirty="0"/>
              <a:t>	</a:t>
            </a:r>
            <a:endParaRPr lang="pt-BR" sz="1800" dirty="0"/>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9</a:t>
            </a:fld>
            <a:endParaRPr lang="pt-BR" dirty="0"/>
          </a:p>
        </p:txBody>
      </p:sp>
      <p:pic>
        <p:nvPicPr>
          <p:cNvPr id="7" name="Picture 2" descr="LOGO UFSM FW"/>
          <p:cNvPicPr>
            <a:picLocks noChangeAspect="1" noChangeArrowheads="1"/>
          </p:cNvPicPr>
          <p:nvPr/>
        </p:nvPicPr>
        <p:blipFill>
          <a:blip r:embed="rId3" cstate="print"/>
          <a:srcRect/>
          <a:stretch>
            <a:fillRect/>
          </a:stretch>
        </p:blipFill>
        <p:spPr bwMode="auto">
          <a:xfrm>
            <a:off x="142844" y="0"/>
            <a:ext cx="836246" cy="1071546"/>
          </a:xfrm>
          <a:prstGeom prst="rect">
            <a:avLst/>
          </a:prstGeom>
          <a:noFill/>
        </p:spPr>
      </p:pic>
      <p:pic>
        <p:nvPicPr>
          <p:cNvPr id="9" name="Picture 3" descr="E:\UFSM FW SI\8º Semestre\2 TER  Progr. para Dispositivos Móveis leticia\logosi.png"/>
          <p:cNvPicPr>
            <a:picLocks noChangeAspect="1" noChangeArrowheads="1"/>
          </p:cNvPicPr>
          <p:nvPr/>
        </p:nvPicPr>
        <p:blipFill>
          <a:blip r:embed="rId4" cstate="print"/>
          <a:srcRect/>
          <a:stretch>
            <a:fillRect/>
          </a:stretch>
        </p:blipFill>
        <p:spPr bwMode="auto">
          <a:xfrm>
            <a:off x="7643834" y="0"/>
            <a:ext cx="1728885" cy="1223172"/>
          </a:xfrm>
          <a:prstGeom prst="rect">
            <a:avLst/>
          </a:prstGeom>
          <a:noFill/>
        </p:spPr>
      </p:pic>
      <p:sp>
        <p:nvSpPr>
          <p:cNvPr id="8" name="Rectangle 4"/>
          <p:cNvSpPr>
            <a:spLocks noChangeArrowheads="1"/>
          </p:cNvSpPr>
          <p:nvPr/>
        </p:nvSpPr>
        <p:spPr bwMode="auto">
          <a:xfrm>
            <a:off x="4929189" y="6526848"/>
            <a:ext cx="3800445"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i="0" u="none" strike="noStrike" cap="none" normalizeH="0" baseline="0" dirty="0">
                <a:ln>
                  <a:noFill/>
                </a:ln>
                <a:effectLst/>
                <a:ea typeface="Droid Sans Fallback"/>
                <a:cs typeface="Arial" pitchFamily="34" charset="0"/>
              </a:rPr>
              <a:t>Trabalho de Graduação em Sistemas </a:t>
            </a:r>
            <a:r>
              <a:rPr lang="pt-BR" sz="1000" dirty="0">
                <a:ea typeface="Droid Sans Fallback"/>
                <a:cs typeface="Arial" pitchFamily="34" charset="0"/>
              </a:rPr>
              <a:t>d</a:t>
            </a:r>
            <a:r>
              <a:rPr kumimoji="0" lang="pt-BR" sz="1000" i="0" u="none" strike="noStrike" cap="none" normalizeH="0" baseline="0" dirty="0">
                <a:ln>
                  <a:noFill/>
                </a:ln>
                <a:effectLst/>
                <a:ea typeface="Droid Sans Fallback"/>
                <a:cs typeface="Arial" pitchFamily="34" charset="0"/>
              </a:rPr>
              <a:t>e </a:t>
            </a:r>
            <a:r>
              <a:rPr lang="pt-BR" sz="1000" dirty="0">
                <a:ea typeface="Droid Sans Fallback"/>
                <a:cs typeface="Arial" pitchFamily="34" charset="0"/>
              </a:rPr>
              <a:t>I</a:t>
            </a:r>
            <a:r>
              <a:rPr kumimoji="0" lang="pt-BR" sz="1000" i="0" u="none" strike="noStrike" cap="none" normalizeH="0" baseline="0" dirty="0">
                <a:ln>
                  <a:noFill/>
                </a:ln>
                <a:effectLst/>
                <a:ea typeface="Droid Sans Fallback"/>
                <a:cs typeface="Arial" pitchFamily="34" charset="0"/>
              </a:rPr>
              <a:t>nformação (TGSI)</a:t>
            </a:r>
            <a:endParaRPr kumimoji="0" lang="pt-BR" sz="1000" i="0" u="none" strike="noStrike" cap="none" normalizeH="0" baseline="0" dirty="0">
              <a:ln>
                <a:noFill/>
              </a:ln>
              <a:effectLst/>
              <a:cs typeface="Arial" pitchFamily="34" charset="0"/>
            </a:endParaRPr>
          </a:p>
        </p:txBody>
      </p:sp>
      <p:graphicFrame>
        <p:nvGraphicFramePr>
          <p:cNvPr id="5" name="Tabela 4"/>
          <p:cNvGraphicFramePr>
            <a:graphicFrameLocks noGrp="1"/>
          </p:cNvGraphicFramePr>
          <p:nvPr>
            <p:extLst>
              <p:ext uri="{D42A27DB-BD31-4B8C-83A1-F6EECF244321}">
                <p14:modId xmlns:p14="http://schemas.microsoft.com/office/powerpoint/2010/main" val="1410983461"/>
              </p:ext>
            </p:extLst>
          </p:nvPr>
        </p:nvGraphicFramePr>
        <p:xfrm>
          <a:off x="142846" y="1919867"/>
          <a:ext cx="8870186" cy="3989669"/>
        </p:xfrm>
        <a:graphic>
          <a:graphicData uri="http://schemas.openxmlformats.org/drawingml/2006/table">
            <a:tbl>
              <a:tblPr firstRow="1" firstCol="1" bandRow="1">
                <a:tableStyleId>{5940675A-B579-460E-94D1-54222C63F5DA}</a:tableStyleId>
              </a:tblPr>
              <a:tblGrid>
                <a:gridCol w="1548834">
                  <a:extLst>
                    <a:ext uri="{9D8B030D-6E8A-4147-A177-3AD203B41FA5}">
                      <a16:colId xmlns:a16="http://schemas.microsoft.com/office/drawing/2014/main" val="3993839081"/>
                    </a:ext>
                  </a:extLst>
                </a:gridCol>
                <a:gridCol w="1656184">
                  <a:extLst>
                    <a:ext uri="{9D8B030D-6E8A-4147-A177-3AD203B41FA5}">
                      <a16:colId xmlns:a16="http://schemas.microsoft.com/office/drawing/2014/main" val="842709635"/>
                    </a:ext>
                  </a:extLst>
                </a:gridCol>
                <a:gridCol w="1800200">
                  <a:extLst>
                    <a:ext uri="{9D8B030D-6E8A-4147-A177-3AD203B41FA5}">
                      <a16:colId xmlns:a16="http://schemas.microsoft.com/office/drawing/2014/main" val="3216109445"/>
                    </a:ext>
                  </a:extLst>
                </a:gridCol>
                <a:gridCol w="1944216">
                  <a:extLst>
                    <a:ext uri="{9D8B030D-6E8A-4147-A177-3AD203B41FA5}">
                      <a16:colId xmlns:a16="http://schemas.microsoft.com/office/drawing/2014/main" val="2861317593"/>
                    </a:ext>
                  </a:extLst>
                </a:gridCol>
                <a:gridCol w="1920752">
                  <a:extLst>
                    <a:ext uri="{9D8B030D-6E8A-4147-A177-3AD203B41FA5}">
                      <a16:colId xmlns:a16="http://schemas.microsoft.com/office/drawing/2014/main" val="3059056599"/>
                    </a:ext>
                  </a:extLst>
                </a:gridCol>
              </a:tblGrid>
              <a:tr h="664674">
                <a:tc>
                  <a:txBody>
                    <a:bodyPr/>
                    <a:lstStyle/>
                    <a:p>
                      <a:pPr algn="ctr">
                        <a:spcAft>
                          <a:spcPts val="0"/>
                        </a:spcAft>
                      </a:pPr>
                      <a:r>
                        <a:rPr lang="pt-BR" sz="1200" b="1" dirty="0">
                          <a:solidFill>
                            <a:schemeClr val="tx1"/>
                          </a:solidFill>
                          <a:effectLst/>
                          <a:latin typeface="Arial" panose="020B0604020202020204" pitchFamily="34" charset="0"/>
                          <a:cs typeface="Arial" panose="020B0604020202020204" pitchFamily="34" charset="0"/>
                        </a:rPr>
                        <a:t> </a:t>
                      </a:r>
                    </a:p>
                    <a:p>
                      <a:pPr algn="ctr">
                        <a:spcAft>
                          <a:spcPts val="0"/>
                        </a:spcAft>
                      </a:pPr>
                      <a:r>
                        <a:rPr lang="pt-BR" sz="1200" b="1" dirty="0">
                          <a:solidFill>
                            <a:schemeClr val="tx1"/>
                          </a:solidFill>
                          <a:effectLst/>
                          <a:latin typeface="Arial" panose="020B0604020202020204" pitchFamily="34" charset="0"/>
                          <a:cs typeface="Arial" panose="020B0604020202020204" pitchFamily="34" charset="0"/>
                        </a:rPr>
                        <a:t>Características</a:t>
                      </a:r>
                      <a:endParaRPr lang="pt-BR" sz="12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lnR w="12700" cap="flat" cmpd="sng" algn="ctr">
                      <a:solidFill>
                        <a:schemeClr val="tx1"/>
                      </a:solidFill>
                      <a:prstDash val="solid"/>
                      <a:round/>
                      <a:headEnd type="none" w="med" len="med"/>
                      <a:tailEnd type="none" w="med" len="med"/>
                    </a:lnR>
                  </a:tcPr>
                </a:tc>
                <a:tc>
                  <a:txBody>
                    <a:bodyPr/>
                    <a:lstStyle/>
                    <a:p>
                      <a:pPr algn="ctr">
                        <a:spcAft>
                          <a:spcPts val="0"/>
                        </a:spcAft>
                      </a:pPr>
                      <a:r>
                        <a:rPr lang="pt-BR" sz="1200" b="1" dirty="0">
                          <a:solidFill>
                            <a:schemeClr val="tx1"/>
                          </a:solidFill>
                          <a:effectLst/>
                          <a:latin typeface="Arial" panose="020B0604020202020204" pitchFamily="34" charset="0"/>
                          <a:cs typeface="Arial" panose="020B0604020202020204" pitchFamily="34" charset="0"/>
                        </a:rPr>
                        <a:t>Trabalho 1 (DELGADO; HAGUENAUER, 2009)</a:t>
                      </a:r>
                      <a:endParaRPr lang="pt-BR" sz="12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pt-BR" sz="1200" b="1" dirty="0">
                          <a:solidFill>
                            <a:schemeClr val="tx1"/>
                          </a:solidFill>
                          <a:effectLst/>
                          <a:latin typeface="Arial" panose="020B0604020202020204" pitchFamily="34" charset="0"/>
                          <a:cs typeface="Arial" panose="020B0604020202020204" pitchFamily="34" charset="0"/>
                        </a:rPr>
                        <a:t>Trabalho 2 (CARVALHO; ELIASQUEVICI, 2013)</a:t>
                      </a:r>
                      <a:endParaRPr lang="pt-BR" sz="12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pt-BR" sz="1200" b="1" dirty="0">
                          <a:solidFill>
                            <a:schemeClr val="tx1"/>
                          </a:solidFill>
                          <a:effectLst/>
                          <a:latin typeface="Arial" panose="020B0604020202020204" pitchFamily="34" charset="0"/>
                          <a:cs typeface="Arial" panose="020B0604020202020204" pitchFamily="34" charset="0"/>
                        </a:rPr>
                        <a:t>Trabalho3 (SILVA GREGHI, 2012)</a:t>
                      </a:r>
                      <a:endParaRPr lang="pt-BR" sz="12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pt-BR" sz="1200" b="1" dirty="0">
                          <a:solidFill>
                            <a:schemeClr val="tx1"/>
                          </a:solidFill>
                          <a:effectLst/>
                          <a:latin typeface="Arial" panose="020B0604020202020204" pitchFamily="34" charset="0"/>
                          <a:cs typeface="Arial" panose="020B0604020202020204" pitchFamily="34" charset="0"/>
                        </a:rPr>
                        <a:t>Estudo de Caso Proposto</a:t>
                      </a:r>
                    </a:p>
                    <a:p>
                      <a:pPr algn="ctr">
                        <a:spcAft>
                          <a:spcPts val="0"/>
                        </a:spcAft>
                      </a:pPr>
                      <a:endParaRPr lang="pt-BR" sz="12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5606459"/>
                  </a:ext>
                </a:extLst>
              </a:tr>
              <a:tr h="664674">
                <a:tc>
                  <a:txBody>
                    <a:bodyPr/>
                    <a:lstStyle/>
                    <a:p>
                      <a:pPr algn="ctr">
                        <a:spcAft>
                          <a:spcPts val="0"/>
                        </a:spcAft>
                      </a:pPr>
                      <a:r>
                        <a:rPr lang="pt-BR" sz="1200" dirty="0">
                          <a:effectLst/>
                          <a:latin typeface="Arial" panose="020B0604020202020204" pitchFamily="34" charset="0"/>
                          <a:ea typeface="Times New Roman" panose="02020603050405020304" pitchFamily="18" charset="0"/>
                          <a:cs typeface="Arial" panose="020B0604020202020204" pitchFamily="34" charset="0"/>
                        </a:rPr>
                        <a:t>Instrumentos de pesquisa utilizados</a:t>
                      </a:r>
                    </a:p>
                  </a:txBody>
                  <a:tcPr marL="68580" marR="68580" marT="0" marB="0">
                    <a:lnR w="12700" cap="flat" cmpd="sng" algn="ctr">
                      <a:solidFill>
                        <a:schemeClr val="tx1"/>
                      </a:solidFill>
                      <a:prstDash val="solid"/>
                      <a:round/>
                      <a:headEnd type="none" w="med" len="med"/>
                      <a:tailEnd type="none" w="med" len="med"/>
                    </a:lnR>
                  </a:tcPr>
                </a:tc>
                <a:tc>
                  <a:txBody>
                    <a:bodyPr/>
                    <a:lstStyle/>
                    <a:p>
                      <a:pPr algn="ctr">
                        <a:spcAft>
                          <a:spcPts val="0"/>
                        </a:spcAft>
                      </a:pPr>
                      <a:r>
                        <a:rPr lang="pt-BR" sz="1200">
                          <a:effectLst/>
                          <a:latin typeface="Arial" panose="020B0604020202020204" pitchFamily="34" charset="0"/>
                          <a:ea typeface="Times New Roman" panose="02020603050405020304" pitchFamily="18" charset="0"/>
                          <a:cs typeface="Arial" panose="020B0604020202020204" pitchFamily="34" charset="0"/>
                        </a:rPr>
                        <a:t>Aplicação de questionários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pt-BR" sz="1200">
                          <a:effectLst/>
                          <a:latin typeface="Arial" panose="020B0604020202020204" pitchFamily="34" charset="0"/>
                          <a:ea typeface="Times New Roman" panose="02020603050405020304" pitchFamily="18" charset="0"/>
                          <a:cs typeface="Arial" panose="020B0604020202020204" pitchFamily="34" charset="0"/>
                        </a:rPr>
                        <a:t>Aplicação de questionários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pt-BR" sz="1200">
                          <a:effectLst/>
                          <a:latin typeface="Arial" panose="020B0604020202020204" pitchFamily="34" charset="0"/>
                          <a:ea typeface="Times New Roman" panose="02020603050405020304" pitchFamily="18" charset="0"/>
                          <a:cs typeface="Arial" panose="020B0604020202020204" pitchFamily="34" charset="0"/>
                        </a:rPr>
                        <a:t>Aplicação de entrevistas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pt-BR" sz="1200" dirty="0">
                          <a:effectLst/>
                          <a:latin typeface="Arial" panose="020B0604020202020204" pitchFamily="34" charset="0"/>
                          <a:ea typeface="Times New Roman" panose="02020603050405020304" pitchFamily="18" charset="0"/>
                          <a:cs typeface="Arial" panose="020B0604020202020204" pitchFamily="34" charset="0"/>
                        </a:rPr>
                        <a:t>Aplicação de questionários</a:t>
                      </a: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088559"/>
                  </a:ext>
                </a:extLst>
              </a:tr>
              <a:tr h="1725980">
                <a:tc>
                  <a:txBody>
                    <a:bodyPr/>
                    <a:lstStyle/>
                    <a:p>
                      <a:pPr algn="ctr">
                        <a:spcAft>
                          <a:spcPts val="0"/>
                        </a:spcAft>
                      </a:pPr>
                      <a:r>
                        <a:rPr lang="pt-BR" sz="1200" dirty="0">
                          <a:effectLst/>
                          <a:latin typeface="Arial" panose="020B0604020202020204" pitchFamily="34" charset="0"/>
                          <a:cs typeface="Arial" panose="020B0604020202020204" pitchFamily="34" charset="0"/>
                        </a:rPr>
                        <a:t>Abrangência do estudo</a:t>
                      </a: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dirty="0">
                          <a:effectLst/>
                          <a:latin typeface="Arial" panose="020B0604020202020204" pitchFamily="34" charset="0"/>
                          <a:cs typeface="Arial" panose="020B0604020202020204" pitchFamily="34" charset="0"/>
                        </a:rPr>
                        <a:t>Toma como base a disciplina de “Princípios das Ciências dos Materiais”, do curso de Engenharia de Produção da UFRJ, com 34 alunos envolvidos</a:t>
                      </a: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a:effectLst/>
                          <a:latin typeface="Arial" panose="020B0604020202020204" pitchFamily="34" charset="0"/>
                          <a:cs typeface="Arial" panose="020B0604020202020204" pitchFamily="34" charset="0"/>
                        </a:rPr>
                        <a:t>Aplicado a todo o </a:t>
                      </a:r>
                    </a:p>
                    <a:p>
                      <a:pPr algn="ctr">
                        <a:spcAft>
                          <a:spcPts val="0"/>
                        </a:spcAft>
                      </a:pPr>
                      <a:r>
                        <a:rPr lang="pt-BR" sz="1200">
                          <a:effectLst/>
                          <a:latin typeface="Arial" panose="020B0604020202020204" pitchFamily="34" charset="0"/>
                          <a:cs typeface="Arial" panose="020B0604020202020204" pitchFamily="34" charset="0"/>
                        </a:rPr>
                        <a:t>Curso de Bacharelado em Administração Pública na Modalidade a Distância da UFPA, com cerca de 350 alunos participantes</a:t>
                      </a:r>
                      <a:endParaRPr lang="pt-BR" sz="120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dirty="0">
                          <a:effectLst/>
                          <a:latin typeface="Arial" panose="020B0604020202020204" pitchFamily="34" charset="0"/>
                          <a:cs typeface="Arial" panose="020B0604020202020204" pitchFamily="34" charset="0"/>
                        </a:rPr>
                        <a:t>Um grupo de quatro alunos do Curso de Bacharelado em Sistemas de Informação da UFLA  participou do estudo</a:t>
                      </a: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dirty="0">
                          <a:effectLst/>
                          <a:latin typeface="Arial" panose="020B0604020202020204" pitchFamily="34" charset="0"/>
                          <a:cs typeface="Arial" panose="020B0604020202020204" pitchFamily="34" charset="0"/>
                        </a:rPr>
                        <a:t>Aplicar a todos os alunos do Curso de Bacharelado em Sistemas de Informação da UFSM/FW</a:t>
                      </a: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458387722"/>
                  </a:ext>
                </a:extLst>
              </a:tr>
              <a:tr h="934341">
                <a:tc>
                  <a:txBody>
                    <a:bodyPr/>
                    <a:lstStyle/>
                    <a:p>
                      <a:pPr algn="ctr">
                        <a:spcAft>
                          <a:spcPts val="0"/>
                        </a:spcAft>
                      </a:pPr>
                      <a:r>
                        <a:rPr lang="pt-BR" sz="1200" dirty="0">
                          <a:effectLst/>
                          <a:latin typeface="Arial" panose="020B0604020202020204" pitchFamily="34" charset="0"/>
                          <a:cs typeface="Arial" panose="020B0604020202020204" pitchFamily="34" charset="0"/>
                        </a:rPr>
                        <a:t>Métodos empregados</a:t>
                      </a:r>
                    </a:p>
                    <a:p>
                      <a:pPr algn="ctr">
                        <a:spcAft>
                          <a:spcPts val="0"/>
                        </a:spcAft>
                      </a:pPr>
                      <a:r>
                        <a:rPr lang="pt-BR" sz="1200" dirty="0">
                          <a:effectLst/>
                          <a:latin typeface="Arial" panose="020B0604020202020204" pitchFamily="34" charset="0"/>
                          <a:cs typeface="Arial" panose="020B0604020202020204" pitchFamily="34" charset="0"/>
                        </a:rPr>
                        <a:t> </a:t>
                      </a: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a:effectLst/>
                          <a:latin typeface="Arial" panose="020B0604020202020204" pitchFamily="34" charset="0"/>
                          <a:cs typeface="Arial" panose="020B0604020202020204" pitchFamily="34" charset="0"/>
                        </a:rPr>
                        <a:t>Métodos de investigação, métodos de inspeção</a:t>
                      </a:r>
                      <a:endParaRPr lang="pt-BR" sz="120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dirty="0">
                          <a:effectLst/>
                          <a:latin typeface="Arial" panose="020B0604020202020204" pitchFamily="34" charset="0"/>
                          <a:cs typeface="Arial" panose="020B0604020202020204" pitchFamily="34" charset="0"/>
                        </a:rPr>
                        <a:t>Métodos de investigação, métodos de inspeção</a:t>
                      </a:r>
                    </a:p>
                    <a:p>
                      <a:pPr algn="ctr">
                        <a:spcAft>
                          <a:spcPts val="0"/>
                        </a:spcAft>
                      </a:pPr>
                      <a:r>
                        <a:rPr lang="pt-BR" sz="1200" dirty="0">
                          <a:effectLst/>
                          <a:latin typeface="Arial" panose="020B0604020202020204" pitchFamily="34" charset="0"/>
                          <a:cs typeface="Arial" panose="020B0604020202020204" pitchFamily="34" charset="0"/>
                        </a:rPr>
                        <a:t> </a:t>
                      </a: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a:effectLst/>
                          <a:latin typeface="Arial" panose="020B0604020202020204" pitchFamily="34" charset="0"/>
                          <a:cs typeface="Arial" panose="020B0604020202020204" pitchFamily="34" charset="0"/>
                        </a:rPr>
                        <a:t>Métodos de observação</a:t>
                      </a:r>
                      <a:endParaRPr lang="pt-BR" sz="120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tc>
                  <a:txBody>
                    <a:bodyPr/>
                    <a:lstStyle/>
                    <a:p>
                      <a:pPr algn="ctr">
                        <a:spcAft>
                          <a:spcPts val="0"/>
                        </a:spcAft>
                      </a:pPr>
                      <a:r>
                        <a:rPr lang="pt-BR" sz="1200" dirty="0">
                          <a:effectLst/>
                          <a:latin typeface="Arial" panose="020B0604020202020204" pitchFamily="34" charset="0"/>
                          <a:cs typeface="Arial" panose="020B0604020202020204" pitchFamily="34" charset="0"/>
                        </a:rPr>
                        <a:t>Métodos de investigação, métodos de inspeção e métodos de observação</a:t>
                      </a:r>
                      <a:endParaRPr lang="pt-BR" sz="1200" dirty="0">
                        <a:effectLst/>
                        <a:latin typeface="Arial" panose="020B0604020202020204" pitchFamily="34" charset="0"/>
                        <a:ea typeface="Times New Roman" panose="02020603050405020304" pitchFamily="18" charset="0"/>
                        <a:cs typeface="Arial" panose="020B0604020202020204" pitchFamily="34" charset="0"/>
                      </a:endParaRPr>
                    </a:p>
                  </a:txBody>
                  <a:tcPr marL="42087" marR="42087" marT="0" marB="0"/>
                </a:tc>
                <a:extLst>
                  <a:ext uri="{0D108BD9-81ED-4DB2-BD59-A6C34878D82A}">
                    <a16:rowId xmlns:a16="http://schemas.microsoft.com/office/drawing/2014/main" val="3446284548"/>
                  </a:ext>
                </a:extLst>
              </a:tr>
            </a:tbl>
          </a:graphicData>
        </a:graphic>
      </p:graphicFrame>
      <p:sp>
        <p:nvSpPr>
          <p:cNvPr id="11" name="Título 1"/>
          <p:cNvSpPr txBox="1">
            <a:spLocks/>
          </p:cNvSpPr>
          <p:nvPr/>
        </p:nvSpPr>
        <p:spPr>
          <a:xfrm>
            <a:off x="1556048" y="344087"/>
            <a:ext cx="6336704" cy="933057"/>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pt-BR" sz="2800" dirty="0">
                <a:solidFill>
                  <a:schemeClr val="tx1"/>
                </a:solidFill>
                <a:effectLst/>
                <a:latin typeface="Arial" panose="020B0604020202020204" pitchFamily="34" charset="0"/>
                <a:cs typeface="Arial" panose="020B0604020202020204" pitchFamily="34" charset="0"/>
              </a:rPr>
              <a:t>Estado da Arte (2/2)</a:t>
            </a:r>
            <a:endParaRPr lang="pt-BR" sz="1400" dirty="0">
              <a:solidFill>
                <a:srgbClr val="FF0000"/>
              </a:solidFill>
              <a:effectLst/>
            </a:endParaRPr>
          </a:p>
        </p:txBody>
      </p:sp>
    </p:spTree>
    <p:extLst>
      <p:ext uri="{BB962C8B-B14F-4D97-AF65-F5344CB8AC3E}">
        <p14:creationId xmlns:p14="http://schemas.microsoft.com/office/powerpoint/2010/main" val="25678086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so">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Clássico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urso">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2123</TotalTime>
  <Words>1539</Words>
  <Application>Microsoft Office PowerPoint</Application>
  <PresentationFormat>Apresentação na tela (4:3)</PresentationFormat>
  <Paragraphs>334</Paragraphs>
  <Slides>29</Slides>
  <Notes>8</Notes>
  <HiddenSlides>0</HiddenSlides>
  <MMClips>0</MMClips>
  <ScaleCrop>false</ScaleCrop>
  <HeadingPairs>
    <vt:vector size="6" baseType="variant">
      <vt:variant>
        <vt:lpstr>Fontes usadas</vt:lpstr>
      </vt:variant>
      <vt:variant>
        <vt:i4>9</vt:i4>
      </vt:variant>
      <vt:variant>
        <vt:lpstr>Tema</vt:lpstr>
      </vt:variant>
      <vt:variant>
        <vt:i4>1</vt:i4>
      </vt:variant>
      <vt:variant>
        <vt:lpstr>Títulos de slides</vt:lpstr>
      </vt:variant>
      <vt:variant>
        <vt:i4>29</vt:i4>
      </vt:variant>
    </vt:vector>
  </HeadingPairs>
  <TitlesOfParts>
    <vt:vector size="39" baseType="lpstr">
      <vt:lpstr>Arial</vt:lpstr>
      <vt:lpstr>Arial </vt:lpstr>
      <vt:lpstr>Calibri</vt:lpstr>
      <vt:lpstr>Droid Sans Fallback</vt:lpstr>
      <vt:lpstr>Times New Roman</vt:lpstr>
      <vt:lpstr>Verdana</vt:lpstr>
      <vt:lpstr>Wingdings</vt:lpstr>
      <vt:lpstr>Wingdings 2</vt:lpstr>
      <vt:lpstr>Wingdings 3</vt:lpstr>
      <vt:lpstr>Concurso</vt:lpstr>
      <vt:lpstr>Apresentação do PowerPoint</vt:lpstr>
      <vt:lpstr>Apresentação do PowerPoint</vt:lpstr>
      <vt:lpstr>Apresentação do PowerPoint</vt:lpstr>
      <vt:lpstr>Apresentação do PowerPoint</vt:lpstr>
      <vt:lpstr>  Interação Humano-Computador   </vt:lpstr>
      <vt:lpstr>   Engenharia de Usabilidade     </vt:lpstr>
      <vt:lpstr>  Comunicabilidade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Cleomar</dc:creator>
  <cp:lastModifiedBy>Cleomar</cp:lastModifiedBy>
  <cp:revision>108</cp:revision>
  <dcterms:created xsi:type="dcterms:W3CDTF">2016-04-25T14:02:34Z</dcterms:created>
  <dcterms:modified xsi:type="dcterms:W3CDTF">2016-12-08T22:30:34Z</dcterms:modified>
</cp:coreProperties>
</file>