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1"/>
  </p:notesMasterIdLst>
  <p:sldIdLst>
    <p:sldId id="294" r:id="rId2"/>
    <p:sldId id="258" r:id="rId3"/>
    <p:sldId id="295" r:id="rId4"/>
    <p:sldId id="339" r:id="rId5"/>
    <p:sldId id="299" r:id="rId6"/>
    <p:sldId id="323" r:id="rId7"/>
    <p:sldId id="318" r:id="rId8"/>
    <p:sldId id="354" r:id="rId9"/>
    <p:sldId id="329" r:id="rId10"/>
    <p:sldId id="324" r:id="rId11"/>
    <p:sldId id="330" r:id="rId12"/>
    <p:sldId id="338" r:id="rId13"/>
    <p:sldId id="340" r:id="rId14"/>
    <p:sldId id="341" r:id="rId15"/>
    <p:sldId id="342" r:id="rId16"/>
    <p:sldId id="353" r:id="rId17"/>
    <p:sldId id="343" r:id="rId18"/>
    <p:sldId id="344" r:id="rId19"/>
    <p:sldId id="345" r:id="rId20"/>
    <p:sldId id="349" r:id="rId21"/>
    <p:sldId id="346" r:id="rId22"/>
    <p:sldId id="350" r:id="rId23"/>
    <p:sldId id="348" r:id="rId24"/>
    <p:sldId id="351" r:id="rId25"/>
    <p:sldId id="311" r:id="rId26"/>
    <p:sldId id="337" r:id="rId27"/>
    <p:sldId id="352" r:id="rId28"/>
    <p:sldId id="312" r:id="rId29"/>
    <p:sldId id="314"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0"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198"/>
    </p:cViewPr>
  </p:notesTextViewPr>
  <p:sorterViewPr>
    <p:cViewPr>
      <p:scale>
        <a:sx n="100" d="100"/>
        <a:sy n="100" d="100"/>
      </p:scale>
      <p:origin x="0" y="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014A4-D496-443E-A845-19F41174BFEE}" type="datetimeFigureOut">
              <a:rPr lang="pt-BR" smtClean="0"/>
              <a:pPr/>
              <a:t>15/12/2016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54713-A328-4A43-994B-4C75CC76079F}" type="slidenum">
              <a:rPr lang="pt-BR" smtClean="0"/>
              <a:pPr/>
              <a:t>‹nº›</a:t>
            </a:fld>
            <a:endParaRPr lang="pt-BR"/>
          </a:p>
        </p:txBody>
      </p:sp>
    </p:spTree>
    <p:extLst>
      <p:ext uri="{BB962C8B-B14F-4D97-AF65-F5344CB8AC3E}">
        <p14:creationId xmlns:p14="http://schemas.microsoft.com/office/powerpoint/2010/main" val="49980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Apresentar construir um </a:t>
            </a:r>
            <a:r>
              <a:rPr lang="pt-BR" dirty="0" err="1"/>
              <a:t>template</a:t>
            </a:r>
            <a:r>
              <a:rPr lang="pt-BR" dirty="0"/>
              <a:t> protótipo a fim de reformular a interface do </a:t>
            </a:r>
            <a:r>
              <a:rPr lang="pt-BR" dirty="0" err="1"/>
              <a:t>moodle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1</a:t>
            </a:fld>
            <a:endParaRPr lang="pt-BR"/>
          </a:p>
        </p:txBody>
      </p:sp>
    </p:spTree>
    <p:extLst>
      <p:ext uri="{BB962C8B-B14F-4D97-AF65-F5344CB8AC3E}">
        <p14:creationId xmlns:p14="http://schemas.microsoft.com/office/powerpoint/2010/main" val="237682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2</a:t>
            </a:fld>
            <a:endParaRPr lang="pt-BR"/>
          </a:p>
        </p:txBody>
      </p:sp>
    </p:spTree>
    <p:extLst>
      <p:ext uri="{BB962C8B-B14F-4D97-AF65-F5344CB8AC3E}">
        <p14:creationId xmlns:p14="http://schemas.microsoft.com/office/powerpoint/2010/main" val="175823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3</a:t>
            </a:fld>
            <a:endParaRPr lang="pt-BR"/>
          </a:p>
        </p:txBody>
      </p:sp>
    </p:spTree>
    <p:extLst>
      <p:ext uri="{BB962C8B-B14F-4D97-AF65-F5344CB8AC3E}">
        <p14:creationId xmlns:p14="http://schemas.microsoft.com/office/powerpoint/2010/main" val="40907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4</a:t>
            </a:fld>
            <a:endParaRPr lang="pt-BR"/>
          </a:p>
        </p:txBody>
      </p:sp>
    </p:spTree>
    <p:extLst>
      <p:ext uri="{BB962C8B-B14F-4D97-AF65-F5344CB8AC3E}">
        <p14:creationId xmlns:p14="http://schemas.microsoft.com/office/powerpoint/2010/main" val="276678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Heurísticas de Nielsen:</a:t>
            </a:r>
            <a:r>
              <a:rPr lang="pt-BR" baseline="0" dirty="0"/>
              <a:t> visibilidade, compatibilidade, controle, consistência de padrões, prevenção de erros, reconhecimento, flexibilidade, estética, ajudar e reconhecer erros, documentação(dicas)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6</a:t>
            </a:fld>
            <a:endParaRPr lang="pt-BR"/>
          </a:p>
        </p:txBody>
      </p:sp>
    </p:spTree>
    <p:extLst>
      <p:ext uri="{BB962C8B-B14F-4D97-AF65-F5344CB8AC3E}">
        <p14:creationId xmlns:p14="http://schemas.microsoft.com/office/powerpoint/2010/main" val="278914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sistema precisa ser comunicar</a:t>
            </a:r>
            <a:r>
              <a:rPr lang="pt-BR" baseline="0" dirty="0"/>
              <a:t> com o usuário suprir suas necessidades feedback </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7</a:t>
            </a:fld>
            <a:endParaRPr lang="pt-BR"/>
          </a:p>
        </p:txBody>
      </p:sp>
    </p:spTree>
    <p:extLst>
      <p:ext uri="{BB962C8B-B14F-4D97-AF65-F5344CB8AC3E}">
        <p14:creationId xmlns:p14="http://schemas.microsoft.com/office/powerpoint/2010/main" val="4864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1 praticas</a:t>
            </a:r>
            <a:r>
              <a:rPr lang="pt-BR" baseline="0" dirty="0"/>
              <a:t> </a:t>
            </a:r>
            <a:r>
              <a:rPr lang="pt-BR" baseline="0" dirty="0" err="1"/>
              <a:t>pedagocicas</a:t>
            </a:r>
            <a:r>
              <a:rPr lang="pt-BR" baseline="0" dirty="0"/>
              <a:t> linguistas mas </a:t>
            </a:r>
            <a:r>
              <a:rPr lang="pt-BR" baseline="0" dirty="0" err="1"/>
              <a:t>revelante</a:t>
            </a:r>
            <a:r>
              <a:rPr lang="pt-BR" baseline="0" dirty="0"/>
              <a:t> devido ao formulário</a:t>
            </a:r>
          </a:p>
          <a:p>
            <a:r>
              <a:rPr lang="pt-BR" baseline="0" dirty="0"/>
              <a:t>2 base de tudo </a:t>
            </a:r>
            <a:r>
              <a:rPr lang="pt-BR" baseline="0" dirty="0" err="1"/>
              <a:t>so</a:t>
            </a:r>
            <a:r>
              <a:rPr lang="pt-BR" baseline="0" dirty="0"/>
              <a:t> q incompleto sem formulário</a:t>
            </a:r>
          </a:p>
          <a:p>
            <a:r>
              <a:rPr lang="pt-BR" baseline="0" dirty="0"/>
              <a:t>3 base em outro  trabalho  </a:t>
            </a:r>
            <a:r>
              <a:rPr lang="pt-BR" baseline="0" dirty="0" err="1"/>
              <a:t>so</a:t>
            </a:r>
            <a:r>
              <a:rPr lang="pt-BR" baseline="0" dirty="0"/>
              <a:t> </a:t>
            </a:r>
            <a:r>
              <a:rPr lang="pt-BR" baseline="0" dirty="0" err="1"/>
              <a:t>heuristicas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8</a:t>
            </a:fld>
            <a:endParaRPr lang="pt-BR"/>
          </a:p>
        </p:txBody>
      </p:sp>
    </p:spTree>
    <p:extLst>
      <p:ext uri="{BB962C8B-B14F-4D97-AF65-F5344CB8AC3E}">
        <p14:creationId xmlns:p14="http://schemas.microsoft.com/office/powerpoint/2010/main" val="64435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00" b="0" i="0" u="none" strike="noStrike" kern="1200" baseline="0" dirty="0">
                <a:solidFill>
                  <a:schemeClr val="tx1"/>
                </a:solidFill>
                <a:latin typeface="+mn-lt"/>
                <a:ea typeface="+mn-ea"/>
                <a:cs typeface="+mn-cs"/>
              </a:rPr>
              <a:t>diferença em relação escopo dos trabalhos, os outros baseados em quesitos da usabilidade e, no estudo em questão, foram contemplados, também, aspectos como</a:t>
            </a:r>
          </a:p>
          <a:p>
            <a:r>
              <a:rPr lang="pt-BR" sz="1000" b="0" i="0" u="none" strike="noStrike" kern="1200" baseline="0" dirty="0">
                <a:solidFill>
                  <a:schemeClr val="tx1"/>
                </a:solidFill>
                <a:latin typeface="+mn-lt"/>
                <a:ea typeface="+mn-ea"/>
                <a:cs typeface="+mn-cs"/>
              </a:rPr>
              <a:t>acessibilidade e ergonomia. fortalecer a ideia da importância de remodelar o ambiente anteriormente empregado pelo Curso de SI da</a:t>
            </a:r>
          </a:p>
          <a:p>
            <a:r>
              <a:rPr lang="pt-BR" sz="1000" b="0" i="0" u="none" strike="noStrike" kern="1200" baseline="0" dirty="0">
                <a:solidFill>
                  <a:schemeClr val="tx1"/>
                </a:solidFill>
                <a:latin typeface="+mn-lt"/>
                <a:ea typeface="+mn-ea"/>
                <a:cs typeface="+mn-cs"/>
              </a:rPr>
              <a:t>UFSM/FW, a fim de potencializar as chances de aprendizagem, aumentar </a:t>
            </a:r>
            <a:r>
              <a:rPr lang="pt-BR" sz="1000" b="0" i="0" u="none" strike="noStrike" kern="1200" baseline="0">
                <a:solidFill>
                  <a:schemeClr val="tx1"/>
                </a:solidFill>
                <a:latin typeface="+mn-lt"/>
                <a:ea typeface="+mn-ea"/>
                <a:cs typeface="+mn-cs"/>
              </a:rPr>
              <a:t>a interação dos </a:t>
            </a:r>
            <a:r>
              <a:rPr lang="pt-BR" sz="1000" b="0" i="0" u="none" strike="noStrike" kern="1200" baseline="0" dirty="0">
                <a:solidFill>
                  <a:schemeClr val="tx1"/>
                </a:solidFill>
                <a:latin typeface="+mn-lt"/>
                <a:ea typeface="+mn-ea"/>
                <a:cs typeface="+mn-cs"/>
              </a:rPr>
              <a:t>usuários do AVA </a:t>
            </a:r>
            <a:r>
              <a:rPr lang="pt-BR" sz="1000" b="0" i="1" u="none" strike="noStrike" kern="1200" baseline="0" dirty="0" err="1">
                <a:solidFill>
                  <a:schemeClr val="tx1"/>
                </a:solidFill>
                <a:latin typeface="+mn-lt"/>
                <a:ea typeface="+mn-ea"/>
                <a:cs typeface="+mn-cs"/>
              </a:rPr>
              <a:t>Moodle</a:t>
            </a:r>
            <a:r>
              <a:rPr lang="pt-BR" sz="1000" b="0" i="1" u="none" strike="noStrike" kern="1200" baseline="0" dirty="0">
                <a:solidFill>
                  <a:schemeClr val="tx1"/>
                </a:solidFill>
                <a:latin typeface="+mn-lt"/>
                <a:ea typeface="+mn-ea"/>
                <a:cs typeface="+mn-cs"/>
              </a:rPr>
              <a:t>, </a:t>
            </a:r>
            <a:r>
              <a:rPr lang="pt-BR" sz="1000" b="0" i="0" u="none" strike="noStrike" kern="1200" baseline="0" dirty="0">
                <a:solidFill>
                  <a:schemeClr val="tx1"/>
                </a:solidFill>
                <a:latin typeface="+mn-lt"/>
                <a:ea typeface="+mn-ea"/>
                <a:cs typeface="+mn-cs"/>
              </a:rPr>
              <a:t>além de contemplar o maior número possível de</a:t>
            </a:r>
          </a:p>
          <a:p>
            <a:r>
              <a:rPr lang="pt-BR" sz="1000" b="0" i="0" u="none" strike="noStrike" kern="1200" baseline="0" dirty="0">
                <a:solidFill>
                  <a:schemeClr val="tx1"/>
                </a:solidFill>
                <a:latin typeface="+mn-lt"/>
                <a:ea typeface="+mn-ea"/>
                <a:cs typeface="+mn-cs"/>
              </a:rPr>
              <a:t>usuários, capaz de tornar o sistema adaptável para qualquer potencial usuário.</a:t>
            </a:r>
            <a:endParaRPr lang="pt-BR" sz="1000"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9</a:t>
            </a:fld>
            <a:endParaRPr lang="pt-BR"/>
          </a:p>
        </p:txBody>
      </p:sp>
    </p:spTree>
    <p:extLst>
      <p:ext uri="{BB962C8B-B14F-4D97-AF65-F5344CB8AC3E}">
        <p14:creationId xmlns:p14="http://schemas.microsoft.com/office/powerpoint/2010/main" val="3911025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7CF65905-4AD0-4735-80F7-2512934EAEF9}" type="datetime1">
              <a:rPr lang="pt-BR" smtClean="0"/>
              <a:pPr/>
              <a:t>15/12/2016</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03D51844-F466-417D-8D49-CF4242F59763}"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8619B3E7-0646-489E-8876-999ACBB2544E}"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4491C8C-35D2-4739-9D44-4C50A0EF87DE}"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3D60F39D-DEC9-441D-92FB-26E20A1B6581}" type="datetime1">
              <a:rPr lang="pt-BR" smtClean="0"/>
              <a:pPr/>
              <a:t>15/12/2016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2FC45802-5B0E-4308-B584-04BA74861753}" type="datetime1">
              <a:rPr lang="pt-BR" smtClean="0"/>
              <a:pPr/>
              <a:t>15/12/2016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A46F262D-9BB2-4D18-A689-A23359E9B271}" type="datetime1">
              <a:rPr lang="pt-BR" smtClean="0"/>
              <a:pPr/>
              <a:t>15/12/2016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608FA79B-9C4D-443A-959E-F5C9E64D1AE4}" type="datetime1">
              <a:rPr lang="pt-BR" smtClean="0"/>
              <a:pPr/>
              <a:t>15/12/2016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066739F-1C26-4769-A136-5E718CE8696E}" type="datetime1">
              <a:rPr lang="pt-BR" smtClean="0"/>
              <a:pPr/>
              <a:t>15/12/2016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F2920EC4-FF05-4F8A-9A51-0DE1E7C3C98E}" type="datetime1">
              <a:rPr lang="pt-BR" smtClean="0"/>
              <a:pPr/>
              <a:t>15/12/2016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D7A0E1DA-F3DB-49D3-87FC-F4CD88D45080}" type="datetime1">
              <a:rPr lang="pt-BR" smtClean="0"/>
              <a:pPr/>
              <a:t>15/12/2016</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119D8CF-8DEC-4D9F-84EE-ADF04DFF3391}"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9206637-7C29-46A4-B7A7-D21D16D1FFE6}" type="datetime1">
              <a:rPr lang="pt-BR" smtClean="0"/>
              <a:pPr/>
              <a:t>15/12/2016</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91" y="1071546"/>
            <a:ext cx="9143999" cy="300552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sp>
        <p:nvSpPr>
          <p:cNvPr id="6" name="Subtítulo 2"/>
          <p:cNvSpPr txBox="1">
            <a:spLocks/>
          </p:cNvSpPr>
          <p:nvPr/>
        </p:nvSpPr>
        <p:spPr>
          <a:xfrm>
            <a:off x="-58043" y="2996952"/>
            <a:ext cx="9143999" cy="365962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pt-BR" sz="1800" b="1" dirty="0"/>
              <a:t>por</a:t>
            </a:r>
          </a:p>
          <a:p>
            <a:pPr marL="109728" indent="0" algn="ctr">
              <a:buNone/>
            </a:pPr>
            <a:r>
              <a:rPr lang="pt-BR" sz="1800" b="1" dirty="0"/>
              <a:t> </a:t>
            </a:r>
            <a:r>
              <a:rPr lang="pt-BR" sz="1800" b="1" dirty="0">
                <a:latin typeface="+mj-lt"/>
              </a:rPr>
              <a:t>Cleomar João Theisen</a:t>
            </a:r>
          </a:p>
          <a:p>
            <a:pPr marL="109728" indent="0" algn="ctr">
              <a:buNone/>
            </a:pPr>
            <a:endParaRPr lang="pt-BR" sz="1600" b="1" dirty="0">
              <a:latin typeface="+mj-lt"/>
            </a:endParaRPr>
          </a:p>
          <a:p>
            <a:pPr marL="0" indent="0" algn="ctr">
              <a:buNone/>
            </a:pPr>
            <a:r>
              <a:rPr lang="pt-BR" sz="1200" dirty="0"/>
              <a:t>Prof. Dr. Guilherme Bernardino da Cunha </a:t>
            </a:r>
          </a:p>
          <a:p>
            <a:pPr marL="0" indent="0" algn="ctr">
              <a:buNone/>
            </a:pPr>
            <a:r>
              <a:rPr lang="pt-BR" sz="1200" dirty="0"/>
              <a:t>Professor Orientador </a:t>
            </a:r>
          </a:p>
          <a:p>
            <a:pPr marL="0" indent="0" algn="ctr">
              <a:buNone/>
            </a:pPr>
            <a:endParaRPr lang="pt-BR" sz="1200" dirty="0"/>
          </a:p>
          <a:p>
            <a:pPr marL="0" indent="0" algn="ctr">
              <a:buNone/>
            </a:pPr>
            <a:r>
              <a:rPr lang="pt-BR" sz="1200" dirty="0"/>
              <a:t>      Prof. Dr. Sidnei Renato Silveira 	</a:t>
            </a:r>
          </a:p>
          <a:p>
            <a:pPr marL="0" indent="0" algn="ctr">
              <a:buNone/>
            </a:pPr>
            <a:r>
              <a:rPr lang="pt-BR" sz="1200" dirty="0"/>
              <a:t>Professor Co-orientador</a:t>
            </a:r>
          </a:p>
          <a:p>
            <a:pPr marL="0" indent="0" algn="ctr">
              <a:buNone/>
            </a:pPr>
            <a:endParaRPr lang="pt-BR" sz="1200" dirty="0"/>
          </a:p>
          <a:p>
            <a:pPr marL="0" indent="0" algn="ctr">
              <a:buNone/>
            </a:pPr>
            <a:r>
              <a:rPr lang="pt-BR" sz="1200" dirty="0"/>
              <a:t>  Prof. Dr. Adriana Pereira	</a:t>
            </a:r>
          </a:p>
          <a:p>
            <a:pPr marL="0" indent="0" algn="ctr">
              <a:buNone/>
            </a:pPr>
            <a:r>
              <a:rPr lang="pt-BR" sz="1200" dirty="0"/>
              <a:t>Professora Co-orientadora</a:t>
            </a:r>
          </a:p>
          <a:p>
            <a:pPr marL="109728" indent="0" algn="ctr">
              <a:buNone/>
            </a:pPr>
            <a:endParaRPr lang="pt-BR" sz="1800" b="1" dirty="0">
              <a:latin typeface="+mj-lt"/>
            </a:endParaRPr>
          </a:p>
          <a:p>
            <a:pPr marL="109728" indent="0" algn="ctr">
              <a:buNone/>
            </a:pPr>
            <a:r>
              <a:rPr lang="pt-BR" sz="1600" b="1" dirty="0">
                <a:latin typeface="+mj-lt"/>
              </a:rPr>
              <a:t>Dezembro, 2016</a:t>
            </a:r>
          </a:p>
        </p:txBody>
      </p:sp>
      <p:pic>
        <p:nvPicPr>
          <p:cNvPr id="8"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9" name="Rectangle 1"/>
          <p:cNvSpPr>
            <a:spLocks noChangeArrowheads="1"/>
          </p:cNvSpPr>
          <p:nvPr/>
        </p:nvSpPr>
        <p:spPr bwMode="auto">
          <a:xfrm>
            <a:off x="1071538" y="207749"/>
            <a:ext cx="6884838"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Universidade Federal de Santa Maria</a:t>
            </a:r>
            <a:endParaRPr kumimoji="0" lang="pt-BR" sz="1100" b="0" i="0" u="none"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Campus Frederico Westphalen</a:t>
            </a:r>
          </a:p>
          <a:p>
            <a:pPr lvl="0" algn="ctr" eaLnBrk="0" fontAlgn="base" hangingPunct="0">
              <a:spcBef>
                <a:spcPct val="0"/>
              </a:spcBef>
              <a:spcAft>
                <a:spcPct val="0"/>
              </a:spcAft>
              <a:tabLst>
                <a:tab pos="2700338" algn="ctr"/>
                <a:tab pos="5400675" algn="r"/>
              </a:tabLst>
            </a:pPr>
            <a:r>
              <a:rPr kumimoji="0" lang="pt-BR" sz="1100" b="1" i="0" u="none" strike="noStrike" cap="none" normalizeH="0" baseline="0" dirty="0">
                <a:ln>
                  <a:noFill/>
                </a:ln>
                <a:effectLst/>
                <a:latin typeface="Arial" pitchFamily="34" charset="0"/>
                <a:ea typeface="Droid Sans Fallback"/>
                <a:cs typeface="Arial" pitchFamily="34" charset="0"/>
              </a:rPr>
              <a:t>Curso de Bacharelado em Sistemas de Informação</a:t>
            </a:r>
            <a:r>
              <a:rPr kumimoji="0" lang="pt-BR" sz="1100" b="0" i="0" u="none" strike="noStrike" cap="none" normalizeH="0" baseline="0" dirty="0">
                <a:ln>
                  <a:noFill/>
                </a:ln>
                <a:effectLst/>
                <a:latin typeface="Arial" pitchFamily="34" charset="0"/>
                <a:cs typeface="Arial" pitchFamily="34" charset="0"/>
              </a:rPr>
              <a:t> </a:t>
            </a:r>
          </a:p>
        </p:txBody>
      </p:sp>
      <p:pic>
        <p:nvPicPr>
          <p:cNvPr id="10"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Tree>
    <p:extLst>
      <p:ext uri="{BB962C8B-B14F-4D97-AF65-F5344CB8AC3E}">
        <p14:creationId xmlns:p14="http://schemas.microsoft.com/office/powerpoint/2010/main" val="23665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10</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(1/15)</a:t>
            </a:r>
            <a:endParaRPr lang="pt-BR" sz="1400" dirty="0">
              <a:solidFill>
                <a:srgbClr val="FF0000"/>
              </a:solidFill>
              <a:effectLst/>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 typeface="Wingdings" panose="05000000000000000000" pitchFamily="2" charset="2"/>
              <a:buChar char="q"/>
            </a:pPr>
            <a:r>
              <a:rPr lang="pt-BR" sz="1800" dirty="0"/>
              <a:t>Levantamento do material bibliográfico</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Estudo das áreas envolvidas neste trabalho (Engenharia de Usabilidade, acessibilidade, design de interfaces, entre outras)</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Elaboração de instrumentos para identificar as dificuldades e necessidades relacionadas, principalmente, à usabilidade da interface do AVA Moodle</a:t>
            </a:r>
          </a:p>
          <a:p>
            <a:pPr marL="109728" indent="0" algn="just">
              <a:buNone/>
            </a:pPr>
            <a:endParaRPr lang="pt-BR" sz="1800" dirty="0"/>
          </a:p>
          <a:p>
            <a:pPr algn="just">
              <a:buFont typeface="Wingdings" panose="05000000000000000000" pitchFamily="2" charset="2"/>
              <a:buChar char="q"/>
            </a:pPr>
            <a:r>
              <a:rPr lang="pt-BR" sz="1800" dirty="0"/>
              <a:t>Aplicação do instrumento com alunos do Curso de Sistemas de Informação da UFSM/FW</a:t>
            </a:r>
          </a:p>
        </p:txBody>
      </p:sp>
      <p:sp>
        <p:nvSpPr>
          <p:cNvPr id="14"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Tree>
    <p:extLst>
      <p:ext uri="{BB962C8B-B14F-4D97-AF65-F5344CB8AC3E}">
        <p14:creationId xmlns:p14="http://schemas.microsoft.com/office/powerpoint/2010/main" val="194821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11</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(2/15)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Tabulação e análise dos dados coletados a partir da aplicação do instrumento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Proposição de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para o AVA </a:t>
            </a:r>
            <a:r>
              <a:rPr lang="pt-BR" sz="1800" i="1" dirty="0">
                <a:latin typeface="Arial" panose="020B0604020202020204" pitchFamily="34" charset="0"/>
                <a:cs typeface="Arial" panose="020B0604020202020204" pitchFamily="34" charset="0"/>
              </a:rPr>
              <a:t>Moodle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Construção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 fundamentando-se no que foi estudado e levantado anteriormente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Elaboração e aplicação de outro  instrumento de pesquisa, com a finalidade de validar o</a:t>
            </a:r>
            <a:r>
              <a:rPr lang="pt-BR" sz="1800" i="1" dirty="0">
                <a:latin typeface="Arial" panose="020B0604020202020204" pitchFamily="34" charset="0"/>
                <a:cs typeface="Arial" panose="020B0604020202020204" pitchFamily="34" charset="0"/>
              </a:rPr>
              <a:t>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Análise e Discussão dos resultados obtidos</a:t>
            </a:r>
          </a:p>
        </p:txBody>
      </p:sp>
    </p:spTree>
    <p:extLst>
      <p:ext uri="{BB962C8B-B14F-4D97-AF65-F5344CB8AC3E}">
        <p14:creationId xmlns:p14="http://schemas.microsoft.com/office/powerpoint/2010/main" val="13100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(1/5)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coletar as opiniões dos alunos e professores, foram elaborados questionários, baseados no trabalho de Delgado e Haguenauer (2009) com o intuito de identificar alguns pontos relevantes  da comunidade acadêmica do Curso de Sistemas de Informação da UFSM/FW em relação a utilização do AVA </a:t>
            </a:r>
            <a:r>
              <a:rPr lang="pt-BR" sz="1800" i="1" dirty="0">
                <a:latin typeface="Arial" panose="020B0604020202020204" pitchFamily="34" charset="0"/>
                <a:cs typeface="Arial" panose="020B0604020202020204" pitchFamily="34" charset="0"/>
              </a:rPr>
              <a:t>Moodle</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colher informações mais precisas dos alunos, além da construção de um questionário de múltipla escolha, optou-se, também, por incluir algumas questões dissertativas, onde se teve ao todo 74 participantes. Além disso, aplicou-se também um instrumento específico aos professores do Curso de Sistemas de Informação com um total de 9 participantes.</a:t>
            </a:r>
          </a:p>
        </p:txBody>
      </p:sp>
    </p:spTree>
    <p:extLst>
      <p:ext uri="{BB962C8B-B14F-4D97-AF65-F5344CB8AC3E}">
        <p14:creationId xmlns:p14="http://schemas.microsoft.com/office/powerpoint/2010/main" val="98542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(2/5)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Das respostas dos alunos dentre as que tiverem maior impacto na construção desse protótipo pode-se citar: </a:t>
            </a:r>
            <a:r>
              <a:rPr lang="pt-BR" sz="1800" i="1" dirty="0"/>
              <a:t>“</a:t>
            </a:r>
            <a:r>
              <a:rPr lang="pt-BR" sz="1800" i="1" dirty="0">
                <a:latin typeface="Arial "/>
              </a:rPr>
              <a:t>Em relação às principais ferramentas avalie: administração, participantes, atividades, meus cursos, fórum de noticias, últimas notícias, usuários online e área central onde é disposto o conteúdo da disciplina:”</a:t>
            </a:r>
          </a:p>
          <a:p>
            <a:pPr marL="109728" lvl="0" indent="0" algn="just">
              <a:buNone/>
            </a:pPr>
            <a:endParaRPr lang="pt-BR" sz="1800" i="1" dirty="0">
              <a:latin typeface="Arial "/>
            </a:endParaRPr>
          </a:p>
          <a:p>
            <a:pPr marL="109728" lvl="0" indent="0" algn="just">
              <a:buNone/>
            </a:pPr>
            <a:r>
              <a:rPr lang="pt-BR" sz="1800" i="1" dirty="0">
                <a:latin typeface="Arial "/>
              </a:rPr>
              <a:t>	</a:t>
            </a:r>
            <a:r>
              <a:rPr lang="pt-BR" sz="1800" dirty="0">
                <a:latin typeface="Arial "/>
              </a:rPr>
              <a:t>Os resultados desta questão possibilitaram sanar a dúvida de quais ferramentas são mais significativas para os alunos. Com base nos percentuais das ferramentas mais bem avaliadas foi possível dar prioridade as mesmas no momento da reorganização dos blocos</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20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(3/5)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924" y="2283947"/>
            <a:ext cx="6616352" cy="395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2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15</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15</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(6/15)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(4/5)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construir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que abranja vários tipos de públicos abriu-se um espaço no instrumento para que os alunos fizessem sugestões e criticas. Os resultados foram considerados satisfatórios, pois a maioria das indicações foram em relação à interface, principal objetivo desse trabalho</a:t>
            </a:r>
          </a:p>
        </p:txBody>
      </p:sp>
      <p:pic>
        <p:nvPicPr>
          <p:cNvPr id="3" name="Imagem 2"/>
          <p:cNvPicPr>
            <a:picLocks noChangeAspect="1"/>
          </p:cNvPicPr>
          <p:nvPr/>
        </p:nvPicPr>
        <p:blipFill rotWithShape="1">
          <a:blip r:embed="rId4"/>
          <a:srcRect l="4619" t="22729" r="2012" b="15750"/>
          <a:stretch/>
        </p:blipFill>
        <p:spPr>
          <a:xfrm>
            <a:off x="1619672" y="3876893"/>
            <a:ext cx="6863200" cy="1784355"/>
          </a:xfrm>
          <a:prstGeom prst="rect">
            <a:avLst/>
          </a:prstGeom>
        </p:spPr>
      </p:pic>
    </p:spTree>
    <p:extLst>
      <p:ext uri="{BB962C8B-B14F-4D97-AF65-F5344CB8AC3E}">
        <p14:creationId xmlns:p14="http://schemas.microsoft.com/office/powerpoint/2010/main" val="373387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16</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16</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(7/15)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(5/5)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Considerou-se de suma importância coletar também a opinião dos professores, pois os mesmos têm o papel de disponibilizar e organizar o conteúdo das disciplinas para os alunos</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Uma das questões aplicada com os docentes era um espaço aberto: </a:t>
            </a:r>
            <a:r>
              <a:rPr lang="pt-BR" sz="1800" i="1" dirty="0">
                <a:latin typeface="Arial" panose="020B0604020202020204" pitchFamily="34" charset="0"/>
                <a:cs typeface="Arial" panose="020B0604020202020204" pitchFamily="34" charset="0"/>
              </a:rPr>
              <a:t>“ Utilize este espaço para sugestões, criticas e comentários” </a:t>
            </a:r>
            <a:r>
              <a:rPr lang="pt-BR" sz="1800" dirty="0">
                <a:latin typeface="Arial" panose="020B0604020202020204" pitchFamily="34" charset="0"/>
                <a:cs typeface="Arial" panose="020B0604020202020204" pitchFamily="34" charset="0"/>
              </a:rPr>
              <a:t>para que cada um pudesse expor suas necessidades e opiniões</a:t>
            </a:r>
          </a:p>
        </p:txBody>
      </p:sp>
      <p:pic>
        <p:nvPicPr>
          <p:cNvPr id="5" name="Imagem 4"/>
          <p:cNvPicPr>
            <a:picLocks noChangeAspect="1"/>
          </p:cNvPicPr>
          <p:nvPr/>
        </p:nvPicPr>
        <p:blipFill rotWithShape="1">
          <a:blip r:embed="rId4"/>
          <a:srcRect t="64366" r="702"/>
          <a:stretch/>
        </p:blipFill>
        <p:spPr>
          <a:xfrm>
            <a:off x="1885732" y="4797152"/>
            <a:ext cx="7077264" cy="943804"/>
          </a:xfrm>
          <a:prstGeom prst="rect">
            <a:avLst/>
          </a:prstGeom>
        </p:spPr>
      </p:pic>
    </p:spTree>
    <p:extLst>
      <p:ext uri="{BB962C8B-B14F-4D97-AF65-F5344CB8AC3E}">
        <p14:creationId xmlns:p14="http://schemas.microsoft.com/office/powerpoint/2010/main" val="405768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17</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17</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(8/15)</a:t>
            </a:r>
            <a:endParaRPr lang="pt-BR" sz="1400" dirty="0">
              <a:solidFill>
                <a:srgbClr val="FF0000"/>
              </a:solidFill>
              <a:effectLst/>
            </a:endParaRPr>
          </a:p>
        </p:txBody>
      </p:sp>
      <p:sp>
        <p:nvSpPr>
          <p:cNvPr id="11" name="Título 1"/>
          <p:cNvSpPr txBox="1">
            <a:spLocks/>
          </p:cNvSpPr>
          <p:nvPr/>
        </p:nvSpPr>
        <p:spPr>
          <a:xfrm>
            <a:off x="662880"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Os principais pontos levados em consideração para a proposição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tiveram como base o fato de que muitos respondentes relataram a necessidade de modernizar, atualizar, reformular, enfim, modificar a interface para que ela se tornasse mais amigável com o usuário, mais limpa e que ficasse menos confusa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Foram identificados alguns problemas com relação à interface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empregado pela UFSM, como o uso de diferentes cores, em especial no tom azul, o que dificulta a visualização por parte do usuário e torna a navegação cansativa</a:t>
            </a:r>
          </a:p>
        </p:txBody>
      </p:sp>
    </p:spTree>
    <p:extLst>
      <p:ext uri="{BB962C8B-B14F-4D97-AF65-F5344CB8AC3E}">
        <p14:creationId xmlns:p14="http://schemas.microsoft.com/office/powerpoint/2010/main" val="302613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18</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18</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(9/15)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Existem vários</a:t>
            </a:r>
            <a:r>
              <a:rPr lang="pt-BR" sz="1800" i="1" dirty="0">
                <a:latin typeface="Arial" panose="020B0604020202020204" pitchFamily="34" charset="0"/>
                <a:cs typeface="Arial" panose="020B0604020202020204" pitchFamily="34" charset="0"/>
              </a:rPr>
              <a:t> templates </a:t>
            </a:r>
            <a:r>
              <a:rPr lang="pt-BR" sz="1800" dirty="0">
                <a:latin typeface="Arial" panose="020B0604020202020204" pitchFamily="34" charset="0"/>
                <a:cs typeface="Arial" panose="020B0604020202020204" pitchFamily="34" charset="0"/>
              </a:rPr>
              <a:t>pré-criados e disponibilizados no repositório do site </a:t>
            </a:r>
            <a:r>
              <a:rPr lang="pt-BR" sz="1800" i="1" dirty="0">
                <a:latin typeface="Arial" panose="020B0604020202020204" pitchFamily="34" charset="0"/>
                <a:cs typeface="Arial" panose="020B0604020202020204" pitchFamily="34" charset="0"/>
              </a:rPr>
              <a:t>Moodle.org</a:t>
            </a:r>
            <a:r>
              <a:rPr lang="pt-BR" sz="1800" dirty="0">
                <a:latin typeface="Arial" panose="020B0604020202020204" pitchFamily="34" charset="0"/>
                <a:cs typeface="Arial" panose="020B0604020202020204" pitchFamily="34" charset="0"/>
              </a:rPr>
              <a:t> </a:t>
            </a:r>
          </a:p>
          <a:p>
            <a:pPr marL="109728" lvl="0" indent="0" algn="just">
              <a:buNone/>
            </a:pPr>
            <a:r>
              <a:rPr lang="pt-BR" sz="1800" dirty="0">
                <a:latin typeface="Arial" panose="020B0604020202020204" pitchFamily="34" charset="0"/>
                <a:cs typeface="Arial" panose="020B0604020202020204" pitchFamily="34" charset="0"/>
              </a:rPr>
              <a:t>&lt;https://moodle.org/plugins/browse.php?list=category&amp;id=3&gt;</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determinar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a ser usado neste trabalho,  levou-se em consideração as sugestões obtidas com a aplicação do primeiro instrumento, visando utilizar uma interface mais limpa. Dessa forma, no </a:t>
            </a:r>
            <a:r>
              <a:rPr lang="pt-BR" sz="1800" i="1" dirty="0" err="1">
                <a:latin typeface="Arial" panose="020B0604020202020204" pitchFamily="34" charset="0"/>
                <a:cs typeface="Arial" panose="020B0604020202020204" pitchFamily="34" charset="0"/>
              </a:rPr>
              <a:t>template</a:t>
            </a:r>
            <a:r>
              <a:rPr lang="pt-BR" sz="1800" i="1"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implementado, utilizou-se um tema já disponibilizado nativamente junto à plataforma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O ambiente foi disponibilizado para testes e validação no </a:t>
            </a: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&lt;http://moodleufsmfw2016.info/moodle/login&gt;</a:t>
            </a:r>
          </a:p>
        </p:txBody>
      </p:sp>
    </p:spTree>
    <p:extLst>
      <p:ext uri="{BB962C8B-B14F-4D97-AF65-F5344CB8AC3E}">
        <p14:creationId xmlns:p14="http://schemas.microsoft.com/office/powerpoint/2010/main" val="105473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19</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19</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(10/15)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rmAutofit fontScale="325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2700" dirty="0">
                <a:solidFill>
                  <a:srgbClr val="FF0000"/>
                </a:solidFill>
                <a:latin typeface="Arial" panose="020B0604020202020204" pitchFamily="34" charset="0"/>
                <a:cs typeface="Arial" panose="020B0604020202020204" pitchFamily="34" charset="0"/>
              </a:rPr>
            </a:br>
            <a:br>
              <a:rPr lang="pt-BR" sz="2700" dirty="0">
                <a:solidFill>
                  <a:srgbClr val="FF0000"/>
                </a:solidFill>
                <a:latin typeface="Arial" panose="020B0604020202020204" pitchFamily="34" charset="0"/>
                <a:cs typeface="Arial" panose="020B0604020202020204" pitchFamily="34" charset="0"/>
              </a:rPr>
            </a:br>
            <a:r>
              <a:rPr lang="pt-BR" sz="6200" dirty="0">
                <a:solidFill>
                  <a:schemeClr val="tx1"/>
                </a:solidFill>
                <a:effectLst/>
                <a:latin typeface="Arial" panose="020B0604020202020204" pitchFamily="34" charset="0"/>
                <a:cs typeface="Arial" panose="020B0604020202020204" pitchFamily="34" charset="0"/>
              </a:rPr>
              <a:t>Principais Alterações</a:t>
            </a:r>
            <a:br>
              <a:rPr lang="pt-BR" sz="2700" dirty="0">
                <a:solidFill>
                  <a:srgbClr val="FF0000"/>
                </a:solidFill>
                <a:latin typeface="Arial" panose="020B0604020202020204" pitchFamily="34" charset="0"/>
                <a:cs typeface="Arial" panose="020B0604020202020204" pitchFamily="34" charset="0"/>
              </a:rPr>
            </a:br>
            <a:br>
              <a:rPr lang="pt-BR" sz="2400" dirty="0">
                <a:solidFill>
                  <a:srgbClr val="FF0000"/>
                </a:solidFill>
                <a:latin typeface="Arial" panose="020B0604020202020204" pitchFamily="34" charset="0"/>
                <a:cs typeface="Arial" panose="020B0604020202020204" pitchFamily="34" charset="0"/>
              </a:rPr>
            </a:br>
            <a:r>
              <a:rPr lang="pt-BR" sz="2400" dirty="0">
                <a:solidFill>
                  <a:srgbClr val="FF0000"/>
                </a:solidFill>
                <a:latin typeface="Arial" panose="020B0604020202020204" pitchFamily="34" charset="0"/>
                <a:cs typeface="Arial" panose="020B0604020202020204" pitchFamily="34" charset="0"/>
              </a:rPr>
              <a:t> </a:t>
            </a:r>
            <a:endParaRPr lang="pt-BR" sz="24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Alteração das cores, por meio da configuração do </a:t>
            </a:r>
            <a:r>
              <a:rPr lang="pt-BR" sz="1800" i="1" dirty="0" err="1">
                <a:latin typeface="Arial" panose="020B0604020202020204" pitchFamily="34" charset="0"/>
                <a:cs typeface="Arial" panose="020B0604020202020204" pitchFamily="34" charset="0"/>
              </a:rPr>
              <a:t>template</a:t>
            </a:r>
            <a:endParaRPr lang="pt-BR" sz="1800" i="1" dirty="0">
              <a:latin typeface="Arial" panose="020B0604020202020204" pitchFamily="34" charset="0"/>
              <a:cs typeface="Arial" panose="020B0604020202020204" pitchFamily="34" charset="0"/>
            </a:endParaRP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com o botão sair no topo da página</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Disponibilização do bloco calendário em todas as páginas do ambiente </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 semana atual da disciplina recebeu um destaque maior</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Ordenação dos blocos: lado esquerdo: navegação, administração, participantes e usuários online; lado direito: últimas notícias, calendário e atividades</a:t>
            </a:r>
          </a:p>
        </p:txBody>
      </p:sp>
    </p:spTree>
    <p:extLst>
      <p:ext uri="{BB962C8B-B14F-4D97-AF65-F5344CB8AC3E}">
        <p14:creationId xmlns:p14="http://schemas.microsoft.com/office/powerpoint/2010/main" val="18128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00552" y="1722078"/>
            <a:ext cx="8229600" cy="4221365"/>
          </a:xfrm>
        </p:spPr>
        <p:txBody>
          <a:bodyPr>
            <a:normAutofit lnSpcReduction="10000"/>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Objetivo Geral</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Fundamentação Teórica</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Estado da Arte</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Estudo de caso realizado</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Considerações Finais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Referências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Dúvidas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Sumário</a:t>
            </a:r>
            <a:endParaRPr lang="pt-BR" sz="1400" dirty="0">
              <a:solidFill>
                <a:srgbClr val="FF0000"/>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20</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5" y="2527369"/>
            <a:ext cx="4465912"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772" y="2527369"/>
            <a:ext cx="4300676"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91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21</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(12/15)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1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8233"/>
          <a:stretch/>
        </p:blipFill>
        <p:spPr bwMode="auto">
          <a:xfrm>
            <a:off x="4929189" y="2285548"/>
            <a:ext cx="4083843" cy="345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p:cNvPicPr>
            <a:picLocks noChangeAspect="1"/>
          </p:cNvPicPr>
          <p:nvPr/>
        </p:nvPicPr>
        <p:blipFill>
          <a:blip r:embed="rId5"/>
          <a:stretch>
            <a:fillRect/>
          </a:stretch>
        </p:blipFill>
        <p:spPr>
          <a:xfrm>
            <a:off x="216604" y="2319176"/>
            <a:ext cx="4550630" cy="3457189"/>
          </a:xfrm>
          <a:prstGeom prst="rect">
            <a:avLst/>
          </a:prstGeom>
        </p:spPr>
      </p:pic>
    </p:spTree>
    <p:extLst>
      <p:ext uri="{BB962C8B-B14F-4D97-AF65-F5344CB8AC3E}">
        <p14:creationId xmlns:p14="http://schemas.microsoft.com/office/powerpoint/2010/main" val="11854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Para validar o </a:t>
            </a:r>
            <a:r>
              <a:rPr lang="pt-BR" sz="1800" i="1" dirty="0" err="1">
                <a:latin typeface="Arial "/>
              </a:rPr>
              <a:t>template</a:t>
            </a:r>
            <a:r>
              <a:rPr lang="pt-BR" sz="1800" i="1" dirty="0">
                <a:latin typeface="Arial "/>
              </a:rPr>
              <a:t> </a:t>
            </a:r>
            <a:r>
              <a:rPr lang="pt-BR" sz="1800" dirty="0">
                <a:latin typeface="Arial "/>
              </a:rPr>
              <a:t>juntamente com os alunos e professores, foi construído um novo instrumento de pesquisa</a:t>
            </a:r>
          </a:p>
          <a:p>
            <a:pPr marL="109728" indent="0" algn="just">
              <a:buNone/>
            </a:pPr>
            <a:endParaRPr lang="pt-BR" sz="1800" dirty="0">
              <a:latin typeface="Arial "/>
            </a:endParaRPr>
          </a:p>
          <a:p>
            <a:pPr marL="109728" indent="0" algn="just">
              <a:buNone/>
            </a:pPr>
            <a:r>
              <a:rPr lang="pt-BR" sz="1800" dirty="0">
                <a:latin typeface="Arial "/>
              </a:rPr>
              <a:t>	Foram construídas questões para que fosse possível identificar se ficaram perceptíveis mudanças na interface do AVA </a:t>
            </a:r>
            <a:r>
              <a:rPr lang="pt-BR" sz="1800" i="1" dirty="0">
                <a:latin typeface="Arial "/>
              </a:rPr>
              <a:t>Moodle</a:t>
            </a:r>
            <a:r>
              <a:rPr lang="pt-BR" sz="1800" dirty="0">
                <a:latin typeface="Arial "/>
              </a:rPr>
              <a:t>, a partir da reformulação proposta</a:t>
            </a:r>
          </a:p>
          <a:p>
            <a:pPr marL="109728" indent="0" algn="just">
              <a:buNone/>
            </a:pPr>
            <a:endParaRPr lang="pt-BR" sz="1800" dirty="0">
              <a:latin typeface="Arial "/>
            </a:endParaRPr>
          </a:p>
          <a:p>
            <a:pPr marL="109728" indent="0" algn="just">
              <a:buNone/>
            </a:pPr>
            <a:r>
              <a:rPr lang="pt-BR" sz="1800" dirty="0">
                <a:latin typeface="Arial "/>
              </a:rPr>
              <a:t>	 Como foi aplicado somente um questionário aos públicos envolvidos foi preciso quantificar segundo o perfil dos usuários. Participaram 30 pessoas, sendo 24 alunos respondentes e 6 professores</a:t>
            </a:r>
          </a:p>
          <a:p>
            <a:pPr marL="109728" indent="0" algn="just">
              <a:buNone/>
            </a:pPr>
            <a:r>
              <a:rPr lang="pt-BR" sz="1800" dirty="0">
                <a:latin typeface="Arial "/>
              </a:rPr>
              <a:t>	</a:t>
            </a:r>
          </a:p>
        </p:txBody>
      </p:sp>
    </p:spTree>
    <p:extLst>
      <p:ext uri="{BB962C8B-B14F-4D97-AF65-F5344CB8AC3E}">
        <p14:creationId xmlns:p14="http://schemas.microsoft.com/office/powerpoint/2010/main" val="50265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Dentre as questões vale destacar: “Como você considera sua experiência dentro da interface e o quão confortável você se sente, em relação ao uso deste ambiente virtual?”. Essa questão está ligada à interação dentro do AVA. Do total de respondentes, 56% quantificaram o novo </a:t>
            </a:r>
            <a:r>
              <a:rPr lang="pt-BR" sz="1800" i="1" dirty="0" err="1">
                <a:latin typeface="Arial "/>
              </a:rPr>
              <a:t>template</a:t>
            </a:r>
            <a:r>
              <a:rPr lang="pt-BR" sz="1800" dirty="0">
                <a:latin typeface="Arial "/>
              </a:rPr>
              <a:t> como excelente ou muito bom, o que enfatiza que se obtiveram melhorias</a:t>
            </a:r>
          </a:p>
        </p:txBody>
      </p:sp>
      <p:pic>
        <p:nvPicPr>
          <p:cNvPr id="3075" name="Gráfico 1"/>
          <p:cNvPicPr>
            <a:picLocks noChangeArrowheads="1"/>
          </p:cNvPicPr>
          <p:nvPr/>
        </p:nvPicPr>
        <p:blipFill rotWithShape="1">
          <a:blip r:embed="rId4">
            <a:extLst>
              <a:ext uri="{28A0092B-C50C-407E-A947-70E740481C1C}">
                <a14:useLocalDpi xmlns:a14="http://schemas.microsoft.com/office/drawing/2010/main" val="0"/>
              </a:ext>
            </a:extLst>
          </a:blip>
          <a:srcRect l="8892" t="3606" r="3769" b="4495"/>
          <a:stretch/>
        </p:blipFill>
        <p:spPr bwMode="auto">
          <a:xfrm>
            <a:off x="2483768" y="3933056"/>
            <a:ext cx="460851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06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Template (3/3)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latin typeface="Arial "/>
              </a:rPr>
              <a:t>	Apesar do baixo número de participantes na validação, comparando-se ao número de participantes quando da aplicação do primeiro instrumento, acredita-se que os resultados mostraram que a maioria dos usuários melhorou seu conceito em relação ao ambiente </a:t>
            </a:r>
            <a:r>
              <a:rPr lang="pt-BR" sz="1800" i="1" dirty="0">
                <a:latin typeface="Arial "/>
              </a:rPr>
              <a:t>Moodle</a:t>
            </a:r>
          </a:p>
          <a:p>
            <a:pPr marL="109728" indent="0" algn="just">
              <a:buNone/>
            </a:pPr>
            <a:endParaRPr lang="pt-BR" sz="1800" i="1" dirty="0">
              <a:solidFill>
                <a:srgbClr val="FF0000"/>
              </a:solidFill>
              <a:latin typeface="Arial "/>
            </a:endParaRPr>
          </a:p>
          <a:p>
            <a:pPr marL="109728" indent="0" algn="just">
              <a:buNone/>
            </a:pPr>
            <a:r>
              <a:rPr lang="pt-BR" sz="1800" i="1" dirty="0">
                <a:solidFill>
                  <a:srgbClr val="FF0000"/>
                </a:solidFill>
                <a:latin typeface="Arial "/>
              </a:rPr>
              <a:t>	</a:t>
            </a:r>
            <a:r>
              <a:rPr lang="pt-BR" sz="1800" dirty="0">
                <a:latin typeface="Arial "/>
              </a:rPr>
              <a:t>Isso pode ser confirmado citando-se, como exemplo, o fato de que o conceito insatisfatório quase que desapareceu dos resultados. Sendo assim, acredita-se que o trabalho trouxe melhorias que propiciam uma melhor navegação e utilização do referido AVA</a:t>
            </a:r>
          </a:p>
        </p:txBody>
      </p:sp>
    </p:spTree>
    <p:extLst>
      <p:ext uri="{BB962C8B-B14F-4D97-AF65-F5344CB8AC3E}">
        <p14:creationId xmlns:p14="http://schemas.microsoft.com/office/powerpoint/2010/main" val="230659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Durante o desenvolvimento deste trabalho buscou-se estudar e apresentar as áreas envolvidas como a Interação Humano-Computador, bem como EaD e o uso do AVA </a:t>
            </a:r>
            <a:r>
              <a:rPr lang="pt-BR" sz="1800" i="1" dirty="0">
                <a:latin typeface="Arial "/>
              </a:rPr>
              <a:t>Moodle</a:t>
            </a:r>
            <a:endParaRPr lang="pt-BR" sz="1800" dirty="0">
              <a:latin typeface="Arial "/>
            </a:endParaRPr>
          </a:p>
          <a:p>
            <a:pPr marL="109728" indent="0" algn="just">
              <a:buNone/>
            </a:pPr>
            <a:endParaRPr lang="pt-BR" sz="1800" dirty="0">
              <a:latin typeface="Arial "/>
            </a:endParaRPr>
          </a:p>
          <a:p>
            <a:pPr marL="109728" indent="0" algn="just">
              <a:buNone/>
            </a:pPr>
            <a:r>
              <a:rPr lang="pt-BR" sz="1800" dirty="0">
                <a:latin typeface="Arial "/>
              </a:rPr>
              <a:t>	 No primeiro momento foi construído o instrumento de pesquisa para os alunos, na sequência foi realizada a aplicação de um instrumento construído especificamente para os professores</a:t>
            </a:r>
          </a:p>
          <a:p>
            <a:pPr marL="109728" indent="0" algn="just">
              <a:buNone/>
            </a:pPr>
            <a:endParaRPr lang="pt-BR" sz="1800" dirty="0">
              <a:latin typeface="Arial "/>
            </a:endParaRPr>
          </a:p>
          <a:p>
            <a:pPr marL="109728" indent="0" algn="just">
              <a:buNone/>
            </a:pPr>
            <a:r>
              <a:rPr lang="pt-BR" sz="1800" dirty="0">
                <a:latin typeface="Arial "/>
              </a:rPr>
              <a:t>	Em posse das informações coletadas por meio dos instrumentos de pesquisa foi possível construir uma análise dos dados coletados que indicou como principais problemas a defasada interface aplicada no ambiente, a necessidade de reorganizar os blocos, a fim de melhorar a visibilidade, e as numerosas questões em relação a ferramentas tais como </a:t>
            </a:r>
            <a:r>
              <a:rPr lang="pt-BR" sz="1800" i="1" dirty="0">
                <a:latin typeface="Arial "/>
              </a:rPr>
              <a:t>chat</a:t>
            </a:r>
            <a:r>
              <a:rPr lang="pt-BR" sz="1800" dirty="0">
                <a:latin typeface="Arial "/>
              </a:rPr>
              <a:t> e fóruns</a:t>
            </a:r>
          </a:p>
          <a:p>
            <a:pPr marL="109728" indent="0" algn="just">
              <a:buNone/>
            </a:pPr>
            <a:endParaRPr lang="pt-BR" sz="1800" dirty="0">
              <a:solidFill>
                <a:srgbClr val="FF0000"/>
              </a:solidFill>
              <a:latin typeface="Arial "/>
            </a:endParaRPr>
          </a:p>
          <a:p>
            <a:pPr marL="109728" indent="0" algn="just">
              <a:buNone/>
            </a:pPr>
            <a:r>
              <a:rPr lang="pt-BR" sz="1800" dirty="0">
                <a:solidFill>
                  <a:srgbClr val="FF0000"/>
                </a:solidFill>
                <a:latin typeface="Arial "/>
              </a:rPr>
              <a:t> </a:t>
            </a:r>
            <a:endParaRPr lang="pt-BR" sz="1800" dirty="0">
              <a:solidFill>
                <a:srgbClr val="FF0000"/>
              </a:solidFill>
              <a:latin typeface="Arial" panose="020B0604020202020204" pitchFamily="34" charset="0"/>
              <a:cs typeface="Arial" panose="020B0604020202020204" pitchFamily="34" charset="0"/>
            </a:endParaRPr>
          </a:p>
          <a:p>
            <a:pPr marL="109728" indent="0" algn="just">
              <a:buNone/>
            </a:pPr>
            <a:endParaRPr lang="pt-BR" sz="2000" dirty="0">
              <a:solidFill>
                <a:srgbClr val="FF0000"/>
              </a:solidFill>
              <a:latin typeface="Arial" panose="020B0604020202020204" pitchFamily="34" charset="0"/>
              <a:cs typeface="Arial" panose="020B0604020202020204" pitchFamily="34" charset="0"/>
            </a:endParaRPr>
          </a:p>
          <a:p>
            <a:pPr marL="109728" indent="0" algn="just">
              <a:buNone/>
            </a:pPr>
            <a:r>
              <a:rPr lang="pt-BR" sz="2000" dirty="0">
                <a:solidFill>
                  <a:srgbClr val="FF0000"/>
                </a:solidFill>
                <a:latin typeface="Arial" panose="020B0604020202020204" pitchFamily="34" charset="0"/>
                <a:cs typeface="Arial" panose="020B0604020202020204" pitchFamily="34" charset="0"/>
              </a:rPr>
              <a:t>	</a:t>
            </a: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25</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(1/3)</a:t>
            </a:r>
            <a:endParaRPr lang="pt-BR" sz="1400" dirty="0">
              <a:solidFill>
                <a:srgbClr val="FF0000"/>
              </a:solidFill>
              <a:effectLst/>
            </a:endParaRPr>
          </a:p>
        </p:txBody>
      </p:sp>
    </p:spTree>
    <p:extLst>
      <p:ext uri="{BB962C8B-B14F-4D97-AF65-F5344CB8AC3E}">
        <p14:creationId xmlns:p14="http://schemas.microsoft.com/office/powerpoint/2010/main" val="387666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latin typeface="Arial" panose="020B0604020202020204" pitchFamily="34" charset="0"/>
                <a:cs typeface="Arial" panose="020B0604020202020204" pitchFamily="34" charset="0"/>
              </a:rPr>
              <a:t>	</a:t>
            </a:r>
            <a:r>
              <a:rPr lang="pt-BR" sz="1800" dirty="0">
                <a:latin typeface="Arial "/>
              </a:rPr>
              <a:t>Com a implementação do </a:t>
            </a:r>
            <a:r>
              <a:rPr lang="pt-BR" sz="1800" i="1" dirty="0" err="1">
                <a:latin typeface="Arial "/>
              </a:rPr>
              <a:t>template</a:t>
            </a:r>
            <a:r>
              <a:rPr lang="pt-BR" sz="1800" dirty="0">
                <a:latin typeface="Arial "/>
              </a:rPr>
              <a:t> foi possível realizar modificações que atendessem às sugestões e dificuldades apresentadas pelos usuários, tais como a opção de sair no cabeçalho, uma interface menos poluída e a reorganização dos blocos no AVA.</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Uma versão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utilizando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criado foi disponibilizada para que os usuários (alunos e professores do Curso de Sistemas de Informação) pudessem avaliar o novo </a:t>
            </a:r>
            <a:r>
              <a:rPr lang="pt-BR" sz="1800" i="1" dirty="0" err="1">
                <a:latin typeface="Arial" panose="020B0604020202020204" pitchFamily="34" charset="0"/>
                <a:cs typeface="Arial" panose="020B0604020202020204" pitchFamily="34" charset="0"/>
              </a:rPr>
              <a:t>template</a:t>
            </a:r>
            <a:endParaRPr lang="pt-BR" sz="2000" i="1" dirty="0">
              <a:latin typeface="Arial" panose="020B0604020202020204" pitchFamily="34" charset="0"/>
              <a:cs typeface="Arial" panose="020B0604020202020204" pitchFamily="34" charset="0"/>
            </a:endParaRPr>
          </a:p>
          <a:p>
            <a:pPr marL="109728" indent="0" algn="just">
              <a:buNone/>
            </a:pPr>
            <a:r>
              <a:rPr lang="pt-BR" sz="2000" dirty="0">
                <a:latin typeface="Arial" panose="020B0604020202020204" pitchFamily="34" charset="0"/>
                <a:cs typeface="Arial" panose="020B0604020202020204" pitchFamily="34" charset="0"/>
              </a:rPr>
              <a:t>	</a:t>
            </a:r>
          </a:p>
          <a:p>
            <a:pPr marL="109728" indent="0" algn="just">
              <a:buNone/>
            </a:pPr>
            <a:r>
              <a:rPr lang="pt-BR" sz="1800" dirty="0">
                <a:latin typeface="Arial "/>
              </a:rPr>
              <a:t>	Cabe destacar que, entre as dificuldades para o desenvolvimento deste trabalho, esteve presente a falta de interesse dos alunos em preencher os instrumentos de pesquisa de forma </a:t>
            </a:r>
            <a:r>
              <a:rPr lang="pt-BR" sz="1800" i="1" dirty="0">
                <a:latin typeface="Arial "/>
              </a:rPr>
              <a:t>online.</a:t>
            </a:r>
            <a:r>
              <a:rPr lang="pt-BR" sz="1800" dirty="0">
                <a:latin typeface="Arial "/>
              </a:rPr>
              <a:t> Na aplicação do segundo instrumento não houve tempo hábil para a aplicação de forma presencial, utilizando-se apenas um formulário </a:t>
            </a:r>
            <a:r>
              <a:rPr lang="pt-BR" sz="1800" i="1" dirty="0">
                <a:latin typeface="Arial "/>
              </a:rPr>
              <a:t>web. </a:t>
            </a:r>
            <a:r>
              <a:rPr lang="pt-BR" sz="1800" dirty="0">
                <a:latin typeface="Arial "/>
              </a:rPr>
              <a:t>Além disso, destaca-se que o NTE não disponibiliza o servidor e o ambiente para que sejam realizadas pesquisas acadêmicas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26</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(2/3)</a:t>
            </a:r>
            <a:endParaRPr lang="pt-BR" sz="1400" dirty="0">
              <a:solidFill>
                <a:srgbClr val="FF0000"/>
              </a:solidFill>
              <a:effectLst/>
            </a:endParaRPr>
          </a:p>
        </p:txBody>
      </p:sp>
    </p:spTree>
    <p:extLst>
      <p:ext uri="{BB962C8B-B14F-4D97-AF65-F5344CB8AC3E}">
        <p14:creationId xmlns:p14="http://schemas.microsoft.com/office/powerpoint/2010/main" val="27899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Acredita-se que os objetivos propostos foram alcançados e que os resultados foram positivos, já que foram identificadas várias necessidades que os usuários apresentavam em relação ao ambiente empregado e, por meio da validação, percebeu-se que os usuários ficaram satisfeitos com o </a:t>
            </a:r>
            <a:r>
              <a:rPr lang="pt-BR" sz="1800" i="1" dirty="0" err="1">
                <a:latin typeface="Arial "/>
              </a:rPr>
              <a:t>template</a:t>
            </a:r>
            <a:r>
              <a:rPr lang="pt-BR" sz="1800" i="1" dirty="0">
                <a:latin typeface="Arial "/>
              </a:rPr>
              <a:t> </a:t>
            </a:r>
            <a:r>
              <a:rPr lang="pt-BR" sz="1800" dirty="0">
                <a:latin typeface="Arial "/>
              </a:rPr>
              <a:t>implementado</a:t>
            </a:r>
          </a:p>
          <a:p>
            <a:pPr marL="109728" indent="0" algn="just">
              <a:buNone/>
            </a:pPr>
            <a:endParaRPr lang="pt-BR" sz="1800" dirty="0">
              <a:latin typeface="Arial "/>
            </a:endParaRPr>
          </a:p>
          <a:p>
            <a:pPr marL="109728" indent="0" algn="just">
              <a:buNone/>
            </a:pPr>
            <a:r>
              <a:rPr lang="pt-BR" sz="1800" dirty="0">
                <a:latin typeface="Arial "/>
              </a:rPr>
              <a:t>	Contudo, como esse estudo teve enfoque principalmente na parte visual do </a:t>
            </a:r>
            <a:r>
              <a:rPr lang="pt-BR" sz="1800" i="1" dirty="0">
                <a:latin typeface="Arial "/>
              </a:rPr>
              <a:t>Moodle, </a:t>
            </a:r>
            <a:r>
              <a:rPr lang="pt-BR" sz="1800" dirty="0">
                <a:latin typeface="Arial "/>
              </a:rPr>
              <a:t>ainda existem vários pontos para trabalhos futuros, tais como a reformulação e disponibilização das ferramentas de comunicação no ambiente, como o </a:t>
            </a:r>
            <a:r>
              <a:rPr lang="pt-BR" sz="1800" i="1" dirty="0">
                <a:latin typeface="Arial "/>
              </a:rPr>
              <a:t>chat</a:t>
            </a:r>
            <a:r>
              <a:rPr lang="pt-BR" sz="1800" dirty="0">
                <a:latin typeface="Arial "/>
              </a:rPr>
              <a:t> que atualmente não está disponível e o desenvolvimento </a:t>
            </a:r>
            <a:r>
              <a:rPr lang="pt-BR" sz="1800" i="1" dirty="0">
                <a:latin typeface="Arial "/>
              </a:rPr>
              <a:t>mobile</a:t>
            </a:r>
            <a:r>
              <a:rPr lang="pt-BR" sz="1800" dirty="0">
                <a:latin typeface="Arial "/>
              </a:rPr>
              <a:t> da plataforma para oferecer maior flexibilidade ao acesso das informações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27</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(3/3)</a:t>
            </a:r>
            <a:endParaRPr lang="pt-BR" sz="1400" dirty="0">
              <a:solidFill>
                <a:srgbClr val="FF0000"/>
              </a:solidFill>
              <a:effectLst/>
            </a:endParaRPr>
          </a:p>
        </p:txBody>
      </p:sp>
    </p:spTree>
    <p:extLst>
      <p:ext uri="{BB962C8B-B14F-4D97-AF65-F5344CB8AC3E}">
        <p14:creationId xmlns:p14="http://schemas.microsoft.com/office/powerpoint/2010/main" val="11900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28</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Referências</a:t>
            </a:r>
            <a:endParaRPr lang="pt-BR" sz="1400" dirty="0">
              <a:solidFill>
                <a:srgbClr val="FF0000"/>
              </a:solidFill>
              <a:effectLst/>
            </a:endParaRPr>
          </a:p>
        </p:txBody>
      </p:sp>
      <p:sp>
        <p:nvSpPr>
          <p:cNvPr id="12" name="Espaço Reservado para Conteúdo 2"/>
          <p:cNvSpPr>
            <a:spLocks noGrp="1"/>
          </p:cNvSpPr>
          <p:nvPr>
            <p:ph idx="1"/>
          </p:nvPr>
        </p:nvSpPr>
        <p:spPr>
          <a:xfrm>
            <a:off x="457200" y="1484784"/>
            <a:ext cx="8229600" cy="4653413"/>
          </a:xfrm>
        </p:spPr>
        <p:txBody>
          <a:bodyPr>
            <a:noAutofit/>
          </a:bodyPr>
          <a:lstStyle/>
          <a:p>
            <a:pPr algn="just">
              <a:buFont typeface="Wingdings" panose="05000000000000000000" pitchFamily="2" charset="2"/>
              <a:buChar char="q"/>
            </a:pPr>
            <a:r>
              <a:rPr lang="pt-BR" sz="1200" dirty="0">
                <a:cs typeface="Arial" panose="020B0604020202020204" pitchFamily="34" charset="0"/>
              </a:rPr>
              <a:t>BARBOSA, S. D. J.; SILVA, B. S. (2010) Interação Humano-Computador. Rio de Janeiro: Campus/</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CARVALHO, E. C.; ELIASQUEVICI, M. K.  (2013) Proposta de Melhoria na Interface do Moodle: Teste de Usabilidade com alunos do Curso de Bacharelado em Administração Pública na Modalidade à Distância da UFPA. X ESUD, Belém/PA.</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DELGADO, L. M. M.; HAGUENAUER, C. J. (2009) Uso da Plataforma Moodle como Apoio ao Ensino Presencial: um estudo de caso. Disponível em:&lt;http://www.latec.ufrj.br/monografias/2009_Laura_delgado.pdf&gt;.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MOODLE.ORG (2016). </a:t>
            </a:r>
            <a:r>
              <a:rPr lang="pt-BR" sz="1200" dirty="0" err="1">
                <a:cs typeface="Arial" panose="020B0604020202020204" pitchFamily="34" charset="0"/>
              </a:rPr>
              <a:t>Documentation</a:t>
            </a:r>
            <a:r>
              <a:rPr lang="pt-BR" sz="1200" dirty="0">
                <a:cs typeface="Arial" panose="020B0604020202020204" pitchFamily="34" charset="0"/>
              </a:rPr>
              <a:t>. Disponível em: &lt;https://docs.moodle.org &gt;.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NIELSEN, J. (2007) Usabilidade na Web. Rio de Janeiro: </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ROCHA, H. V. (2003) Design e Avaliação de Interfaces Humano-Computador. Campinas: Unicamp.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t>SILVA, G. S; GREGHI G. J. (2012) </a:t>
            </a:r>
            <a:r>
              <a:rPr lang="pt-BR" sz="1200" b="1" dirty="0"/>
              <a:t>Investigação de Usabilidade em Ambiente Virtual de Aprendizagem: um Estudo de Caso sobre a Ferramenta Moodle</a:t>
            </a:r>
            <a:r>
              <a:rPr lang="pt-BR" sz="1200" dirty="0"/>
              <a:t>. Disponível em: &lt; http://repositorio.ufla.br/jspui/handle/1/5353 &gt;. Acessado em: junho de 2016. </a:t>
            </a:r>
          </a:p>
          <a:p>
            <a:pPr marL="109728" indent="0" algn="just">
              <a:buNone/>
            </a:pPr>
            <a:endParaRPr lang="pt-BR" sz="1200" dirty="0">
              <a:latin typeface="Arial" panose="020B0604020202020204" pitchFamily="34" charset="0"/>
              <a:cs typeface="Arial" panose="020B0604020202020204" pitchFamily="34" charset="0"/>
            </a:endParaRPr>
          </a:p>
          <a:p>
            <a:pPr marL="109728" indent="0" algn="just">
              <a:buNone/>
            </a:pP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53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29</a:t>
            </a:fld>
            <a:endParaRPr lang="pt-BR" dirty="0"/>
          </a:p>
        </p:txBody>
      </p:sp>
      <p:sp>
        <p:nvSpPr>
          <p:cNvPr id="4" name="Subtítulo 2"/>
          <p:cNvSpPr txBox="1">
            <a:spLocks/>
          </p:cNvSpPr>
          <p:nvPr/>
        </p:nvSpPr>
        <p:spPr>
          <a:xfrm>
            <a:off x="538328" y="2531104"/>
            <a:ext cx="8072494" cy="2624195"/>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endParaRPr lang="pt-BR" sz="1800" b="1" dirty="0"/>
          </a:p>
          <a:p>
            <a:pPr marL="109728" indent="0" algn="ctr">
              <a:buNone/>
            </a:pPr>
            <a:r>
              <a:rPr lang="pt-BR" sz="1800" b="1" dirty="0"/>
              <a:t>por</a:t>
            </a:r>
            <a:endParaRPr lang="pt-BR" sz="1800" dirty="0"/>
          </a:p>
          <a:p>
            <a:pPr marL="109728" indent="0" algn="ctr">
              <a:lnSpc>
                <a:spcPct val="150000"/>
              </a:lnSpc>
              <a:buNone/>
            </a:pPr>
            <a:r>
              <a:rPr lang="pt-BR" sz="1800" b="1" dirty="0"/>
              <a:t> Cleomar João Theisen</a:t>
            </a:r>
          </a:p>
          <a:p>
            <a:pPr marL="109728" indent="0" algn="ctr">
              <a:buNone/>
            </a:pPr>
            <a:r>
              <a:rPr lang="pt-BR" sz="1800" dirty="0"/>
              <a:t>cleomartheisen@hotmail.com</a:t>
            </a:r>
          </a:p>
          <a:p>
            <a:pPr marL="109728" indent="0" algn="ctr">
              <a:buNone/>
            </a:pPr>
            <a:endParaRPr lang="pt-BR" sz="1800" dirty="0"/>
          </a:p>
          <a:p>
            <a:pPr marL="109728" indent="0" algn="ctr">
              <a:buNone/>
            </a:pPr>
            <a:endParaRPr lang="pt-BR" sz="1800" dirty="0"/>
          </a:p>
          <a:p>
            <a:pPr marL="109728" indent="0" algn="ctr">
              <a:buNone/>
            </a:pPr>
            <a:endParaRPr lang="pt-BR" sz="1800" dirty="0"/>
          </a:p>
          <a:p>
            <a:pPr marL="109728" indent="0" algn="ctr">
              <a:buNone/>
            </a:pPr>
            <a:endParaRPr lang="pt-BR" sz="1800" dirty="0"/>
          </a:p>
        </p:txBody>
      </p:sp>
      <p:pic>
        <p:nvPicPr>
          <p:cNvPr id="6" name="Picture 3" descr="E:\UFSM FW SI\8º Semestre\2 TER  Progr. para Dispositivos Móveis leticia\logosi.png"/>
          <p:cNvPicPr>
            <a:picLocks noChangeAspect="1" noChangeArrowheads="1"/>
          </p:cNvPicPr>
          <p:nvPr/>
        </p:nvPicPr>
        <p:blipFill>
          <a:blip r:embed="rId2" cstate="print"/>
          <a:srcRect/>
          <a:stretch>
            <a:fillRect/>
          </a:stretch>
        </p:blipFill>
        <p:spPr bwMode="auto">
          <a:xfrm>
            <a:off x="7643834" y="0"/>
            <a:ext cx="1728885" cy="1223172"/>
          </a:xfrm>
          <a:prstGeom prst="rect">
            <a:avLst/>
          </a:prstGeom>
          <a:noFill/>
        </p:spPr>
      </p:pic>
      <p:sp>
        <p:nvSpPr>
          <p:cNvPr id="7" name="CaixaDeTexto 6"/>
          <p:cNvSpPr txBox="1"/>
          <p:nvPr/>
        </p:nvSpPr>
        <p:spPr>
          <a:xfrm>
            <a:off x="142844" y="4494502"/>
            <a:ext cx="9013032" cy="1446550"/>
          </a:xfrm>
          <a:prstGeom prst="rect">
            <a:avLst/>
          </a:prstGeom>
          <a:noFill/>
        </p:spPr>
        <p:txBody>
          <a:bodyPr wrap="square" rtlCol="0">
            <a:spAutoFit/>
          </a:bodyPr>
          <a:lstStyle/>
          <a:p>
            <a:pPr algn="ctr"/>
            <a:r>
              <a:rPr lang="pt-BR" sz="3200" b="1" dirty="0"/>
              <a:t>Dúvidas?</a:t>
            </a:r>
          </a:p>
          <a:p>
            <a:pPr algn="ctr"/>
            <a:endParaRPr lang="pt-BR" sz="3200" b="1" dirty="0"/>
          </a:p>
          <a:p>
            <a:endParaRPr lang="pt-BR" sz="2400" dirty="0"/>
          </a:p>
        </p:txBody>
      </p:sp>
      <p:sp>
        <p:nvSpPr>
          <p:cNvPr id="10"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23811" y="373159"/>
            <a:ext cx="9143999" cy="350958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pic>
        <p:nvPicPr>
          <p:cNvPr id="12"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3" name="Retângulo 2"/>
          <p:cNvSpPr/>
          <p:nvPr/>
        </p:nvSpPr>
        <p:spPr>
          <a:xfrm>
            <a:off x="2762251" y="6038612"/>
            <a:ext cx="6369843" cy="369332"/>
          </a:xfrm>
          <a:prstGeom prst="rect">
            <a:avLst/>
          </a:prstGeom>
        </p:spPr>
        <p:txBody>
          <a:bodyPr wrap="square">
            <a:spAutoFit/>
          </a:bodyPr>
          <a:lstStyle/>
          <a:p>
            <a:pPr marL="109728" indent="0" algn="ctr">
              <a:buNone/>
            </a:pPr>
            <a:r>
              <a:rPr lang="pt-BR" dirty="0"/>
              <a:t>https://github.com/cleomartheisen/moodletcccleomar2016/</a:t>
            </a:r>
          </a:p>
        </p:txBody>
      </p:sp>
    </p:spTree>
    <p:extLst>
      <p:ext uri="{BB962C8B-B14F-4D97-AF65-F5344CB8AC3E}">
        <p14:creationId xmlns:p14="http://schemas.microsoft.com/office/powerpoint/2010/main" val="11708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3</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925292"/>
            <a:ext cx="8391876" cy="4735681"/>
          </a:xfrm>
        </p:spPr>
        <p:txBody>
          <a:bodyPr>
            <a:normAutofit/>
          </a:bodyPr>
          <a:lstStyle/>
          <a:p>
            <a:pPr algn="just">
              <a:buNone/>
            </a:pPr>
            <a:r>
              <a:rPr lang="pt-BR" sz="2200" dirty="0">
                <a:solidFill>
                  <a:srgbClr val="FF0000"/>
                </a:solidFill>
              </a:rPr>
              <a:t>	</a:t>
            </a:r>
            <a:r>
              <a:rPr lang="pt-BR" sz="1900" dirty="0">
                <a:solidFill>
                  <a:srgbClr val="FF0000"/>
                </a:solidFill>
              </a:rPr>
              <a:t>	</a:t>
            </a:r>
            <a:r>
              <a:rPr lang="pt-BR" sz="1800" dirty="0"/>
              <a:t> </a:t>
            </a:r>
            <a:r>
              <a:rPr lang="pt-BR" sz="1800" dirty="0">
                <a:latin typeface="Arial" panose="020B0604020202020204" pitchFamily="34" charset="0"/>
                <a:cs typeface="Arial" panose="020B0604020202020204" pitchFamily="34" charset="0"/>
              </a:rPr>
              <a:t> Criar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voltado ao Curso de Sistemas de Informação da UFSM/FW, que será definido por meio do redesenho da interface atual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alterando 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a disposição de elementos e itens fundamentais que, de certa forma, estão ocultos dentro da plataforma</a:t>
            </a:r>
          </a:p>
          <a:p>
            <a:pPr algn="just">
              <a:buNone/>
            </a:pPr>
            <a:endParaRPr lang="pt-BR" sz="1800" dirty="0">
              <a:latin typeface="Arial" panose="020B0604020202020204" pitchFamily="34" charset="0"/>
              <a:cs typeface="Arial" panose="020B0604020202020204" pitchFamily="34" charset="0"/>
            </a:endParaRPr>
          </a:p>
          <a:p>
            <a:pPr algn="just">
              <a:buNone/>
            </a:pPr>
            <a:r>
              <a:rPr lang="pt-BR" sz="1800" dirty="0">
                <a:latin typeface="Arial" panose="020B0604020202020204" pitchFamily="34" charset="0"/>
                <a:cs typeface="Arial" panose="020B0604020202020204" pitchFamily="34" charset="0"/>
              </a:rPr>
              <a:t>		Espera-se, como resultado, melhorar a interface para os alunos e também para os professores, visando potencializar as chances de aprendizagem e interação entre os mesmos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Objetivo Geral</a:t>
            </a:r>
            <a:endParaRPr lang="pt-BR" sz="1400" dirty="0">
              <a:solidFill>
                <a:srgbClr val="FF0000"/>
              </a:solidFill>
              <a:effectLst/>
            </a:endParaRPr>
          </a:p>
        </p:txBody>
      </p:sp>
    </p:spTree>
    <p:extLst>
      <p:ext uri="{BB962C8B-B14F-4D97-AF65-F5344CB8AC3E}">
        <p14:creationId xmlns:p14="http://schemas.microsoft.com/office/powerpoint/2010/main" val="22441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4</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772816"/>
            <a:ext cx="8391876" cy="4888157"/>
          </a:xfrm>
        </p:spPr>
        <p:txBody>
          <a:bodyPr>
            <a:normAutofit/>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Aumento nas demandas relacionadas à Educação a Distância</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Necessidade de aprimorar os Ambientes Virtuais de Aprendizagem </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Identificar e corrigir dificuldades encontradas pelos alunos durante a navegação no ambiente</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Ajudar os novos alunos a conhecer, de forma eficiente e eficaz, o ambiente em um curto prazo de tempo</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Proporcionar uma melhor absorção do conhecimento </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Disponibilizar um ambiente de apoio com mais disposição de recursos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Motivação</a:t>
            </a:r>
            <a:endParaRPr lang="pt-BR" sz="1400" dirty="0">
              <a:solidFill>
                <a:srgbClr val="FF0000"/>
              </a:solidFill>
              <a:effectLst/>
            </a:endParaRPr>
          </a:p>
        </p:txBody>
      </p:sp>
    </p:spTree>
    <p:extLst>
      <p:ext uri="{BB962C8B-B14F-4D97-AF65-F5344CB8AC3E}">
        <p14:creationId xmlns:p14="http://schemas.microsoft.com/office/powerpoint/2010/main" val="181627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latin typeface="+mj-lt"/>
              </a:rPr>
              <a:t>	A IHC é im</a:t>
            </a:r>
            <a:r>
              <a:rPr lang="pt-BR" sz="1800" dirty="0">
                <a:latin typeface="+mj-lt"/>
                <a:cs typeface="Arial" panose="020B0604020202020204" pitchFamily="34" charset="0"/>
              </a:rPr>
              <a:t>portante para o projeto e o desenvolvimento de sistemas, com o propósito de melhorar a eficácia e proporcionar satisfação ao usuário</a:t>
            </a:r>
          </a:p>
          <a:p>
            <a:pPr marL="109728" indent="0" algn="just">
              <a:buNone/>
            </a:pPr>
            <a:endParaRPr lang="pt-BR" sz="1800" dirty="0">
              <a:latin typeface="+mj-lt"/>
              <a:cs typeface="Arial" panose="020B0604020202020204" pitchFamily="34" charset="0"/>
            </a:endParaRPr>
          </a:p>
          <a:p>
            <a:pPr marL="109728" indent="0" algn="just">
              <a:buNone/>
            </a:pPr>
            <a:r>
              <a:rPr lang="pt-BR" sz="1800" dirty="0">
                <a:latin typeface="+mj-lt"/>
                <a:cs typeface="Arial" panose="020B0604020202020204" pitchFamily="34" charset="0"/>
              </a:rPr>
              <a:t>	Destina-se ao estudo de como projetar, implementar e utilizar sistemas computacionais interativos e como os computadores e sistemas afetam os indivíduos, organizações e sociedades (SANTAROSA, 2012)</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5</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Interação Humano Computador</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(1/3)</a:t>
            </a:r>
            <a:endParaRPr lang="pt-BR" sz="1400" dirty="0">
              <a:solidFill>
                <a:srgbClr val="FF0000"/>
              </a:solidFill>
              <a:effectLst/>
            </a:endParaRPr>
          </a:p>
        </p:txBody>
      </p:sp>
    </p:spTree>
    <p:extLst>
      <p:ext uri="{BB962C8B-B14F-4D97-AF65-F5344CB8AC3E}">
        <p14:creationId xmlns:p14="http://schemas.microsoft.com/office/powerpoint/2010/main" val="180990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solidFill>
                  <a:srgbClr val="FF0000"/>
                </a:solidFill>
              </a:rPr>
              <a:t>	</a:t>
            </a:r>
            <a:r>
              <a:rPr lang="pt-BR" sz="1800" dirty="0"/>
              <a:t>É </a:t>
            </a:r>
            <a:r>
              <a:rPr lang="pt-BR" sz="1800" dirty="0">
                <a:latin typeface="Arial" panose="020B0604020202020204" pitchFamily="34" charset="0"/>
                <a:cs typeface="Arial" panose="020B0604020202020204" pitchFamily="34" charset="0"/>
              </a:rPr>
              <a:t>o termo utilizado para definir o processo de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computacionais que objetivam a facilidade de aprendizado de uso, e que sejam agradáveis para as pessoas</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Propõe a aplicação de métodos empíricos ao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baseados no computador (ROCHA, 2003)</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Para Nielsen (2007), a usabilidade é um atributo qualitativo que determina quão fácil é usar as interfaces para o usuário, ou seja, determinar quais as dificuldades e facilidades encontradas ao navegar em um sistema, com o objetivo de indicar a eficácia ou não, em um grupo específico de usuários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6</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Engenharia de Usabilidade</a:t>
            </a:r>
            <a:r>
              <a:rPr lang="pt-BR" sz="2000" dirty="0">
                <a:solidFill>
                  <a:srgbClr val="FF0000"/>
                </a:solidFill>
                <a:latin typeface="Arial" panose="020B0604020202020204" pitchFamily="34" charset="0"/>
                <a:cs typeface="Arial" panose="020B0604020202020204" pitchFamily="34" charset="0"/>
              </a:rPr>
              <a:t>	</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(2/3)</a:t>
            </a:r>
            <a:endParaRPr lang="pt-BR" sz="1400" dirty="0">
              <a:solidFill>
                <a:srgbClr val="FF0000"/>
              </a:solidFill>
              <a:effectLst/>
            </a:endParaRPr>
          </a:p>
        </p:txBody>
      </p:sp>
    </p:spTree>
    <p:extLst>
      <p:ext uri="{BB962C8B-B14F-4D97-AF65-F5344CB8AC3E}">
        <p14:creationId xmlns:p14="http://schemas.microsoft.com/office/powerpoint/2010/main" val="356491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t>	Um sistema interativo resulta de um processo de </a:t>
            </a:r>
            <a:r>
              <a:rPr lang="pt-BR" sz="1800" i="1" dirty="0"/>
              <a:t>design</a:t>
            </a:r>
            <a:r>
              <a:rPr lang="pt-BR" sz="1800" dirty="0"/>
              <a:t> no qual se estabelece uma interpretação sobre os usuários, seus objetivos, o domínio e o contexto de uso e, assim, a tomada de decisões sobre como apoiá-los</a:t>
            </a:r>
          </a:p>
          <a:p>
            <a:pPr marL="109728" indent="0" algn="just">
              <a:buNone/>
            </a:pPr>
            <a:endParaRPr lang="pt-BR" sz="1800" dirty="0"/>
          </a:p>
          <a:p>
            <a:pPr marL="109728" indent="0" algn="just">
              <a:buNone/>
            </a:pPr>
            <a:r>
              <a:rPr lang="pt-BR" sz="1800" dirty="0"/>
              <a:t>	Para o usuário usufruir da melhor maneira do apoio computacional é primordial remover as barreiras da interface que o impeçam de interagir, que o uso seja facilitado para ele e que se comunique as concepções e intenções da interface ao liberar o sistema para o uso (BARBOSA; SILVA, 2010)</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7</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Comunicabilidade</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(3/3)</a:t>
            </a:r>
            <a:endParaRPr lang="pt-BR" sz="1400" dirty="0">
              <a:solidFill>
                <a:srgbClr val="FF0000"/>
              </a:solidFill>
              <a:effectLst/>
            </a:endParaRPr>
          </a:p>
        </p:txBody>
      </p:sp>
    </p:spTree>
    <p:extLst>
      <p:ext uri="{BB962C8B-B14F-4D97-AF65-F5344CB8AC3E}">
        <p14:creationId xmlns:p14="http://schemas.microsoft.com/office/powerpoint/2010/main" val="20371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8</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2"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(1/2)</a:t>
            </a:r>
            <a:endParaRPr lang="pt-BR" sz="1400" dirty="0">
              <a:solidFill>
                <a:srgbClr val="FF0000"/>
              </a:solidFill>
              <a:effectLst/>
            </a:endParaRPr>
          </a:p>
        </p:txBody>
      </p:sp>
      <p:graphicFrame>
        <p:nvGraphicFramePr>
          <p:cNvPr id="2" name="Tabela 1"/>
          <p:cNvGraphicFramePr>
            <a:graphicFrameLocks noGrp="1"/>
          </p:cNvGraphicFramePr>
          <p:nvPr>
            <p:extLst>
              <p:ext uri="{D42A27DB-BD31-4B8C-83A1-F6EECF244321}">
                <p14:modId xmlns:p14="http://schemas.microsoft.com/office/powerpoint/2010/main" val="732325237"/>
              </p:ext>
            </p:extLst>
          </p:nvPr>
        </p:nvGraphicFramePr>
        <p:xfrm>
          <a:off x="177545" y="1913482"/>
          <a:ext cx="8870189" cy="4008094"/>
        </p:xfrm>
        <a:graphic>
          <a:graphicData uri="http://schemas.openxmlformats.org/drawingml/2006/table">
            <a:tbl>
              <a:tblPr firstRow="1" firstCol="1" bandRow="1">
                <a:tableStyleId>{5940675A-B579-460E-94D1-54222C63F5DA}</a:tableStyleId>
              </a:tblPr>
              <a:tblGrid>
                <a:gridCol w="1661275">
                  <a:extLst>
                    <a:ext uri="{9D8B030D-6E8A-4147-A177-3AD203B41FA5}">
                      <a16:colId xmlns:a16="http://schemas.microsoft.com/office/drawing/2014/main" val="51136855"/>
                    </a:ext>
                  </a:extLst>
                </a:gridCol>
                <a:gridCol w="1648074">
                  <a:extLst>
                    <a:ext uri="{9D8B030D-6E8A-4147-A177-3AD203B41FA5}">
                      <a16:colId xmlns:a16="http://schemas.microsoft.com/office/drawing/2014/main" val="4170786668"/>
                    </a:ext>
                  </a:extLst>
                </a:gridCol>
                <a:gridCol w="1805220">
                  <a:extLst>
                    <a:ext uri="{9D8B030D-6E8A-4147-A177-3AD203B41FA5}">
                      <a16:colId xmlns:a16="http://schemas.microsoft.com/office/drawing/2014/main" val="539797942"/>
                    </a:ext>
                  </a:extLst>
                </a:gridCol>
                <a:gridCol w="1834867">
                  <a:extLst>
                    <a:ext uri="{9D8B030D-6E8A-4147-A177-3AD203B41FA5}">
                      <a16:colId xmlns:a16="http://schemas.microsoft.com/office/drawing/2014/main" val="3258350837"/>
                    </a:ext>
                  </a:extLst>
                </a:gridCol>
                <a:gridCol w="1920753">
                  <a:extLst>
                    <a:ext uri="{9D8B030D-6E8A-4147-A177-3AD203B41FA5}">
                      <a16:colId xmlns:a16="http://schemas.microsoft.com/office/drawing/2014/main" val="3618535214"/>
                    </a:ext>
                  </a:extLst>
                </a:gridCol>
              </a:tblGrid>
              <a:tr h="717430">
                <a:tc>
                  <a:txBody>
                    <a:bodyPr/>
                    <a:lstStyle/>
                    <a:p>
                      <a:pPr algn="ctr">
                        <a:spcAft>
                          <a:spcPts val="0"/>
                        </a:spcAft>
                      </a:pPr>
                      <a:r>
                        <a:rPr lang="pt-BR" sz="1200" b="1" dirty="0">
                          <a:effectLst/>
                          <a:latin typeface="Arial" panose="020B0604020202020204" pitchFamily="34" charset="0"/>
                          <a:cs typeface="Arial" panose="020B0604020202020204" pitchFamily="34" charset="0"/>
                        </a:rPr>
                        <a:t> </a:t>
                      </a:r>
                    </a:p>
                    <a:p>
                      <a:pPr algn="ctr">
                        <a:spcAft>
                          <a:spcPts val="0"/>
                        </a:spcAft>
                      </a:pPr>
                      <a:r>
                        <a:rPr lang="pt-BR" sz="1200" b="1" dirty="0">
                          <a:effectLst/>
                          <a:latin typeface="Arial" panose="020B0604020202020204" pitchFamily="34" charset="0"/>
                          <a:cs typeface="Arial" panose="020B0604020202020204" pitchFamily="34" charset="0"/>
                        </a:rPr>
                        <a:t>Características</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1 (DELGADO; HAGUENAUER, 2009)</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2 (CARVALHO; ELIASQUEVICI, 2013)</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Trabalho3 (SILVA GREGHI, 2012)</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pt-BR" sz="1200" b="1" dirty="0">
                          <a:effectLst/>
                          <a:latin typeface="Arial" panose="020B0604020202020204" pitchFamily="34" charset="0"/>
                          <a:cs typeface="Arial" panose="020B0604020202020204" pitchFamily="34" charset="0"/>
                        </a:rPr>
                        <a:t>Estudo de Caso Proposto</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982681"/>
                  </a:ext>
                </a:extLst>
              </a:tr>
              <a:tr h="1280160">
                <a:tc>
                  <a:txBody>
                    <a:bodyPr/>
                    <a:lstStyle/>
                    <a:p>
                      <a:pPr algn="ctr">
                        <a:spcAft>
                          <a:spcPts val="0"/>
                        </a:spcAft>
                      </a:pPr>
                      <a:r>
                        <a:rPr lang="pt-BR" sz="1200" dirty="0">
                          <a:effectLst/>
                          <a:latin typeface="Arial" panose="020B0604020202020204" pitchFamily="34" charset="0"/>
                          <a:cs typeface="Arial" panose="020B0604020202020204" pitchFamily="34" charset="0"/>
                        </a:rPr>
                        <a:t>Estudo de características de usabilidade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Foco em consistência e padrões, estética e design e reconhecimento ao invés de memorização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Compatibilidade do sistema consistência e padrões, estética e design e prevenção e detecção de erros.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Ponto de partida, com a visibilidade do status, compatibilidade, flexibilidade e uso eficiência, além de ajudar o usuário a reconhecer e corrigir falhas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582679596"/>
                  </a:ext>
                </a:extLst>
              </a:tr>
              <a:tr h="913224">
                <a:tc>
                  <a:txBody>
                    <a:bodyPr/>
                    <a:lstStyle/>
                    <a:p>
                      <a:pPr algn="ctr">
                        <a:spcAft>
                          <a:spcPts val="0"/>
                        </a:spcAft>
                      </a:pPr>
                      <a:r>
                        <a:rPr lang="pt-BR" sz="1200">
                          <a:effectLst/>
                          <a:latin typeface="Arial" panose="020B0604020202020204" pitchFamily="34" charset="0"/>
                          <a:cs typeface="Arial" panose="020B0604020202020204" pitchFamily="34" charset="0"/>
                        </a:rPr>
                        <a:t>Estudo de características de acessibilidade</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foi possível identificar</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 </a:t>
                      </a:r>
                    </a:p>
                    <a:p>
                      <a:pPr algn="ctr">
                        <a:spcAft>
                          <a:spcPts val="0"/>
                        </a:spcAft>
                      </a:pPr>
                      <a:r>
                        <a:rPr lang="pt-BR" sz="1200">
                          <a:effectLst/>
                          <a:latin typeface="Arial" panose="020B0604020202020204" pitchFamily="34" charset="0"/>
                          <a:cs typeface="Arial" panose="020B0604020202020204" pitchFamily="34" charset="0"/>
                        </a:rPr>
                        <a:t> </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Tornar o ambiente Moodle disponível e adaptável para pessoas que tenham algum tipo de deficiência</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4151223971"/>
                  </a:ext>
                </a:extLst>
              </a:tr>
              <a:tr h="1097280">
                <a:tc>
                  <a:txBody>
                    <a:bodyPr/>
                    <a:lstStyle/>
                    <a:p>
                      <a:pPr algn="ctr">
                        <a:spcAft>
                          <a:spcPts val="0"/>
                        </a:spcAft>
                      </a:pPr>
                      <a:r>
                        <a:rPr lang="pt-BR" sz="1200">
                          <a:effectLst/>
                          <a:latin typeface="Arial" panose="020B0604020202020204" pitchFamily="34" charset="0"/>
                          <a:cs typeface="Arial" panose="020B0604020202020204" pitchFamily="34" charset="0"/>
                        </a:rPr>
                        <a:t>Estudo de aspectos ergonômicos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foram identificados pontos que  aferissem que há processos ergonômicos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foi possível identificar</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Tomar por base a ergonomia cognitiva e com ela possibilitar, por exemplo, medir a tomada decisão e desempenho do ambiente Moodle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61025018"/>
                  </a:ext>
                </a:extLst>
              </a:tr>
            </a:tbl>
          </a:graphicData>
        </a:graphic>
      </p:graphicFrame>
    </p:spTree>
    <p:extLst>
      <p:ext uri="{BB962C8B-B14F-4D97-AF65-F5344CB8AC3E}">
        <p14:creationId xmlns:p14="http://schemas.microsoft.com/office/powerpoint/2010/main" val="61732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2000" dirty="0"/>
              <a:t>	</a:t>
            </a:r>
            <a:endParaRPr lang="pt-BR" sz="1800"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9</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410983461"/>
              </p:ext>
            </p:extLst>
          </p:nvPr>
        </p:nvGraphicFramePr>
        <p:xfrm>
          <a:off x="142846" y="1919867"/>
          <a:ext cx="8870186" cy="3989669"/>
        </p:xfrm>
        <a:graphic>
          <a:graphicData uri="http://schemas.openxmlformats.org/drawingml/2006/table">
            <a:tbl>
              <a:tblPr firstRow="1" firstCol="1" bandRow="1">
                <a:tableStyleId>{5940675A-B579-460E-94D1-54222C63F5DA}</a:tableStyleId>
              </a:tblPr>
              <a:tblGrid>
                <a:gridCol w="1548834">
                  <a:extLst>
                    <a:ext uri="{9D8B030D-6E8A-4147-A177-3AD203B41FA5}">
                      <a16:colId xmlns:a16="http://schemas.microsoft.com/office/drawing/2014/main" val="3993839081"/>
                    </a:ext>
                  </a:extLst>
                </a:gridCol>
                <a:gridCol w="1656184">
                  <a:extLst>
                    <a:ext uri="{9D8B030D-6E8A-4147-A177-3AD203B41FA5}">
                      <a16:colId xmlns:a16="http://schemas.microsoft.com/office/drawing/2014/main" val="842709635"/>
                    </a:ext>
                  </a:extLst>
                </a:gridCol>
                <a:gridCol w="1800200">
                  <a:extLst>
                    <a:ext uri="{9D8B030D-6E8A-4147-A177-3AD203B41FA5}">
                      <a16:colId xmlns:a16="http://schemas.microsoft.com/office/drawing/2014/main" val="3216109445"/>
                    </a:ext>
                  </a:extLst>
                </a:gridCol>
                <a:gridCol w="1944216">
                  <a:extLst>
                    <a:ext uri="{9D8B030D-6E8A-4147-A177-3AD203B41FA5}">
                      <a16:colId xmlns:a16="http://schemas.microsoft.com/office/drawing/2014/main" val="2861317593"/>
                    </a:ext>
                  </a:extLst>
                </a:gridCol>
                <a:gridCol w="1920752">
                  <a:extLst>
                    <a:ext uri="{9D8B030D-6E8A-4147-A177-3AD203B41FA5}">
                      <a16:colId xmlns:a16="http://schemas.microsoft.com/office/drawing/2014/main" val="3059056599"/>
                    </a:ext>
                  </a:extLst>
                </a:gridCol>
              </a:tblGrid>
              <a:tr h="664674">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 </a:t>
                      </a:r>
                    </a:p>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Características</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1 (DELGADO; HAGUENAUER, 2009)</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2 (CARVALHO; ELIASQUEVICI, 2013)</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Trabalho3 (SILVA GREGHI, 2012)</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Estudo de Caso Proposto</a:t>
                      </a:r>
                    </a:p>
                    <a:p>
                      <a:pPr algn="ctr">
                        <a:spcAft>
                          <a:spcPts val="0"/>
                        </a:spcAft>
                      </a:pP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606459"/>
                  </a:ext>
                </a:extLst>
              </a:tr>
              <a:tr h="664674">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Instrumentos de pesquisa utilizados</a:t>
                      </a: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entrevistas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088559"/>
                  </a:ext>
                </a:extLst>
              </a:tr>
              <a:tr h="1725980">
                <a:tc>
                  <a:txBody>
                    <a:bodyPr/>
                    <a:lstStyle/>
                    <a:p>
                      <a:pPr algn="ctr">
                        <a:spcAft>
                          <a:spcPts val="0"/>
                        </a:spcAft>
                      </a:pPr>
                      <a:r>
                        <a:rPr lang="pt-BR" sz="1200" dirty="0">
                          <a:effectLst/>
                          <a:latin typeface="Arial" panose="020B0604020202020204" pitchFamily="34" charset="0"/>
                          <a:cs typeface="Arial" panose="020B0604020202020204" pitchFamily="34" charset="0"/>
                        </a:rPr>
                        <a:t>Abrangência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 como base a disciplina de “Princípios das Ciências dos Materiais”, do curso de Engenharia de Produção da UFRJ, com 34 alunos envolvidos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Aplicado a todo o </a:t>
                      </a:r>
                    </a:p>
                    <a:p>
                      <a:pPr algn="ctr">
                        <a:spcAft>
                          <a:spcPts val="0"/>
                        </a:spcAft>
                      </a:pPr>
                      <a:r>
                        <a:rPr lang="pt-BR" sz="1200">
                          <a:effectLst/>
                          <a:latin typeface="Arial" panose="020B0604020202020204" pitchFamily="34" charset="0"/>
                          <a:cs typeface="Arial" panose="020B0604020202020204" pitchFamily="34" charset="0"/>
                        </a:rPr>
                        <a:t>Curso de Bacharelado em Administração Pública na Modalidade a Distância da UFPA, com cerca de 350 alunos participantes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Um grupo de quatro alunos do Curso de Bacharelado em Sistemas de Informação da UFLA  participou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Aplicar a todos os alunos do Curso de Bacharelado em Sistemas de Informação da UFSM/FW</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8387722"/>
                  </a:ext>
                </a:extLst>
              </a:tr>
              <a:tr h="934341">
                <a:tc>
                  <a:txBody>
                    <a:bodyPr/>
                    <a:lstStyle/>
                    <a:p>
                      <a:pPr algn="ctr">
                        <a:spcAft>
                          <a:spcPts val="0"/>
                        </a:spcAft>
                      </a:pPr>
                      <a:r>
                        <a:rPr lang="pt-BR" sz="1200" dirty="0">
                          <a:effectLst/>
                          <a:latin typeface="Arial" panose="020B0604020202020204" pitchFamily="34" charset="0"/>
                          <a:cs typeface="Arial" panose="020B0604020202020204" pitchFamily="34" charset="0"/>
                        </a:rPr>
                        <a:t>Métodos empregados</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investigação, métodos de inspeção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observação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 e métodos de observação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446284548"/>
                  </a:ext>
                </a:extLst>
              </a:tr>
            </a:tbl>
          </a:graphicData>
        </a:graphic>
      </p:graphicFrame>
      <p:sp>
        <p:nvSpPr>
          <p:cNvPr id="11"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(2/2)</a:t>
            </a:r>
            <a:endParaRPr lang="pt-BR" sz="1400" dirty="0">
              <a:solidFill>
                <a:srgbClr val="FF0000"/>
              </a:solidFill>
              <a:effectLst/>
            </a:endParaRPr>
          </a:p>
        </p:txBody>
      </p:sp>
    </p:spTree>
    <p:extLst>
      <p:ext uri="{BB962C8B-B14F-4D97-AF65-F5344CB8AC3E}">
        <p14:creationId xmlns:p14="http://schemas.microsoft.com/office/powerpoint/2010/main" val="2567808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2149</TotalTime>
  <Words>1630</Words>
  <Application>Microsoft Office PowerPoint</Application>
  <PresentationFormat>Apresentação na tela (4:3)</PresentationFormat>
  <Paragraphs>337</Paragraphs>
  <Slides>29</Slides>
  <Notes>8</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29</vt:i4>
      </vt:variant>
    </vt:vector>
  </HeadingPairs>
  <TitlesOfParts>
    <vt:vector size="39" baseType="lpstr">
      <vt:lpstr>Arial</vt:lpstr>
      <vt:lpstr>Arial </vt:lpstr>
      <vt:lpstr>Calibri</vt:lpstr>
      <vt:lpstr>Droid Sans Fallback</vt:lpstr>
      <vt:lpstr>Times New Roman</vt:lpstr>
      <vt:lpstr>Verdana</vt:lpstr>
      <vt:lpstr>Wingdings</vt:lpstr>
      <vt:lpstr>Wingdings 2</vt:lpstr>
      <vt:lpstr>Wingdings 3</vt:lpstr>
      <vt:lpstr>Concurso</vt:lpstr>
      <vt:lpstr>Apresentação do PowerPoint</vt:lpstr>
      <vt:lpstr>Apresentação do PowerPoint</vt:lpstr>
      <vt:lpstr>Apresentação do PowerPoint</vt:lpstr>
      <vt:lpstr>Apresentação do PowerPoint</vt:lpstr>
      <vt:lpstr>  Interação Humano Computador   </vt:lpstr>
      <vt:lpstr>   Engenharia de Usabilidade     </vt:lpstr>
      <vt:lpstr>  Comunicabilidade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Cleomar</dc:creator>
  <cp:lastModifiedBy>Cleomar</cp:lastModifiedBy>
  <cp:revision>110</cp:revision>
  <dcterms:created xsi:type="dcterms:W3CDTF">2016-04-25T14:02:34Z</dcterms:created>
  <dcterms:modified xsi:type="dcterms:W3CDTF">2016-12-15T17:14:44Z</dcterms:modified>
</cp:coreProperties>
</file>