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4" r:id="rId3"/>
    <p:sldId id="265" r:id="rId4"/>
    <p:sldId id="261" r:id="rId5"/>
    <p:sldId id="267" r:id="rId6"/>
    <p:sldId id="262" r:id="rId7"/>
    <p:sldId id="269" r:id="rId8"/>
    <p:sldId id="271" r:id="rId9"/>
    <p:sldId id="273" r:id="rId10"/>
    <p:sldId id="284" r:id="rId11"/>
    <p:sldId id="283" r:id="rId1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85B459-38EF-448E-A19F-3C990A7D2444}" v="13" dt="2025-01-17T01:02:52.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48" d="100"/>
          <a:sy n="48" d="100"/>
        </p:scale>
        <p:origin x="2700" y="6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16/01/2025</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16/01/2025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16/01/2025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16/01/2025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16/01/2025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16/01/2025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16/01/2025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16/01/2025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16/01/2025</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16/01/2025</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16/01/2025</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16/01/2025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16/01/2025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16/01/2025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github.com/felipeAguiarCode/prompts-recipe-to-create-a-ebook"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highlight>
                <a:srgbClr val="800000"/>
              </a:highlight>
            </a:endParaRPr>
          </a:p>
        </p:txBody>
      </p:sp>
      <p:sp>
        <p:nvSpPr>
          <p:cNvPr id="10" name="CaixaDeTexto 9">
            <a:extLst>
              <a:ext uri="{FF2B5EF4-FFF2-40B4-BE49-F238E27FC236}">
                <a16:creationId xmlns:a16="http://schemas.microsoft.com/office/drawing/2014/main" id="{87405FB1-0AFE-DF6D-4838-8755D3F2C988}"/>
              </a:ext>
            </a:extLst>
          </p:cNvPr>
          <p:cNvSpPr txBox="1"/>
          <p:nvPr/>
        </p:nvSpPr>
        <p:spPr>
          <a:xfrm>
            <a:off x="-2" y="868502"/>
            <a:ext cx="9601200" cy="144655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pt-BR" sz="44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masis MT Pro Black" panose="02040A04050005020304" pitchFamily="18" charset="0"/>
              </a:rPr>
              <a:t>Reino do Cacau</a:t>
            </a:r>
          </a:p>
          <a:p>
            <a:pPr algn="ctr"/>
            <a:r>
              <a:rPr lang="pt-BR" sz="44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masis MT Pro Black" panose="02040A04050005020304" pitchFamily="18" charset="0"/>
              </a:rPr>
              <a:t> A Jornada Bean </a:t>
            </a:r>
            <a:r>
              <a:rPr lang="pt-BR" sz="4400" b="1" dirty="0" err="1">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masis MT Pro Black" panose="02040A04050005020304" pitchFamily="18" charset="0"/>
              </a:rPr>
              <a:t>to</a:t>
            </a:r>
            <a:r>
              <a:rPr lang="pt-BR" sz="4400" b="1"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latin typeface="Amasis MT Pro Black" panose="02040A04050005020304" pitchFamily="18" charset="0"/>
              </a:rPr>
              <a:t> Bar</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18" y="10063001"/>
            <a:ext cx="9100360" cy="1077218"/>
          </a:xfrm>
          <a:prstGeom prst="rect">
            <a:avLst/>
          </a:prstGeom>
          <a:noFill/>
        </p:spPr>
        <p:txBody>
          <a:bodyPr wrap="square" rtlCol="0">
            <a:spAutoFit/>
          </a:bodyPr>
          <a:lstStyle/>
          <a:p>
            <a:pPr algn="ctr"/>
            <a:r>
              <a:rPr lang="pt-BR" sz="3200" dirty="0">
                <a:ln w="0"/>
                <a:gradFill>
                  <a:gsLst>
                    <a:gs pos="21000">
                      <a:srgbClr val="53575C"/>
                    </a:gs>
                    <a:gs pos="88000">
                      <a:srgbClr val="C5C7CA"/>
                    </a:gs>
                  </a:gsLst>
                  <a:lin ang="5400000"/>
                </a:gradFill>
                <a:latin typeface="Aptos" panose="020B0004020202020204" pitchFamily="34" charset="0"/>
              </a:rPr>
              <a:t>Descubra a jornada do cacau à barra e mergulhe no mundo do chocolate </a:t>
            </a:r>
            <a:r>
              <a:rPr lang="pt-BR" sz="3200" dirty="0" err="1">
                <a:ln w="0"/>
                <a:gradFill>
                  <a:gsLst>
                    <a:gs pos="21000">
                      <a:srgbClr val="53575C"/>
                    </a:gs>
                    <a:gs pos="88000">
                      <a:srgbClr val="C5C7CA"/>
                    </a:gs>
                  </a:gsLst>
                  <a:lin ang="5400000"/>
                </a:gradFill>
                <a:latin typeface="Aptos" panose="020B0004020202020204" pitchFamily="34" charset="0"/>
              </a:rPr>
              <a:t>bean</a:t>
            </a:r>
            <a:r>
              <a:rPr lang="pt-BR" sz="3200" dirty="0">
                <a:ln w="0"/>
                <a:gradFill>
                  <a:gsLst>
                    <a:gs pos="21000">
                      <a:srgbClr val="53575C"/>
                    </a:gs>
                    <a:gs pos="88000">
                      <a:srgbClr val="C5C7CA"/>
                    </a:gs>
                  </a:gsLst>
                  <a:lin ang="5400000"/>
                </a:gradFill>
                <a:latin typeface="Aptos" panose="020B0004020202020204" pitchFamily="34" charset="0"/>
              </a:rPr>
              <a:t> </a:t>
            </a:r>
            <a:r>
              <a:rPr lang="pt-BR" sz="3200" dirty="0" err="1">
                <a:ln w="0"/>
                <a:gradFill>
                  <a:gsLst>
                    <a:gs pos="21000">
                      <a:srgbClr val="53575C"/>
                    </a:gs>
                    <a:gs pos="88000">
                      <a:srgbClr val="C5C7CA"/>
                    </a:gs>
                  </a:gsLst>
                  <a:lin ang="5400000"/>
                </a:gradFill>
                <a:latin typeface="Aptos" panose="020B0004020202020204" pitchFamily="34" charset="0"/>
              </a:rPr>
              <a:t>to</a:t>
            </a:r>
            <a:r>
              <a:rPr lang="pt-BR" sz="3200" dirty="0">
                <a:ln w="0"/>
                <a:gradFill>
                  <a:gsLst>
                    <a:gs pos="21000">
                      <a:srgbClr val="53575C"/>
                    </a:gs>
                    <a:gs pos="88000">
                      <a:srgbClr val="C5C7CA"/>
                    </a:gs>
                  </a:gsLst>
                  <a:lin ang="5400000"/>
                </a:gradFill>
                <a:latin typeface="Aptos" panose="020B0004020202020204" pitchFamily="34" charset="0"/>
              </a:rPr>
              <a:t> bar</a:t>
            </a:r>
          </a:p>
        </p:txBody>
      </p:sp>
      <p:pic>
        <p:nvPicPr>
          <p:cNvPr id="9" name="Imagem 8" descr="Pessoa segurando um pedaço de papel&#10;&#10;Descrição gerada automaticamente com confiança baixa">
            <a:extLst>
              <a:ext uri="{FF2B5EF4-FFF2-40B4-BE49-F238E27FC236}">
                <a16:creationId xmlns:a16="http://schemas.microsoft.com/office/drawing/2014/main" id="{2B2718B5-D464-8DBD-ACCD-A61848E34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996" y="2434322"/>
            <a:ext cx="7533861" cy="7533861"/>
          </a:xfrm>
          <a:prstGeom prst="rect">
            <a:avLst/>
          </a:prstGeom>
        </p:spPr>
      </p:pic>
      <p:sp>
        <p:nvSpPr>
          <p:cNvPr id="12" name="CaixaDeTexto 11">
            <a:extLst>
              <a:ext uri="{FF2B5EF4-FFF2-40B4-BE49-F238E27FC236}">
                <a16:creationId xmlns:a16="http://schemas.microsoft.com/office/drawing/2014/main" id="{49CC9D5C-D579-43FF-2A06-BCAA5C391B78}"/>
              </a:ext>
            </a:extLst>
          </p:cNvPr>
          <p:cNvSpPr txBox="1"/>
          <p:nvPr/>
        </p:nvSpPr>
        <p:spPr>
          <a:xfrm>
            <a:off x="2615626" y="11324578"/>
            <a:ext cx="4800600" cy="646331"/>
          </a:xfrm>
          <a:prstGeom prst="rect">
            <a:avLst/>
          </a:prstGeom>
          <a:noFill/>
        </p:spPr>
        <p:txBody>
          <a:bodyPr wrap="square">
            <a:spAutoFit/>
          </a:bodyPr>
          <a:lstStyle/>
          <a:p>
            <a:pPr algn="ctr"/>
            <a:r>
              <a:rPr lang="pt-BR" sz="3600" b="1" dirty="0">
                <a:ln w="22225">
                  <a:solidFill>
                    <a:schemeClr val="accent2"/>
                  </a:solidFill>
                  <a:prstDash val="solid"/>
                </a:ln>
                <a:solidFill>
                  <a:schemeClr val="accent2">
                    <a:lumMod val="40000"/>
                    <a:lumOff val="60000"/>
                  </a:schemeClr>
                </a:solidFill>
                <a:latin typeface="Impact" panose="020B0806030902050204" pitchFamily="34" charset="0"/>
              </a:rPr>
              <a:t>Cleriston Brito</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p>
          <a:p>
            <a:pPr algn="ctr"/>
            <a:r>
              <a:rPr lang="pt-BR" sz="1800" dirty="0"/>
              <a:t>Esse Ebook foi gerado por IA, e diagramado por humano</a:t>
            </a:r>
          </a:p>
          <a:p>
            <a:pPr algn="ctr"/>
            <a:endParaRPr lang="pt-BR" dirty="0"/>
          </a:p>
          <a:p>
            <a:pPr algn="ctr"/>
            <a:endParaRPr lang="pt-BR" dirty="0"/>
          </a:p>
          <a:p>
            <a:pPr algn="ctr"/>
            <a:r>
              <a:rPr lang="pt-BR" dirty="0"/>
              <a:t>Autor :</a:t>
            </a:r>
            <a:br>
              <a:rPr lang="pt-BR" dirty="0"/>
            </a:br>
            <a:endParaRPr lang="pt-BR" dirty="0"/>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673616" y="4732265"/>
            <a:ext cx="7816645" cy="1200329"/>
          </a:xfrm>
          <a:prstGeom prst="rect">
            <a:avLst/>
          </a:prstGeom>
          <a:noFill/>
        </p:spPr>
        <p:txBody>
          <a:bodyPr wrap="square" rtlCol="0">
            <a:spAutoFit/>
          </a:bodyPr>
          <a:lstStyle/>
          <a:p>
            <a:pPr algn="ctr"/>
            <a:r>
              <a:rPr lang="en-US" sz="7200" dirty="0">
                <a:solidFill>
                  <a:schemeClr val="accent2">
                    <a:lumMod val="50000"/>
                  </a:schemeClr>
                </a:solidFill>
                <a:latin typeface="Impact" panose="020B0806030902050204" pitchFamily="34" charset="0"/>
              </a:rPr>
              <a:t>A</a:t>
            </a:r>
            <a:r>
              <a:rPr lang="pt-BR" sz="7200" dirty="0">
                <a:solidFill>
                  <a:schemeClr val="accent2">
                    <a:lumMod val="50000"/>
                  </a:schemeClr>
                </a:solidFill>
                <a:latin typeface="Impact" panose="020B0806030902050204" pitchFamily="34" charset="0"/>
              </a:rPr>
              <a:t>GRADECIMENTOS</a:t>
            </a: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dirty="0"/>
              <a:t>Reino do cacau – Cleriston Brito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6" name="Imagem 5" descr="Homem com óculos de grau&#10;&#10;Descrição gerada automaticamente">
            <a:extLst>
              <a:ext uri="{FF2B5EF4-FFF2-40B4-BE49-F238E27FC236}">
                <a16:creationId xmlns:a16="http://schemas.microsoft.com/office/drawing/2014/main" id="{CE668648-6386-38DF-2556-D815DE0E9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65" y="7056782"/>
            <a:ext cx="2397269" cy="3201695"/>
          </a:xfrm>
          <a:prstGeom prst="rect">
            <a:avLst/>
          </a:prstGeom>
        </p:spPr>
      </p:pic>
    </p:spTree>
    <p:extLst>
      <p:ext uri="{BB962C8B-B14F-4D97-AF65-F5344CB8AC3E}">
        <p14:creationId xmlns:p14="http://schemas.microsoft.com/office/powerpoint/2010/main" val="239095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830997"/>
          </a:xfrm>
          <a:prstGeom prst="rect">
            <a:avLst/>
          </a:prstGeom>
          <a:noFill/>
        </p:spPr>
        <p:txBody>
          <a:bodyPr wrap="square" rtlCol="0">
            <a:spAutoFit/>
          </a:bodyPr>
          <a:lstStyle/>
          <a:p>
            <a:pPr algn="ctr"/>
            <a:r>
              <a:rPr lang="pt-BR" sz="2400" dirty="0"/>
              <a:t>Esse Ebook foi gerado por IA, e diagramado por humano.</a:t>
            </a:r>
            <a:br>
              <a:rPr lang="pt-BR" sz="2400" dirty="0"/>
            </a:b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a:t>SELETORES CSS PARA JEDIS - FELIPE AGUIAR</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ould you like to see new lightsaber variants in the future? | Fandom">
            <a:extLst>
              <a:ext uri="{FF2B5EF4-FFF2-40B4-BE49-F238E27FC236}">
                <a16:creationId xmlns:a16="http://schemas.microsoft.com/office/drawing/2014/main" id="{4CCAA8B8-6479-A21B-B3AF-4D0014CE7F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10006110"/>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ED159E2-8571-206E-9E7A-2DF40D16BA3A}"/>
              </a:ext>
            </a:extLst>
          </p:cNvPr>
          <p:cNvPicPr>
            <a:picLocks noChangeAspect="1"/>
          </p:cNvPicPr>
          <p:nvPr/>
        </p:nvPicPr>
        <p:blipFill>
          <a:blip r:embed="rId4"/>
          <a:stretch>
            <a:fillRect/>
          </a:stretch>
        </p:blipFill>
        <p:spPr>
          <a:xfrm>
            <a:off x="997620" y="8092106"/>
            <a:ext cx="7816645" cy="2299795"/>
          </a:xfrm>
          <a:prstGeom prst="roundRect">
            <a:avLst>
              <a:gd name="adj" fmla="val 8384"/>
            </a:avLst>
          </a:prstGeom>
        </p:spPr>
      </p:pic>
      <p:sp>
        <p:nvSpPr>
          <p:cNvPr id="8" name="Retângulo 7">
            <a:extLst>
              <a:ext uri="{FF2B5EF4-FFF2-40B4-BE49-F238E27FC236}">
                <a16:creationId xmlns:a16="http://schemas.microsoft.com/office/drawing/2014/main" id="{300835EE-A170-C4AE-5EE7-9322E1BA6163}"/>
              </a:ext>
            </a:extLst>
          </p:cNvPr>
          <p:cNvSpPr/>
          <p:nvPr/>
        </p:nvSpPr>
        <p:spPr>
          <a:xfrm>
            <a:off x="870768" y="709750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5"/>
              </a:rPr>
              <a:t>https://github.com/felipeAguiarCode/prompts-recipe-to-create-a-ebook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813953" y="5587726"/>
            <a:ext cx="1676570" cy="167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495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Colheita e Fermentação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667273" y="1730813"/>
            <a:ext cx="7816645" cy="4508927"/>
          </a:xfrm>
          <a:prstGeom prst="rect">
            <a:avLst/>
          </a:prstGeom>
          <a:noFill/>
        </p:spPr>
        <p:txBody>
          <a:bodyPr wrap="square" rtlCol="0">
            <a:spAutoFit/>
          </a:bodyPr>
          <a:lstStyle/>
          <a:p>
            <a:pPr algn="ctr"/>
            <a:r>
              <a:rPr lang="pt-BR" sz="28700" b="1" dirty="0">
                <a:ln w="22225">
                  <a:solidFill>
                    <a:schemeClr val="accent2"/>
                  </a:solidFill>
                  <a:prstDash val="solid"/>
                </a:ln>
                <a:solidFill>
                  <a:schemeClr val="accent2">
                    <a:lumMod val="40000"/>
                    <a:lumOff val="60000"/>
                  </a:schemeClr>
                </a:solidFill>
                <a:latin typeface="Impact" panose="020B0806030902050204" pitchFamily="34" charset="0"/>
              </a:rPr>
              <a:t>01</a:t>
            </a: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830997"/>
          </a:xfrm>
          <a:prstGeom prst="rect">
            <a:avLst/>
          </a:prstGeom>
          <a:noFill/>
        </p:spPr>
        <p:txBody>
          <a:bodyPr wrap="square" rtlCol="0">
            <a:spAutoFit/>
          </a:bodyPr>
          <a:lstStyle/>
          <a:p>
            <a:pPr algn="ctr"/>
            <a:r>
              <a:rPr lang="pt-BR" sz="2400" dirty="0">
                <a:solidFill>
                  <a:schemeClr val="bg1"/>
                </a:solidFill>
              </a:rPr>
              <a:t>Os grãos de cacau são colhidos, fermentados e secos para desenvolver sabores únicos.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p:txBody>
          <a:bodyPr/>
          <a:lstStyle/>
          <a:p>
            <a:r>
              <a:rPr lang="pt-BR" dirty="0"/>
              <a:t>Reino do cacau – Cleriston Brito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6485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r>
              <a:rPr lang="pt-BR" sz="2400" dirty="0"/>
              <a:t>Na </a:t>
            </a:r>
            <a:r>
              <a:rPr lang="pt-BR" sz="2400" b="1" dirty="0"/>
              <a:t>colheita</a:t>
            </a:r>
            <a:r>
              <a:rPr lang="pt-BR" sz="2400" dirty="0"/>
              <a:t>, os frutos do cacau são cortados manualmente e as sementes são retiradas. Na </a:t>
            </a:r>
            <a:r>
              <a:rPr lang="pt-BR" sz="2400" b="1" dirty="0"/>
              <a:t>fermentação</a:t>
            </a:r>
            <a:r>
              <a:rPr lang="pt-BR" sz="2400" dirty="0"/>
              <a:t>, os grãos são deixados em caixas ou montes cobertos por alguns dias, onde desenvolvem aromas e sabores essenciais para o chocolate.</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24473" y="1398616"/>
            <a:ext cx="7816645" cy="707886"/>
          </a:xfrm>
          <a:prstGeom prst="rect">
            <a:avLst/>
          </a:prstGeom>
          <a:noFill/>
        </p:spPr>
        <p:txBody>
          <a:bodyPr wrap="square" rtlCol="0">
            <a:spAutoFit/>
          </a:bodyPr>
          <a:lstStyle/>
          <a:p>
            <a:r>
              <a:rPr lang="pt-BR" sz="4000" dirty="0">
                <a:solidFill>
                  <a:schemeClr val="accent2">
                    <a:lumMod val="50000"/>
                  </a:schemeClr>
                </a:solidFill>
                <a:latin typeface="Impact" panose="020B0806030902050204" pitchFamily="34" charset="0"/>
              </a:rPr>
              <a:t>Colheita e Fermentação</a:t>
            </a:r>
          </a:p>
        </p:txBody>
      </p:sp>
      <p:sp>
        <p:nvSpPr>
          <p:cNvPr id="19" name="Espaço Reservado para Rodapé 18">
            <a:extLst>
              <a:ext uri="{FF2B5EF4-FFF2-40B4-BE49-F238E27FC236}">
                <a16:creationId xmlns:a16="http://schemas.microsoft.com/office/drawing/2014/main" id="{106B9400-10F5-C4D9-5FB4-31020CF6081E}"/>
              </a:ext>
            </a:extLst>
          </p:cNvPr>
          <p:cNvSpPr>
            <a:spLocks noGrp="1"/>
          </p:cNvSpPr>
          <p:nvPr>
            <p:ph type="ftr" sz="quarter" idx="11"/>
          </p:nvPr>
        </p:nvSpPr>
        <p:spPr/>
        <p:txBody>
          <a:bodyPr/>
          <a:lstStyle/>
          <a:p>
            <a:r>
              <a:rPr lang="pt-BR" dirty="0"/>
              <a:t>Reino do cacau – Cleriston Brito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3</a:t>
            </a:fld>
            <a:endParaRPr lang="pt-BR"/>
          </a:p>
        </p:txBody>
      </p:sp>
      <p:pic>
        <p:nvPicPr>
          <p:cNvPr id="8" name="Imagem 7" descr="Uma imagem contendo de madeira, comida, edifício, madeira&#10;&#10;Descrição gerada automaticamente">
            <a:extLst>
              <a:ext uri="{FF2B5EF4-FFF2-40B4-BE49-F238E27FC236}">
                <a16:creationId xmlns:a16="http://schemas.microsoft.com/office/drawing/2014/main" id="{E15F632D-F2AA-9CBD-4052-6DF20FA69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840" y="5733338"/>
            <a:ext cx="4762500" cy="2676525"/>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123658"/>
          </a:xfrm>
          <a:prstGeom prst="rect">
            <a:avLst/>
          </a:prstGeom>
          <a:noFill/>
        </p:spPr>
        <p:txBody>
          <a:bodyPr wrap="square" rtlCol="0">
            <a:spAutoFit/>
          </a:bodyPr>
          <a:lstStyle/>
          <a:p>
            <a:pPr algn="ctr"/>
            <a:r>
              <a:rPr lang="pt-BR" sz="6600" dirty="0">
                <a:solidFill>
                  <a:schemeClr val="bg1"/>
                </a:solidFill>
                <a:latin typeface="Impact" panose="020B0806030902050204" pitchFamily="34" charset="0"/>
              </a:rPr>
              <a:t>Torra – Descasque e Moagem </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0" y="2134788"/>
            <a:ext cx="9601200" cy="4508927"/>
          </a:xfrm>
          <a:prstGeom prst="rect">
            <a:avLst/>
          </a:prstGeom>
          <a:noFill/>
        </p:spPr>
        <p:txBody>
          <a:bodyPr wrap="square" rtlCol="0">
            <a:spAutoFit/>
          </a:bodyPr>
          <a:lstStyle/>
          <a:p>
            <a:pPr algn="ctr"/>
            <a:r>
              <a:rPr lang="pt-BR" sz="28700" b="1" dirty="0">
                <a:ln w="22225">
                  <a:solidFill>
                    <a:schemeClr val="accent2"/>
                  </a:solidFill>
                  <a:prstDash val="solid"/>
                </a:ln>
                <a:solidFill>
                  <a:schemeClr val="accent2">
                    <a:lumMod val="40000"/>
                    <a:lumOff val="60000"/>
                  </a:schemeClr>
                </a:solidFill>
                <a:latin typeface="Impact" panose="020B0806030902050204" pitchFamily="34" charset="0"/>
              </a:rPr>
              <a:t>02-03</a:t>
            </a: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1124473" y="9502435"/>
            <a:ext cx="7816645" cy="1938992"/>
          </a:xfrm>
          <a:prstGeom prst="rect">
            <a:avLst/>
          </a:prstGeom>
          <a:noFill/>
        </p:spPr>
        <p:txBody>
          <a:bodyPr wrap="square" rtlCol="0">
            <a:spAutoFit/>
          </a:bodyPr>
          <a:lstStyle/>
          <a:p>
            <a:pPr algn="ctr"/>
            <a:r>
              <a:rPr lang="pt-BR" sz="2400" dirty="0">
                <a:solidFill>
                  <a:schemeClr val="bg1"/>
                </a:solidFill>
              </a:rPr>
              <a:t>Os grãos são torrados para realçar aromas e remover a umidade.</a:t>
            </a:r>
          </a:p>
          <a:p>
            <a:pPr algn="ctr"/>
            <a:endParaRPr lang="pt-BR" sz="2400" dirty="0">
              <a:solidFill>
                <a:schemeClr val="bg1"/>
              </a:solidFill>
            </a:endParaRPr>
          </a:p>
          <a:p>
            <a:pPr algn="ctr"/>
            <a:r>
              <a:rPr lang="pt-BR" sz="2400" dirty="0">
                <a:solidFill>
                  <a:schemeClr val="bg1"/>
                </a:solidFill>
              </a:rPr>
              <a:t>As cascas são removidas e os </a:t>
            </a:r>
            <a:r>
              <a:rPr lang="pt-BR" sz="2400" dirty="0" err="1">
                <a:solidFill>
                  <a:schemeClr val="bg1"/>
                </a:solidFill>
              </a:rPr>
              <a:t>nibs</a:t>
            </a:r>
            <a:r>
              <a:rPr lang="pt-BR" sz="2400" dirty="0">
                <a:solidFill>
                  <a:schemeClr val="bg1"/>
                </a:solidFill>
              </a:rPr>
              <a:t> de cacau são moídos até formar uma pasta.</a:t>
            </a:r>
          </a:p>
        </p:txBody>
      </p:sp>
      <p:sp>
        <p:nvSpPr>
          <p:cNvPr id="10" name="Espaço Reservado para Rodapé 9">
            <a:extLst>
              <a:ext uri="{FF2B5EF4-FFF2-40B4-BE49-F238E27FC236}">
                <a16:creationId xmlns:a16="http://schemas.microsoft.com/office/drawing/2014/main" id="{90E6D8A5-1A1A-B921-5118-21A6BD3F4E3D}"/>
              </a:ext>
            </a:extLst>
          </p:cNvPr>
          <p:cNvSpPr>
            <a:spLocks noGrp="1"/>
          </p:cNvSpPr>
          <p:nvPr>
            <p:ph type="ftr" sz="quarter" idx="11"/>
          </p:nvPr>
        </p:nvSpPr>
        <p:spPr/>
        <p:txBody>
          <a:bodyPr/>
          <a:lstStyle/>
          <a:p>
            <a:r>
              <a:rPr lang="pt-BR" dirty="0"/>
              <a:t>Reino do cacau – Cleriston Brito</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4</a:t>
            </a:fld>
            <a:endParaRPr lang="pt-BR"/>
          </a:p>
        </p:txBody>
      </p:sp>
    </p:spTree>
    <p:extLst>
      <p:ext uri="{BB962C8B-B14F-4D97-AF65-F5344CB8AC3E}">
        <p14:creationId xmlns:p14="http://schemas.microsoft.com/office/powerpoint/2010/main" val="66704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Na torra, os grãos de cacau são aquecidos a temperaturas controladas para realçar os sabores e reduzir a acidez. Na moagem, os grãos torrados são quebrados em </a:t>
            </a:r>
            <a:r>
              <a:rPr lang="pt-BR" sz="2400" dirty="0" err="1"/>
              <a:t>nibs</a:t>
            </a:r>
            <a:r>
              <a:rPr lang="pt-BR" sz="2400" dirty="0"/>
              <a:t>, que são moídos até formar uma pasta espessa chamada massa de cacau, a base do chocolate.</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11258" y="1661501"/>
            <a:ext cx="7816645" cy="707886"/>
          </a:xfrm>
          <a:prstGeom prst="rect">
            <a:avLst/>
          </a:prstGeom>
          <a:noFill/>
        </p:spPr>
        <p:txBody>
          <a:bodyPr wrap="square" rtlCol="0">
            <a:spAutoFit/>
          </a:bodyPr>
          <a:lstStyle/>
          <a:p>
            <a:r>
              <a:rPr lang="pt-BR" sz="4000" dirty="0">
                <a:solidFill>
                  <a:schemeClr val="accent2">
                    <a:lumMod val="50000"/>
                  </a:schemeClr>
                </a:solidFill>
                <a:latin typeface="Impact" panose="020B0806030902050204" pitchFamily="34" charset="0"/>
              </a:rPr>
              <a:t>Torra – Descasque e Moagem </a:t>
            </a:r>
          </a:p>
        </p:txBody>
      </p:sp>
      <p:sp>
        <p:nvSpPr>
          <p:cNvPr id="10" name="Espaço Reservado para Rodapé 9">
            <a:extLst>
              <a:ext uri="{FF2B5EF4-FFF2-40B4-BE49-F238E27FC236}">
                <a16:creationId xmlns:a16="http://schemas.microsoft.com/office/drawing/2014/main" id="{D2798D93-ED72-CD33-880D-2C72AA1C45F0}"/>
              </a:ext>
            </a:extLst>
          </p:cNvPr>
          <p:cNvSpPr>
            <a:spLocks noGrp="1"/>
          </p:cNvSpPr>
          <p:nvPr>
            <p:ph type="ftr" sz="quarter" idx="11"/>
          </p:nvPr>
        </p:nvSpPr>
        <p:spPr/>
        <p:txBody>
          <a:bodyPr/>
          <a:lstStyle/>
          <a:p>
            <a:r>
              <a:rPr lang="pt-BR" dirty="0"/>
              <a:t>Reino do cacau – Cleriston Brito</a:t>
            </a:r>
          </a:p>
        </p:txBody>
      </p:sp>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7" name="Imagem 6" descr="Uma imagem contendo no interior, mesa, grande, marrom&#10;&#10;Descrição gerada automaticamente">
            <a:extLst>
              <a:ext uri="{FF2B5EF4-FFF2-40B4-BE49-F238E27FC236}">
                <a16:creationId xmlns:a16="http://schemas.microsoft.com/office/drawing/2014/main" id="{9211C7BE-6EE2-9F9D-BA9E-970E23CDB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655" y="5161265"/>
            <a:ext cx="3568148" cy="6303728"/>
          </a:xfrm>
          <a:prstGeom prst="rect">
            <a:avLst/>
          </a:prstGeom>
        </p:spPr>
      </p:pic>
    </p:spTree>
    <p:extLst>
      <p:ext uri="{BB962C8B-B14F-4D97-AF65-F5344CB8AC3E}">
        <p14:creationId xmlns:p14="http://schemas.microsoft.com/office/powerpoint/2010/main" val="338588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Refino e </a:t>
            </a:r>
            <a:r>
              <a:rPr lang="pt-BR" sz="7200" dirty="0" err="1">
                <a:solidFill>
                  <a:schemeClr val="bg1"/>
                </a:solidFill>
                <a:latin typeface="Impact" panose="020B0806030902050204" pitchFamily="34" charset="0"/>
              </a:rPr>
              <a:t>Conchagem</a:t>
            </a:r>
            <a:endParaRPr lang="pt-BR" sz="7200" dirty="0">
              <a:solidFill>
                <a:schemeClr val="bg1"/>
              </a:solidFill>
              <a:latin typeface="Impact" panose="020B0806030902050204" pitchFamily="34" charset="0"/>
            </a:endParaRP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357810" y="2133601"/>
            <a:ext cx="9084364" cy="4508927"/>
          </a:xfrm>
          <a:prstGeom prst="rect">
            <a:avLst/>
          </a:prstGeom>
          <a:noFill/>
        </p:spPr>
        <p:txBody>
          <a:bodyPr wrap="square" rtlCol="0">
            <a:spAutoFit/>
          </a:bodyPr>
          <a:lstStyle/>
          <a:p>
            <a:pPr algn="ctr"/>
            <a:r>
              <a:rPr lang="pt-BR" sz="28700" b="1" dirty="0">
                <a:ln w="22225">
                  <a:solidFill>
                    <a:schemeClr val="accent2"/>
                  </a:solidFill>
                  <a:prstDash val="solid"/>
                </a:ln>
                <a:solidFill>
                  <a:schemeClr val="accent2">
                    <a:lumMod val="40000"/>
                    <a:lumOff val="60000"/>
                  </a:schemeClr>
                </a:solidFill>
                <a:latin typeface="Impact" panose="020B0806030902050204" pitchFamily="34" charset="0"/>
              </a:rPr>
              <a:t>04</a:t>
            </a: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830997"/>
          </a:xfrm>
          <a:prstGeom prst="rect">
            <a:avLst/>
          </a:prstGeom>
          <a:noFill/>
        </p:spPr>
        <p:txBody>
          <a:bodyPr wrap="square" rtlCol="0">
            <a:spAutoFit/>
          </a:bodyPr>
          <a:lstStyle/>
          <a:p>
            <a:pPr algn="ctr"/>
            <a:r>
              <a:rPr lang="pt-BR" sz="2400" dirty="0">
                <a:solidFill>
                  <a:schemeClr val="bg1"/>
                </a:solidFill>
              </a:rPr>
              <a:t>A massa de cacau é refinada e misturada para obter textura e sabor equilibrados.</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6</a:t>
            </a:fld>
            <a:endParaRPr lang="pt-BR"/>
          </a:p>
        </p:txBody>
      </p:sp>
      <p:sp>
        <p:nvSpPr>
          <p:cNvPr id="8" name="Espaço Reservado para Rodapé 9">
            <a:extLst>
              <a:ext uri="{FF2B5EF4-FFF2-40B4-BE49-F238E27FC236}">
                <a16:creationId xmlns:a16="http://schemas.microsoft.com/office/drawing/2014/main" id="{1F332B6A-0987-9C2E-38E8-2A07FB86034B}"/>
              </a:ext>
            </a:extLst>
          </p:cNvPr>
          <p:cNvSpPr>
            <a:spLocks noGrp="1"/>
          </p:cNvSpPr>
          <p:nvPr>
            <p:ph type="ftr" sz="quarter" idx="11"/>
          </p:nvPr>
        </p:nvSpPr>
        <p:spPr>
          <a:xfrm>
            <a:off x="3179763" y="11864975"/>
            <a:ext cx="3241675" cy="681038"/>
          </a:xfrm>
        </p:spPr>
        <p:txBody>
          <a:bodyPr/>
          <a:lstStyle/>
          <a:p>
            <a:r>
              <a:rPr lang="pt-BR" dirty="0"/>
              <a:t>Reino do cacau – Cleriston Brito</a:t>
            </a:r>
          </a:p>
        </p:txBody>
      </p:sp>
    </p:spTree>
    <p:extLst>
      <p:ext uri="{BB962C8B-B14F-4D97-AF65-F5344CB8AC3E}">
        <p14:creationId xmlns:p14="http://schemas.microsoft.com/office/powerpoint/2010/main" val="409885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No refino, a massa de cacau é moída junto com açúcar e outros ingredientes até alcançar uma textura ultra fina. Na </a:t>
            </a:r>
            <a:r>
              <a:rPr lang="pt-BR" sz="2400" dirty="0" err="1"/>
              <a:t>conchagem</a:t>
            </a:r>
            <a:r>
              <a:rPr lang="pt-BR" sz="2400" dirty="0"/>
              <a:t>, a mistura é aquecida e agitada por horas ou dias para suavizar sabores e melhorar a cremosidade do chocolate.</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36656" y="983783"/>
            <a:ext cx="7816645" cy="707886"/>
          </a:xfrm>
          <a:prstGeom prst="rect">
            <a:avLst/>
          </a:prstGeom>
          <a:noFill/>
        </p:spPr>
        <p:txBody>
          <a:bodyPr wrap="square" rtlCol="0">
            <a:spAutoFit/>
          </a:bodyPr>
          <a:lstStyle/>
          <a:p>
            <a:r>
              <a:rPr lang="pt-BR" sz="4000" dirty="0">
                <a:solidFill>
                  <a:schemeClr val="accent2">
                    <a:lumMod val="50000"/>
                  </a:schemeClr>
                </a:solidFill>
                <a:latin typeface="Impact" panose="020B0806030902050204" pitchFamily="34" charset="0"/>
              </a:rPr>
              <a:t>Refino e </a:t>
            </a:r>
            <a:r>
              <a:rPr lang="pt-BR" sz="4000" dirty="0" err="1">
                <a:solidFill>
                  <a:schemeClr val="accent2">
                    <a:lumMod val="50000"/>
                  </a:schemeClr>
                </a:solidFill>
                <a:latin typeface="Impact" panose="020B0806030902050204" pitchFamily="34" charset="0"/>
              </a:rPr>
              <a:t>Conchagem</a:t>
            </a:r>
            <a:endParaRPr lang="pt-BR" sz="4000" dirty="0">
              <a:solidFill>
                <a:schemeClr val="accent2">
                  <a:lumMod val="50000"/>
                </a:schemeClr>
              </a:solidFill>
              <a:latin typeface="Impact" panose="020B0806030902050204" pitchFamily="34" charset="0"/>
            </a:endParaRPr>
          </a:p>
        </p:txBody>
      </p:sp>
      <p:sp>
        <p:nvSpPr>
          <p:cNvPr id="11" name="Espaço Reservado para Rodapé 10">
            <a:extLst>
              <a:ext uri="{FF2B5EF4-FFF2-40B4-BE49-F238E27FC236}">
                <a16:creationId xmlns:a16="http://schemas.microsoft.com/office/drawing/2014/main" id="{16565A60-9FB1-1F97-0762-8DE359BBB925}"/>
              </a:ext>
            </a:extLst>
          </p:cNvPr>
          <p:cNvSpPr>
            <a:spLocks noGrp="1"/>
          </p:cNvSpPr>
          <p:nvPr>
            <p:ph type="ftr" sz="quarter" idx="11"/>
          </p:nvPr>
        </p:nvSpPr>
        <p:spPr>
          <a:xfrm>
            <a:off x="3180397" y="11865189"/>
            <a:ext cx="3240405" cy="681567"/>
          </a:xfrm>
        </p:spPr>
        <p:txBody>
          <a:bodyPr/>
          <a:lstStyle/>
          <a:p>
            <a:r>
              <a:rPr lang="pt-BR" dirty="0"/>
              <a:t>Reino do cacau – Cleriston Brito</a:t>
            </a:r>
          </a:p>
        </p:txBody>
      </p:sp>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6" name="Imagem 5" descr="Uma imagem contendo no interior, mesa, velho, bolo&#10;&#10;Descrição gerada automaticamente">
            <a:extLst>
              <a:ext uri="{FF2B5EF4-FFF2-40B4-BE49-F238E27FC236}">
                <a16:creationId xmlns:a16="http://schemas.microsoft.com/office/drawing/2014/main" id="{783744BE-DC70-4241-13CF-9281BAF8E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42" y="5072986"/>
            <a:ext cx="7593496" cy="4269882"/>
          </a:xfrm>
          <a:prstGeom prst="rect">
            <a:avLst/>
          </a:prstGeom>
        </p:spPr>
      </p:pic>
    </p:spTree>
    <p:extLst>
      <p:ext uri="{BB962C8B-B14F-4D97-AF65-F5344CB8AC3E}">
        <p14:creationId xmlns:p14="http://schemas.microsoft.com/office/powerpoint/2010/main" val="379734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Moldagem e Resfriamento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b="1" dirty="0">
                <a:ln w="22225">
                  <a:solidFill>
                    <a:schemeClr val="accent2"/>
                  </a:solidFill>
                  <a:prstDash val="solid"/>
                </a:ln>
                <a:solidFill>
                  <a:schemeClr val="accent2">
                    <a:lumMod val="40000"/>
                    <a:lumOff val="60000"/>
                  </a:schemeClr>
                </a:solidFill>
                <a:latin typeface="Impact" panose="020B0806030902050204" pitchFamily="34" charset="0"/>
              </a:rPr>
              <a:t>05</a:t>
            </a: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830997"/>
          </a:xfrm>
          <a:prstGeom prst="rect">
            <a:avLst/>
          </a:prstGeom>
          <a:noFill/>
        </p:spPr>
        <p:txBody>
          <a:bodyPr wrap="square" rtlCol="0">
            <a:spAutoFit/>
          </a:bodyPr>
          <a:lstStyle/>
          <a:p>
            <a:pPr algn="ctr"/>
            <a:r>
              <a:rPr lang="pt-BR" sz="2400" dirty="0">
                <a:solidFill>
                  <a:schemeClr val="bg1"/>
                </a:solidFill>
              </a:rPr>
              <a:t>O chocolate é temperado, moldado em barras e resfriado para criar um acabamento perfeito.</a:t>
            </a:r>
          </a:p>
        </p:txBody>
      </p:sp>
      <p:sp>
        <p:nvSpPr>
          <p:cNvPr id="10" name="Espaço Reservado para Rodapé 9">
            <a:extLst>
              <a:ext uri="{FF2B5EF4-FFF2-40B4-BE49-F238E27FC236}">
                <a16:creationId xmlns:a16="http://schemas.microsoft.com/office/drawing/2014/main" id="{5CF477FF-E9CE-427E-324B-E4F18DF07049}"/>
              </a:ext>
            </a:extLst>
          </p:cNvPr>
          <p:cNvSpPr>
            <a:spLocks noGrp="1"/>
          </p:cNvSpPr>
          <p:nvPr>
            <p:ph type="ftr" sz="quarter" idx="11"/>
          </p:nvPr>
        </p:nvSpPr>
        <p:spPr/>
        <p:txBody>
          <a:bodyPr/>
          <a:lstStyle/>
          <a:p>
            <a:r>
              <a:rPr lang="pt-BR" dirty="0"/>
              <a:t>Reino do cacau – Cleriston Brito</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8</a:t>
            </a:fld>
            <a:endParaRPr lang="pt-BR"/>
          </a:p>
        </p:txBody>
      </p:sp>
    </p:spTree>
    <p:extLst>
      <p:ext uri="{BB962C8B-B14F-4D97-AF65-F5344CB8AC3E}">
        <p14:creationId xmlns:p14="http://schemas.microsoft.com/office/powerpoint/2010/main" val="233837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5632311"/>
          </a:xfrm>
          <a:prstGeom prst="rect">
            <a:avLst/>
          </a:prstGeom>
          <a:noFill/>
        </p:spPr>
        <p:txBody>
          <a:bodyPr wrap="square" rtlCol="0">
            <a:spAutoFit/>
          </a:bodyPr>
          <a:lstStyle/>
          <a:p>
            <a:r>
              <a:rPr lang="pt-BR" sz="2400" dirty="0"/>
              <a:t>Na moldagem e resfriamento, o chocolate passa pelo processo final antes de se tornar uma barra pronta para consumo. Primeiro, ele é temperado, um controle preciso da temperatura que garante brilho, textura firme e um estalo ao quebrar. Em seguida, o chocolate temperado é despejado em moldes e suavemente vibrado para eliminar bolhas de ar. Os moldes são então resfriados lentamente para que os cristais de manteiga de cacau se estabilizem corretamente. Esse resfriamento pode ser feito em temperatura ambiente controlada ou em câmaras frias. Após endurecer, as barras são cuidadosamente desmoldadas e inspecionadas para garantir qualidade. Por fim, elas são embaladas, protegendo o chocolate contra umidade, luz e odores externos. Esse processo assegura um produto final visualmente atraente, com textura aveludada e sabor equilibrado.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24473" y="1280288"/>
            <a:ext cx="7816645" cy="707886"/>
          </a:xfrm>
          <a:prstGeom prst="rect">
            <a:avLst/>
          </a:prstGeom>
          <a:noFill/>
        </p:spPr>
        <p:txBody>
          <a:bodyPr wrap="square" rtlCol="0">
            <a:spAutoFit/>
          </a:bodyPr>
          <a:lstStyle/>
          <a:p>
            <a:r>
              <a:rPr lang="pt-BR" sz="4000" dirty="0">
                <a:solidFill>
                  <a:schemeClr val="accent2">
                    <a:lumMod val="50000"/>
                  </a:schemeClr>
                </a:solidFill>
                <a:latin typeface="Impact" panose="020B0806030902050204" pitchFamily="34" charset="0"/>
              </a:rPr>
              <a:t>Moldagem e Resfriamento</a:t>
            </a:r>
          </a:p>
        </p:txBody>
      </p:sp>
      <p:sp>
        <p:nvSpPr>
          <p:cNvPr id="11" name="Espaço Reservado para Rodapé 10">
            <a:extLst>
              <a:ext uri="{FF2B5EF4-FFF2-40B4-BE49-F238E27FC236}">
                <a16:creationId xmlns:a16="http://schemas.microsoft.com/office/drawing/2014/main" id="{68AAFF6A-760E-55AD-CF3D-CC5D88DC4B24}"/>
              </a:ext>
            </a:extLst>
          </p:cNvPr>
          <p:cNvSpPr>
            <a:spLocks noGrp="1"/>
          </p:cNvSpPr>
          <p:nvPr>
            <p:ph type="ftr" sz="quarter" idx="11"/>
          </p:nvPr>
        </p:nvSpPr>
        <p:spPr/>
        <p:txBody>
          <a:bodyPr/>
          <a:lstStyle/>
          <a:p>
            <a:r>
              <a:rPr lang="pt-BR" dirty="0"/>
              <a:t>Reino do cacau – Cleriston Brito</a:t>
            </a:r>
          </a:p>
        </p:txBody>
      </p:sp>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9</a:t>
            </a:fld>
            <a:endParaRPr lang="pt-BR"/>
          </a:p>
        </p:txBody>
      </p:sp>
      <p:pic>
        <p:nvPicPr>
          <p:cNvPr id="7" name="Imagem 6" descr="Rosquinha com cobertura de chocolate&#10;&#10;Descrição gerada automaticamente">
            <a:extLst>
              <a:ext uri="{FF2B5EF4-FFF2-40B4-BE49-F238E27FC236}">
                <a16:creationId xmlns:a16="http://schemas.microsoft.com/office/drawing/2014/main" id="{DA742BC0-E54C-58F1-8DF2-C599E4E5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665" y="8511412"/>
            <a:ext cx="4514850" cy="3009900"/>
          </a:xfrm>
          <a:prstGeom prst="rect">
            <a:avLst/>
          </a:prstGeom>
        </p:spPr>
      </p:pic>
    </p:spTree>
    <p:extLst>
      <p:ext uri="{BB962C8B-B14F-4D97-AF65-F5344CB8AC3E}">
        <p14:creationId xmlns:p14="http://schemas.microsoft.com/office/powerpoint/2010/main" val="81706705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5225</TotalTime>
  <Words>527</Words>
  <Application>Microsoft Office PowerPoint</Application>
  <PresentationFormat>Papel A3 (297 x 420 mm)</PresentationFormat>
  <Paragraphs>55</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Amasis MT Pro Black</vt:lpstr>
      <vt:lpstr>Aptos</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Cleriston Romero Alexandre de Brito</cp:lastModifiedBy>
  <cp:revision>16</cp:revision>
  <dcterms:created xsi:type="dcterms:W3CDTF">2023-06-15T14:34:16Z</dcterms:created>
  <dcterms:modified xsi:type="dcterms:W3CDTF">2025-01-17T01:05:20Z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e7aacd-7cc4-4c31-9e6f-7ef306428f09_Enabled">
    <vt:lpwstr>true</vt:lpwstr>
  </property>
  <property fmtid="{D5CDD505-2E9C-101B-9397-08002B2CF9AE}" pid="3" name="MSIP_Label_fde7aacd-7cc4-4c31-9e6f-7ef306428f09_SetDate">
    <vt:lpwstr>2025-01-16T23:35:42Z</vt:lpwstr>
  </property>
  <property fmtid="{D5CDD505-2E9C-101B-9397-08002B2CF9AE}" pid="4" name="MSIP_Label_fde7aacd-7cc4-4c31-9e6f-7ef306428f09_Method">
    <vt:lpwstr>Privileged</vt:lpwstr>
  </property>
  <property fmtid="{D5CDD505-2E9C-101B-9397-08002B2CF9AE}" pid="5" name="MSIP_Label_fde7aacd-7cc4-4c31-9e6f-7ef306428f09_Name">
    <vt:lpwstr>_PUBLICO</vt:lpwstr>
  </property>
  <property fmtid="{D5CDD505-2E9C-101B-9397-08002B2CF9AE}" pid="6" name="MSIP_Label_fde7aacd-7cc4-4c31-9e6f-7ef306428f09_SiteId">
    <vt:lpwstr>ab9bba98-684a-43fb-add8-9c2bebede229</vt:lpwstr>
  </property>
  <property fmtid="{D5CDD505-2E9C-101B-9397-08002B2CF9AE}" pid="7" name="MSIP_Label_fde7aacd-7cc4-4c31-9e6f-7ef306428f09_ActionId">
    <vt:lpwstr>3006df01-1a82-4443-88c2-85e0d1e31cb8</vt:lpwstr>
  </property>
  <property fmtid="{D5CDD505-2E9C-101B-9397-08002B2CF9AE}" pid="8" name="MSIP_Label_fde7aacd-7cc4-4c31-9e6f-7ef306428f09_ContentBits">
    <vt:lpwstr>1</vt:lpwstr>
  </property>
</Properties>
</file>