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Clesio de Araujo Goncalve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TSansNarrow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1-11T04:05:28.359">
    <p:pos x="6000" y="0"/>
    <p:text>uGRT, uGMT, oGRT, oGMT and mGMT: algoritmos evolutivos especializados  (EA) utilizados pelos autores</p:text>
  </p:cm>
  <p:cm authorId="0" idx="2" dt="2021-01-11T05:39:06.046">
    <p:pos x="6000" y="100"/>
    <p:text>O Elitismo é o operador genético computacional utilizado para reintroduzir os melhores indivíduos de uma geração para a seguinte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4cd7336f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4cd7336f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4f0ddfe4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b4f0ddfe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4f0ddfe4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4f0ddfe4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4f0ddfe4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b4f0ddfe4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4f0ddfe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b4f0ddfe4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4f0ddfe4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4f0ddfe4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4f0ddfe4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b4f0ddfe4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4f0ddfe4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4f0ddfe4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4cd7336f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4cd7336f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4cd7336f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4cd7336f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4cd7336f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4cd7336f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4cd7336f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4cd7336f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4cd7336f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4cd7336f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4cd7336f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4cd7336f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4cd7336f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4cd7336f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4cd7336f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4cd7336f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1.xml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em Árvore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Clésio Gonçalves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Lucas Marques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0" y="0"/>
            <a:ext cx="91440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Universidade Federal do Piauí - UFPI</a:t>
            </a:r>
            <a:endParaRPr sz="1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Centro de Tecnologia - CT</a:t>
            </a:r>
            <a:endParaRPr sz="1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Programa de Pós-Graduação em Engenharia Elétrica - PPGEE</a:t>
            </a:r>
            <a:endParaRPr sz="1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Recombinação para representação em árvore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266325"/>
            <a:ext cx="3714000" cy="3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 implementação mais comum é o cruzamento de subárvore: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seleciona </a:t>
            </a:r>
            <a:r>
              <a:rPr lang="pt-BR"/>
              <a:t>dois nós </a:t>
            </a:r>
            <a:r>
              <a:rPr lang="pt-BR"/>
              <a:t>aleatoriamente nos pais fornecidos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troca as subárvores dos nós selecionados, criando duas</a:t>
            </a:r>
            <a:r>
              <a:rPr lang="pt-BR"/>
              <a:t> </a:t>
            </a:r>
            <a:r>
              <a:rPr lang="pt-BR"/>
              <a:t>árvores filhas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solidFill>
                  <a:schemeClr val="accent2"/>
                </a:solidFill>
              </a:rPr>
              <a:t>O tamanho</a:t>
            </a:r>
            <a:r>
              <a:rPr b="1" lang="pt-BR">
                <a:solidFill>
                  <a:schemeClr val="accent2"/>
                </a:solidFill>
              </a:rPr>
              <a:t> </a:t>
            </a:r>
            <a:r>
              <a:rPr b="1" lang="pt-BR">
                <a:solidFill>
                  <a:schemeClr val="accent2"/>
                </a:solidFill>
              </a:rPr>
              <a:t>dos filhos pode exceder o dos pais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925" y="1117050"/>
            <a:ext cx="4551775" cy="38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Representação de um problema prático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CZAJKOWSKI, Marcin; KRETOWSKI, Marek. </a:t>
            </a:r>
            <a:r>
              <a:rPr b="1" lang="pt-BR"/>
              <a:t>The role of decision tree representation in regression problems – An evolutionary perspective</a:t>
            </a:r>
            <a:r>
              <a:rPr lang="pt-BR"/>
              <a:t>. Applied Soft Computing, v. 48, p. 458-475, 2016.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Uma </a:t>
            </a:r>
            <a:r>
              <a:rPr b="1" lang="pt-BR">
                <a:solidFill>
                  <a:schemeClr val="accent2"/>
                </a:solidFill>
              </a:rPr>
              <a:t>árvore de regressão</a:t>
            </a:r>
            <a:r>
              <a:rPr lang="pt-BR"/>
              <a:t> é um tipo de árvore de decisão que pode ser aplicada para resolver </a:t>
            </a:r>
            <a:r>
              <a:rPr b="1" lang="pt-BR"/>
              <a:t>problemas de regressão</a:t>
            </a:r>
            <a:endParaRPr b="1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O artigo utiliza um conjunto de dados artificiais e reais que mostram a </a:t>
            </a:r>
            <a:r>
              <a:rPr b="1" lang="pt-BR">
                <a:solidFill>
                  <a:schemeClr val="accent2"/>
                </a:solidFill>
              </a:rPr>
              <a:t>importância da representação da árvore de regressão</a:t>
            </a:r>
            <a:r>
              <a:rPr lang="pt-BR"/>
              <a:t> em termos de </a:t>
            </a:r>
            <a:r>
              <a:rPr b="1" lang="pt-BR">
                <a:solidFill>
                  <a:schemeClr val="accent1"/>
                </a:solidFill>
              </a:rPr>
              <a:t>minimização de erros (precisão na predição)</a:t>
            </a:r>
            <a:r>
              <a:rPr b="1" lang="pt-BR"/>
              <a:t> </a:t>
            </a:r>
            <a:r>
              <a:rPr lang="pt-BR"/>
              <a:t>e</a:t>
            </a:r>
            <a:r>
              <a:rPr b="1" lang="pt-BR"/>
              <a:t> </a:t>
            </a:r>
            <a:r>
              <a:rPr b="1" lang="pt-BR">
                <a:solidFill>
                  <a:schemeClr val="accent1"/>
                </a:solidFill>
              </a:rPr>
              <a:t>tamanho da árvore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/>
              <a:t>Representação de um problema prático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O artigo se concentra em </a:t>
            </a:r>
            <a:r>
              <a:rPr lang="pt-BR" u="sng"/>
              <a:t>árvores de regressão induzidas pela evolução</a:t>
            </a:r>
            <a:endParaRPr u="sng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As soluções candidatas que constituem a </a:t>
            </a:r>
            <a:r>
              <a:rPr lang="pt-BR" u="sng"/>
              <a:t>população são inicializadas de forma aleatória</a:t>
            </a:r>
            <a:endParaRPr u="sng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Em seguida, são </a:t>
            </a:r>
            <a:r>
              <a:rPr lang="pt-BR" u="sng"/>
              <a:t>aplicadas mutações e cruzamentos (recombinação)</a:t>
            </a:r>
            <a:endParaRPr u="sng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Ao final, </a:t>
            </a:r>
            <a:r>
              <a:rPr lang="pt-BR" u="sng"/>
              <a:t>usando o EA, </a:t>
            </a:r>
            <a:r>
              <a:rPr lang="pt-BR" u="sng"/>
              <a:t>o melhor indivíduo é encontrado </a:t>
            </a:r>
            <a:endParaRPr u="sng"/>
          </a:p>
        </p:txBody>
      </p:sp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470" y="1107275"/>
            <a:ext cx="3249130" cy="38640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de um problema prático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1266325"/>
            <a:ext cx="2207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São realizadas várias operações de </a:t>
            </a:r>
            <a:r>
              <a:rPr lang="pt-BR"/>
              <a:t>crossover</a:t>
            </a:r>
            <a:endParaRPr u="sng"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7754" y="1107275"/>
            <a:ext cx="3187671" cy="38640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de um problema prático</a:t>
            </a:r>
            <a:endParaRPr/>
          </a:p>
        </p:txBody>
      </p:sp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1050" y="2129950"/>
            <a:ext cx="7317224" cy="292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266325"/>
            <a:ext cx="82377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São </a:t>
            </a:r>
            <a:r>
              <a:rPr lang="pt-BR"/>
              <a:t>analisadas</a:t>
            </a:r>
            <a:r>
              <a:rPr lang="pt-BR"/>
              <a:t> cinco algoritmos evolutivos - representados em árvores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O ajuste de parâmetros para EAs é uma tarefa difícil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de um problema prático</a:t>
            </a:r>
            <a:endParaRPr/>
          </a:p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175" y="1152425"/>
            <a:ext cx="5343199" cy="3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11700" y="1266325"/>
            <a:ext cx="2465400" cy="31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</a:t>
            </a:r>
            <a:r>
              <a:rPr lang="pt-BR"/>
              <a:t>robabilidade de mudança na representação do nó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de um problema prático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pt-BR"/>
              <a:t>Esse artigo mostra </a:t>
            </a:r>
            <a:r>
              <a:rPr lang="pt-BR"/>
              <a:t>diferentes representações da árvore de decisão aplicada a problemas de regressão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pt-BR"/>
              <a:t>A</a:t>
            </a:r>
            <a:r>
              <a:rPr lang="pt-BR"/>
              <a:t> </a:t>
            </a:r>
            <a:r>
              <a:rPr b="1" lang="pt-BR"/>
              <a:t>representação em árvore desempenha um papel importante no modelo de previsão final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pt-BR"/>
              <a:t>Todos os cinco algoritmos evolutivos analisados apresentam melhor desempenho geral ao utilizar a representação em árvore</a:t>
            </a:r>
            <a:endParaRPr/>
          </a:p>
        </p:txBody>
      </p:sp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em Árvore</a:t>
            </a:r>
            <a:endParaRPr/>
          </a:p>
        </p:txBody>
      </p:sp>
      <p:sp>
        <p:nvSpPr>
          <p:cNvPr id="191" name="Google Shape;191;p2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Clésio Gonçalves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Lucas Marques</a:t>
            </a:r>
            <a:endParaRPr/>
          </a:p>
        </p:txBody>
      </p:sp>
      <p:sp>
        <p:nvSpPr>
          <p:cNvPr id="192" name="Google Shape;192;p29"/>
          <p:cNvSpPr txBox="1"/>
          <p:nvPr/>
        </p:nvSpPr>
        <p:spPr>
          <a:xfrm>
            <a:off x="0" y="0"/>
            <a:ext cx="91440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Universidade Federal do Piauí - UFPI</a:t>
            </a:r>
            <a:endParaRPr sz="1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Centro de Tecnologia - CT</a:t>
            </a:r>
            <a:endParaRPr sz="1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Programa de Pós-Graduação em Engenharia Elétrica - PPGEE</a:t>
            </a:r>
            <a:endParaRPr sz="1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em Árvore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Introdução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Mutação para representação em árvore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Recombinação para representação em árvore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Representação de um problema prático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Árvores estão entre as estruturas mais gerais de representação de objetos na computação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F</a:t>
            </a:r>
            <a:r>
              <a:rPr lang="pt-BR"/>
              <a:t>órmula aritmética: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Fórmula lógica: 			</a:t>
            </a:r>
            <a:r>
              <a:rPr b="1" lang="pt-BR"/>
              <a:t>(x ∧ true) → (( x ∨ y ) ∨ (z ↔ (x ∧ y)))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Programa:				</a:t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6598" y="2047251"/>
            <a:ext cx="2338475" cy="7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3541225" y="3606325"/>
            <a:ext cx="1990800" cy="14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 =1;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while (i &lt; 20)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i = i +1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}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C:\BOOK\SLIDES\2003\6-2-1.jpg" id="91" name="Google Shape;9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450" y="1224750"/>
            <a:ext cx="4654676" cy="368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3150" y="1569500"/>
            <a:ext cx="3660574" cy="11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C:\BOOK\SLIDES\2003\6-2-2.jpg" id="99" name="Google Shape;9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125" y="1221075"/>
            <a:ext cx="4567200" cy="35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3523325" y="1482750"/>
            <a:ext cx="51930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(x ∧ true) → (( x ∨ y ) ∨ (z ↔ (x ∧ y)))</a:t>
            </a:r>
            <a:endParaRPr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C:\BOOK\SLIDES\2003\6-3.jpg" id="107" name="Google Shape;10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200" y="1258075"/>
            <a:ext cx="4466400" cy="351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6003450" y="1258075"/>
            <a:ext cx="24690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 =1;</a:t>
            </a:r>
            <a:endParaRPr sz="3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while (i &lt; 20)</a:t>
            </a:r>
            <a:endParaRPr sz="3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endParaRPr sz="3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i = i +1</a:t>
            </a:r>
            <a:endParaRPr sz="3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} </a:t>
            </a:r>
            <a:endParaRPr sz="3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Cromossomos em forma de árvore são estruturas não lineares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Árvores em programação genética podem variar em profundidade e largura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A sintaxe das árvores ou a sintaxe das expressões simbólicas podem ser definidas como: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Um conjunto de funções F (nós internos)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❏"/>
            </a:pPr>
            <a:r>
              <a:rPr lang="pt-BR"/>
              <a:t>Um conjunto de terminais T (folhas)</a:t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175" y="4077875"/>
            <a:ext cx="253365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Mutação para representação em árvore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266325"/>
            <a:ext cx="2716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</a:t>
            </a:r>
            <a:r>
              <a:rPr b="1" lang="pt-BR"/>
              <a:t>mplementação mais comum de mutação:</a:t>
            </a:r>
            <a:r>
              <a:rPr lang="pt-BR"/>
              <a:t>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seleciona um nó aleatoriamente da árvore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substitui a subárvore do nó selecionado por uma árvore gerada aleatoriamente</a:t>
            </a:r>
            <a:endParaRPr/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0200" y="1414900"/>
            <a:ext cx="5944074" cy="31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Mutação para representação em árvore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O tamanho (profundidade da árvore) </a:t>
            </a:r>
            <a:r>
              <a:rPr lang="pt-BR"/>
              <a:t>da prole </a:t>
            </a:r>
            <a:r>
              <a:rPr lang="pt-BR"/>
              <a:t>pode exceder o tamanho da árvore pai</a:t>
            </a:r>
            <a:endParaRPr/>
          </a:p>
          <a:p>
            <a:pPr indent="-342900" lvl="0" marL="457200" rtl="0" algn="l">
              <a:spcBef>
                <a:spcPts val="300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Koza (1992) recomenda definir uma taxa de mutação em 0%</a:t>
            </a:r>
            <a:endParaRPr/>
          </a:p>
          <a:p>
            <a:pPr indent="-342900" lvl="0" marL="457200" rtl="0" algn="l">
              <a:spcBef>
                <a:spcPts val="300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Banzhaf et al. (1998) recomendada uma pequena taxa de 5% </a:t>
            </a:r>
            <a:endParaRPr/>
          </a:p>
          <a:p>
            <a:pPr indent="-342900" lvl="0" marL="457200" rtl="0" algn="l">
              <a:spcBef>
                <a:spcPts val="3000"/>
              </a:spcBef>
              <a:spcAft>
                <a:spcPts val="1000"/>
              </a:spcAft>
              <a:buSzPts val="1800"/>
              <a:buChar char="❏"/>
            </a:pPr>
            <a:r>
              <a:rPr lang="pt-BR"/>
              <a:t>Motivo: crossover tem</a:t>
            </a:r>
            <a:r>
              <a:rPr lang="pt-BR"/>
              <a:t> um grande efeito de embaralhamento</a:t>
            </a:r>
            <a:endParaRPr/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