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LrT2m2LlxeZDfIgpplP/1jkRL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AlfaSlabOne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ddca641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cddca641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dca641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cddca641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ddca641a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cddca641a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Imagem: </a:t>
            </a:r>
            <a:r>
              <a:rPr lang="pt-BR"/>
              <a:t>https://computerworld.com.br/inovacao/realidade-virtual-em-breve-em-uma-industria-perto-de-voce/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ddca641a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cddca641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2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729450" y="558200"/>
            <a:ext cx="7688100" cy="20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Classes dos Dispositivos Gráficos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1515150" y="3289450"/>
            <a:ext cx="604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rgbClr val="434343"/>
                </a:solidFill>
                <a:latin typeface="Alfa Slab One"/>
                <a:ea typeface="Alfa Slab One"/>
                <a:cs typeface="Alfa Slab One"/>
                <a:sym typeface="Alfa Slab One"/>
              </a:rPr>
              <a:t>Kelly Maria da Silva Oliveira</a:t>
            </a:r>
            <a:endParaRPr b="1" i="0" sz="23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ddca641a5_0_5"/>
          <p:cNvSpPr txBox="1"/>
          <p:nvPr>
            <p:ph idx="1" type="body"/>
          </p:nvPr>
        </p:nvSpPr>
        <p:spPr>
          <a:xfrm>
            <a:off x="729450" y="1535075"/>
            <a:ext cx="76887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54"/>
              <a:t>MISD: </a:t>
            </a:r>
            <a:r>
              <a:rPr b="1" i="1" lang="pt-BR" sz="1854"/>
              <a:t>Multiple Instruction Single Data</a:t>
            </a:r>
            <a:r>
              <a:rPr lang="pt-BR" sz="1854"/>
              <a:t>, neste caso, múltiplas unidades de controle executando instruções distintas operam sobre o mesmo dado. </a:t>
            </a:r>
            <a:endParaRPr sz="1854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555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555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55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55"/>
          </a:p>
        </p:txBody>
      </p:sp>
      <p:sp>
        <p:nvSpPr>
          <p:cNvPr id="123" name="Google Shape;123;gcddca641a5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Classes dos Dispositivos Gráficos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rPr lang="pt-BR" sz="1900"/>
              <a:t>Função: Processamento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24" name="Google Shape;124;gcddca641a5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5" name="Google Shape;125;gcddca641a5_0_5"/>
          <p:cNvPicPr preferRelativeResize="0"/>
          <p:nvPr/>
        </p:nvPicPr>
        <p:blipFill rotWithShape="1">
          <a:blip r:embed="rId3">
            <a:alphaModFix/>
          </a:blip>
          <a:srcRect b="28289" l="31309" r="33136" t="40092"/>
          <a:stretch/>
        </p:blipFill>
        <p:spPr>
          <a:xfrm>
            <a:off x="2280625" y="2280600"/>
            <a:ext cx="4342849" cy="2171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cddca641a5_0_5"/>
          <p:cNvSpPr txBox="1"/>
          <p:nvPr/>
        </p:nvSpPr>
        <p:spPr>
          <a:xfrm>
            <a:off x="897950" y="4452050"/>
            <a:ext cx="7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ddca641a5_0_11"/>
          <p:cNvSpPr txBox="1"/>
          <p:nvPr>
            <p:ph idx="1" type="body"/>
          </p:nvPr>
        </p:nvSpPr>
        <p:spPr>
          <a:xfrm>
            <a:off x="729450" y="1535075"/>
            <a:ext cx="76887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54"/>
              <a:t>SIMD: </a:t>
            </a:r>
            <a:r>
              <a:rPr b="1" i="1" lang="pt-BR" sz="1854"/>
              <a:t>Single Instruction, Multiple Data</a:t>
            </a:r>
            <a:r>
              <a:rPr lang="pt-BR" sz="1854"/>
              <a:t>, descreve um método de operação de  computadores com várias unidades operacionais em computação paralela. </a:t>
            </a:r>
            <a:endParaRPr sz="1854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55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555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555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55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55"/>
          </a:p>
        </p:txBody>
      </p:sp>
      <p:sp>
        <p:nvSpPr>
          <p:cNvPr id="132" name="Google Shape;132;gcddca641a5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Classes dos Dispositivos Gráficos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rPr lang="pt-BR" sz="1900"/>
              <a:t>Função: Processamento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33" name="Google Shape;133;gcddca641a5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4" name="Google Shape;134;gcddca641a5_0_11"/>
          <p:cNvPicPr preferRelativeResize="0"/>
          <p:nvPr/>
        </p:nvPicPr>
        <p:blipFill rotWithShape="1">
          <a:blip r:embed="rId3">
            <a:alphaModFix/>
          </a:blip>
          <a:srcRect b="34898" l="29188" r="34462" t="32537"/>
          <a:stretch/>
        </p:blipFill>
        <p:spPr>
          <a:xfrm>
            <a:off x="2013725" y="2571750"/>
            <a:ext cx="4391376" cy="230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ddca641a5_0_29"/>
          <p:cNvSpPr txBox="1"/>
          <p:nvPr>
            <p:ph idx="1" type="body"/>
          </p:nvPr>
        </p:nvSpPr>
        <p:spPr>
          <a:xfrm>
            <a:off x="729450" y="1535075"/>
            <a:ext cx="76887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54"/>
              <a:t>MIMD: </a:t>
            </a:r>
            <a:r>
              <a:rPr b="1" i="1" lang="pt-BR" sz="1854"/>
              <a:t>Multiple Instruction Multiple Data </a:t>
            </a:r>
            <a:r>
              <a:rPr lang="pt-BR" sz="1854"/>
              <a:t>esta classe é bastante genérica envolvendo o processamento de múltiplos dados por parte de múltiplas instruções.</a:t>
            </a:r>
            <a:endParaRPr sz="1854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4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4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55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555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555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55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55"/>
          </a:p>
        </p:txBody>
      </p:sp>
      <p:sp>
        <p:nvSpPr>
          <p:cNvPr id="140" name="Google Shape;140;gcddca641a5_0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Classes dos Dispositivos Gráficos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rPr lang="pt-BR" sz="1900"/>
              <a:t>Função: Processamento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41" name="Google Shape;141;gcddca641a5_0_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2" name="Google Shape;142;gcddca641a5_0_29"/>
          <p:cNvPicPr preferRelativeResize="0"/>
          <p:nvPr/>
        </p:nvPicPr>
        <p:blipFill rotWithShape="1">
          <a:blip r:embed="rId3">
            <a:alphaModFix/>
          </a:blip>
          <a:srcRect b="31593" l="31573" r="33136" t="36314"/>
          <a:stretch/>
        </p:blipFill>
        <p:spPr>
          <a:xfrm>
            <a:off x="2604487" y="2571750"/>
            <a:ext cx="3938625" cy="20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729450" y="1535075"/>
            <a:ext cx="76887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836"/>
              <a:buNone/>
            </a:pPr>
            <a:r>
              <a:rPr b="1" lang="pt-BR" sz="4900"/>
              <a:t>Equipamentos de saída:</a:t>
            </a:r>
            <a:r>
              <a:rPr lang="pt-BR" sz="4900"/>
              <a:t> são dispositivos que permitem a exibição de objetos gráficos:</a:t>
            </a:r>
            <a:endParaRPr sz="4900"/>
          </a:p>
          <a:p>
            <a:pPr indent="-3340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 sz="4150"/>
              <a:t>Saída Vetorial:</a:t>
            </a:r>
            <a:r>
              <a:rPr lang="pt-BR" sz="4150"/>
              <a:t> Nestes terminais a primitiva gráfica é a reta, que pode ser desenhada em qualquer posição da superfície de desenho.</a:t>
            </a:r>
            <a:endParaRPr sz="4150"/>
          </a:p>
          <a:p>
            <a:pPr indent="-3340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 sz="4150"/>
              <a:t>Saída Matricial: </a:t>
            </a:r>
            <a:r>
              <a:rPr lang="pt-BR" sz="4150"/>
              <a:t>Nos dispositivos de saída matriciais, a primitiva gráfica é o ponto. As figuras são armazenadas em matrizes de pontos e a impressão se processa linha a linha. </a:t>
            </a:r>
            <a:endParaRPr b="1" sz="105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Classes dos Dispositivos Gráficos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rPr lang="pt-BR" sz="1900"/>
              <a:t>Função: Processamento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49" name="Google Shape;1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729450" y="1535075"/>
            <a:ext cx="76887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Do ponto de vista do usuário, podemos classificar os dispositivos gráficos quanto aos diferentes </a:t>
            </a:r>
            <a:r>
              <a:rPr b="1" lang="pt-BR"/>
              <a:t>modos de operação</a:t>
            </a:r>
            <a:r>
              <a:rPr lang="pt-BR"/>
              <a:t>, que podem ser divididas em duas classes: 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Dispositivos interativos e;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Dispositivos não-interativos.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Classes dos Dispositivos Gráficos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rPr lang="pt-BR" sz="1900"/>
              <a:t>Operação dos dispositivos gráficos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56" name="Google Shape;15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729450" y="1535075"/>
            <a:ext cx="76887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No modo interativo o usuário participa ativamente do processo fechando o ciclo;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772"/>
              <a:t>entrada → processamento → saída</a:t>
            </a:r>
            <a:endParaRPr b="1" sz="2772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Classes dos Dispositivos Gráficos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rPr lang="pt-BR" sz="1900"/>
              <a:t>Operação dos dispositivos gráficos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63" name="Google Shape;16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729450" y="1535075"/>
            <a:ext cx="76887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297"/>
              <a:buNone/>
            </a:pPr>
            <a:r>
              <a:rPr lang="pt-BR" sz="7400"/>
              <a:t>Um modelo para o desenvolvimento de tarefas de interação estabelece classes lógicas de funções gráficas que podem ser implementadas em diversos dispositivos físicos, utilizando diversas técnicas de interação. Essas funções lógicas são: </a:t>
            </a:r>
            <a:endParaRPr sz="7400"/>
          </a:p>
          <a:p>
            <a:pPr indent="-3460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400"/>
              <a:t>keyboard, </a:t>
            </a:r>
            <a:endParaRPr sz="7400"/>
          </a:p>
          <a:p>
            <a:pPr indent="-3460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400"/>
              <a:t>locator,</a:t>
            </a:r>
            <a:endParaRPr sz="7400"/>
          </a:p>
          <a:p>
            <a:pPr indent="-3460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400"/>
              <a:t>valuator, </a:t>
            </a:r>
            <a:endParaRPr sz="7400"/>
          </a:p>
          <a:p>
            <a:pPr indent="-3460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400"/>
              <a:t>button e;</a:t>
            </a:r>
            <a:endParaRPr sz="7400"/>
          </a:p>
          <a:p>
            <a:pPr indent="-3460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400"/>
              <a:t>pick. </a:t>
            </a:r>
            <a:endParaRPr sz="7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9" name="Google Shape;16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Classes dos Dispositivos Gráficos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rPr lang="pt-BR" sz="1900"/>
              <a:t>Operação dos dispositivos gráficos: Interação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0" name="Google Shape;1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729450" y="1535075"/>
            <a:ext cx="76887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pt-BR" sz="6400"/>
              <a:t>Chamamos de </a:t>
            </a:r>
            <a:r>
              <a:rPr b="1" lang="pt-BR" sz="6400"/>
              <a:t>realIdade virtual</a:t>
            </a:r>
            <a:r>
              <a:rPr lang="pt-BR" sz="6400"/>
              <a:t> a um ambiente que permite a total interação do usuário com a simulação de um sistema sintético em um espaço tridimensional. </a:t>
            </a:r>
            <a:endParaRPr sz="6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pt-BR" sz="6400"/>
              <a:t>Os dispositivos gráficos desse sistema fazem com que o observador se sinta parte integrante do ambiente sintético, podendo interagir com os objetos presentes, regidos pelas leis desse ambiente.</a:t>
            </a:r>
            <a:endParaRPr sz="6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27272"/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27272"/>
              <a:buNone/>
            </a:pPr>
            <a:r>
              <a:t/>
            </a:r>
            <a:endParaRPr sz="22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Classes dos Dispositivos Gráficos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rPr lang="pt-BR" sz="1900"/>
              <a:t>Operação dos dispositivos gráficos: Interação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8" name="Google Shape;1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25" y="3041263"/>
            <a:ext cx="31051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729450" y="1535075"/>
            <a:ext cx="76887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No modo </a:t>
            </a:r>
            <a:r>
              <a:rPr b="1" lang="pt-BR"/>
              <a:t>não-interativo </a:t>
            </a:r>
            <a:r>
              <a:rPr lang="pt-BR"/>
              <a:t>o usuário atua </a:t>
            </a:r>
            <a:r>
              <a:rPr b="1" lang="pt-BR"/>
              <a:t>passivamente</a:t>
            </a:r>
            <a:r>
              <a:rPr lang="pt-BR"/>
              <a:t>, controlando os dispositivos gráficos para aquisição de dados ou produção de imagens, que geralmente não é feita em tempo real.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Classes dos Dispositivos Gráficos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rPr lang="pt-BR" sz="1900"/>
              <a:t>Operação dos dispositivos gráficos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5" name="Google Shape;1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29450" y="1535075"/>
            <a:ext cx="76887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/>
              <a:t>Os dispositivos gráficos são projetados usualmente de forma a privilegiar um dos dois formatos de especificação de objetos: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Formato vetorial;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Formato matricial.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Classes dos Dispositivos Gráficos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rPr lang="pt-BR" sz="1900"/>
              <a:t>Formato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idx="1" type="body"/>
          </p:nvPr>
        </p:nvSpPr>
        <p:spPr>
          <a:xfrm>
            <a:off x="729450" y="1535075"/>
            <a:ext cx="76887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Classes dos Dispositivos Gráficos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rPr lang="pt-BR" sz="1900"/>
              <a:t>Especificação de objetos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29710" l="19365" r="16424" t="22152"/>
          <a:stretch/>
        </p:blipFill>
        <p:spPr>
          <a:xfrm>
            <a:off x="1638100" y="1662125"/>
            <a:ext cx="5871375" cy="24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>
            <a:off x="485500" y="4197300"/>
            <a:ext cx="852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Fig. 1: Níveis de abstração de objetos gráficos.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idx="1" type="body"/>
          </p:nvPr>
        </p:nvSpPr>
        <p:spPr>
          <a:xfrm>
            <a:off x="729450" y="1535075"/>
            <a:ext cx="76887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pt-BR" sz="2100"/>
              <a:t>Absolutos</a:t>
            </a:r>
            <a:r>
              <a:rPr lang="pt-BR" sz="2100"/>
              <a:t> (mesa digitalizadora, caneta ótica (light pen), o digitalizador 3D (3D digitilizer) e a luva eletrônica).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pt-BR" sz="2100"/>
              <a:t>Relativos</a:t>
            </a:r>
            <a:r>
              <a:rPr lang="pt-BR" sz="2100"/>
              <a:t> ( mouse, o trackball e o joystick ).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Classes dos Dispositivos Gráficos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rPr lang="pt-BR" sz="1900"/>
              <a:t>Formato Vetorial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idx="1" type="body"/>
          </p:nvPr>
        </p:nvSpPr>
        <p:spPr>
          <a:xfrm>
            <a:off x="729450" y="1535075"/>
            <a:ext cx="7688700" cy="29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288"/>
              <a:buNone/>
            </a:pPr>
            <a:r>
              <a:rPr lang="pt-BR" sz="3415"/>
              <a:t>Os dispositivos de entrada matriciais são utilizados para a conversão de imagens em imagens digitais, processo conhecido como  </a:t>
            </a:r>
            <a:r>
              <a:rPr b="1" lang="pt-BR" sz="3415"/>
              <a:t>digitalização de imagens.</a:t>
            </a:r>
            <a:r>
              <a:rPr lang="pt-BR" sz="3415"/>
              <a:t> </a:t>
            </a:r>
            <a:endParaRPr sz="3415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288"/>
              <a:buNone/>
            </a:pPr>
            <a:r>
              <a:rPr lang="pt-BR" sz="3415"/>
              <a:t>Estes dispositivos são constituídos por sensores, que captam os sinais das imagens, e por um circuito digital-analógico converte os sinais analógicos em matrizes de dados digitais. Estas matrizes representam as imagens capturadas.</a:t>
            </a:r>
            <a:endParaRPr sz="3415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Classes dos Dispositivos Gráficos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rPr lang="pt-BR" sz="1900"/>
              <a:t>Formato Matricial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idx="1" type="body"/>
          </p:nvPr>
        </p:nvSpPr>
        <p:spPr>
          <a:xfrm>
            <a:off x="729450" y="1535075"/>
            <a:ext cx="76887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Em relação ao critério funcional, podemos dividir os dispositivos gráficos em três tipos: 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Equipamentos de entrada;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Equipamentos de processamento e;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Equipamentos de saída.</a:t>
            </a:r>
            <a:endParaRPr/>
          </a:p>
        </p:txBody>
      </p:sp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Classes dos Dispositivos Gráficos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rPr lang="pt-BR" sz="1900"/>
              <a:t>Função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idx="1" type="body"/>
          </p:nvPr>
        </p:nvSpPr>
        <p:spPr>
          <a:xfrm>
            <a:off x="729450" y="1535075"/>
            <a:ext cx="76887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Equipamentos de entrada:</a:t>
            </a:r>
            <a:r>
              <a:rPr lang="pt-BR"/>
              <a:t> são os equipamentos cuja finalidade é capturar informações gráficas para o computador;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Classes dos Dispositivos Gráficos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rPr lang="pt-BR" sz="1900"/>
              <a:t>Função: Entrada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01" name="Google Shape;10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729450" y="1535075"/>
            <a:ext cx="76887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pt-BR" sz="1854"/>
              <a:t>Equipamentos de processamento:</a:t>
            </a:r>
            <a:r>
              <a:rPr lang="pt-BR" sz="1854"/>
              <a:t> são computadores com uma arquitetura especial orientada para a manipulação de objetos gráficos.</a:t>
            </a:r>
            <a:endParaRPr sz="1555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55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555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555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55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55"/>
          </a:p>
        </p:txBody>
      </p:sp>
      <p:sp>
        <p:nvSpPr>
          <p:cNvPr id="107" name="Google Shape;10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Classes dos Dispositivos Gráficos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rPr lang="pt-BR" sz="1900"/>
              <a:t>Função: Processamento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08" name="Google Shape;10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ddca641a5_0_17"/>
          <p:cNvSpPr txBox="1"/>
          <p:nvPr>
            <p:ph idx="1" type="body"/>
          </p:nvPr>
        </p:nvSpPr>
        <p:spPr>
          <a:xfrm>
            <a:off x="729450" y="1535075"/>
            <a:ext cx="76887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54"/>
              <a:t>SISD: </a:t>
            </a:r>
            <a:r>
              <a:rPr b="1" i="1" lang="pt-BR" sz="1854"/>
              <a:t>Single Instruction Single Data</a:t>
            </a:r>
            <a:r>
              <a:rPr lang="pt-BR" sz="1854"/>
              <a:t>, nesta classe, um único fluxo de instruções opera sobre um único fluxo de dados. </a:t>
            </a:r>
            <a:endParaRPr sz="1854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555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55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55"/>
          </a:p>
        </p:txBody>
      </p:sp>
      <p:sp>
        <p:nvSpPr>
          <p:cNvPr id="114" name="Google Shape;114;gcddca641a5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Classes dos Dispositivos Gráficos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438"/>
              <a:buNone/>
            </a:pPr>
            <a:r>
              <a:rPr lang="pt-BR" sz="1900"/>
              <a:t>Função: Processamento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15" name="Google Shape;115;gcddca641a5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6" name="Google Shape;116;gcddca641a5_0_17"/>
          <p:cNvPicPr preferRelativeResize="0"/>
          <p:nvPr/>
        </p:nvPicPr>
        <p:blipFill rotWithShape="1">
          <a:blip r:embed="rId3">
            <a:alphaModFix/>
          </a:blip>
          <a:srcRect b="56608" l="35288" r="38443" t="29834"/>
          <a:stretch/>
        </p:blipFill>
        <p:spPr>
          <a:xfrm>
            <a:off x="1808300" y="2399225"/>
            <a:ext cx="5527399" cy="1603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cddca641a5_0_17"/>
          <p:cNvSpPr txBox="1"/>
          <p:nvPr/>
        </p:nvSpPr>
        <p:spPr>
          <a:xfrm>
            <a:off x="921950" y="4100250"/>
            <a:ext cx="768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Fig. 1: Classe MIMD da classificação de Flynn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