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77" r:id="rId28"/>
    <p:sldId id="280" r:id="rId2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ckwell" panose="02060603020205020403" pitchFamily="18" charset="0"/>
      <p:regular r:id="rId35"/>
      <p:bold r:id="rId36"/>
      <p:italic r:id="rId37"/>
      <p:boldItalic r:id="rId38"/>
    </p:embeddedFont>
    <p:embeddedFont>
      <p:font typeface="PT Sans Narrow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esio de Araujo Goncalv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1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cd7336f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cd7336f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cd7336f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cd7336f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4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8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267112"/>
            <a:ext cx="7136700" cy="15829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Dispositivos Gráficos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FUNDAMENTOS DE PROCESSAMENTO </a:t>
            </a:r>
            <a:r>
              <a:rPr lang="pt-BR" dirty="0" smtClean="0"/>
              <a:t>GRÁFICO</a:t>
            </a:r>
          </a:p>
        </p:txBody>
      </p:sp>
      <p:sp>
        <p:nvSpPr>
          <p:cNvPr id="68" name="Google Shape;68;p13"/>
          <p:cNvSpPr txBox="1"/>
          <p:nvPr/>
        </p:nvSpPr>
        <p:spPr>
          <a:xfrm>
            <a:off x="0" y="0"/>
            <a:ext cx="91440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sz="1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sz="1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sz="1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926" y="90962"/>
            <a:ext cx="1030305" cy="8711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38" y="69174"/>
            <a:ext cx="823752" cy="8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158129"/>
            <a:ext cx="8520600" cy="707400"/>
          </a:xfrm>
        </p:spPr>
        <p:txBody>
          <a:bodyPr/>
          <a:lstStyle/>
          <a:p>
            <a:r>
              <a:rPr lang="pt-BR" dirty="0" smtClean="0"/>
              <a:t>CRISTAL LÍQUIDO (LCD)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63" y="998490"/>
            <a:ext cx="4166737" cy="353176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03979" y="1082380"/>
            <a:ext cx="4035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Moléculas de cristal líquido em espiral que torcem a polarização da </a:t>
            </a:r>
            <a:r>
              <a:rPr lang="pt-BR" dirty="0" smtClean="0"/>
              <a:t>luz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Sem campo elétrico aplicado, LC torce a luz e ela passa pelos dois polarizadores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campo, a luz não é torcida então aparece um ponto preto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Características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- Monitor </a:t>
            </a:r>
            <a:r>
              <a:rPr lang="pt-BR" dirty="0"/>
              <a:t>LCD com lâmpadas de </a:t>
            </a:r>
            <a:r>
              <a:rPr lang="pt-BR" dirty="0" smtClean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- Imagem </a:t>
            </a:r>
            <a:r>
              <a:rPr lang="pt-BR" dirty="0"/>
              <a:t>mais rica em </a:t>
            </a:r>
            <a:r>
              <a:rPr lang="pt-BR" dirty="0" smtClean="0"/>
              <a:t>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- Contraste </a:t>
            </a:r>
            <a:r>
              <a:rPr lang="pt-BR" dirty="0"/>
              <a:t>mais </a:t>
            </a:r>
            <a:r>
              <a:rPr lang="pt-BR" dirty="0" smtClean="0"/>
              <a:t>acentuado, Alta </a:t>
            </a:r>
            <a:r>
              <a:rPr lang="pt-BR" dirty="0"/>
              <a:t>definição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- Espessura </a:t>
            </a:r>
            <a:r>
              <a:rPr lang="pt-BR" dirty="0"/>
              <a:t>média - 3 cm</a:t>
            </a:r>
          </a:p>
        </p:txBody>
      </p:sp>
    </p:spTree>
    <p:extLst>
      <p:ext uri="{BB962C8B-B14F-4D97-AF65-F5344CB8AC3E}">
        <p14:creationId xmlns:p14="http://schemas.microsoft.com/office/powerpoint/2010/main" val="124269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B1A1-FE8B-4565-A3BF-A49607E0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/ Qualidade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63BED-ACF6-4F68-BDE8-4CCFFD48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sz="15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1080p30</a:t>
            </a:r>
          </a:p>
          <a:p>
            <a:pPr lvl="1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nome abreviado de um tipo de resolução</a:t>
            </a:r>
            <a:r>
              <a:rPr lang="pt-BR" sz="1300" b="1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1080 linhas de resolução vertical</a:t>
            </a:r>
            <a:r>
              <a:rPr lang="pt-BR" sz="1300" b="1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p denota varredura progressiva</a:t>
            </a:r>
            <a:r>
              <a:rPr lang="pt-BR" sz="1300" b="1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i seria </a:t>
            </a:r>
            <a:r>
              <a:rPr lang="pt-BR" sz="1300" b="1" i="0" dirty="0" err="1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interlaced</a:t>
            </a:r>
            <a:endParaRPr lang="pt-BR" sz="1300" b="1" i="0" dirty="0">
              <a:solidFill>
                <a:schemeClr val="bg2"/>
              </a:solidFill>
              <a:effectLst/>
              <a:latin typeface="Rockwell" panose="02060603020205020403" pitchFamily="18" charset="0"/>
            </a:endParaRPr>
          </a:p>
          <a:p>
            <a:pPr lvl="1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Pressupõe </a:t>
            </a:r>
            <a:r>
              <a:rPr lang="pt-BR" sz="1300" b="1" i="0" dirty="0" err="1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widescreen</a:t>
            </a:r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 16:9</a:t>
            </a:r>
            <a:r>
              <a:rPr lang="pt-BR" sz="1300" b="1" dirty="0">
                <a:solidFill>
                  <a:schemeClr val="bg2"/>
                </a:solidFill>
              </a:rPr>
              <a:t> </a:t>
            </a:r>
          </a:p>
          <a:p>
            <a:pPr lvl="2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resolução horizontal de 1920 pixels</a:t>
            </a:r>
          </a:p>
          <a:p>
            <a:pPr lvl="2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1920×1080</a:t>
            </a:r>
            <a:r>
              <a:rPr lang="pt-BR" sz="1300" b="1" dirty="0">
                <a:solidFill>
                  <a:schemeClr val="bg2"/>
                </a:solidFill>
              </a:rPr>
              <a:t> </a:t>
            </a:r>
          </a:p>
          <a:p>
            <a:pPr lvl="2"/>
            <a:r>
              <a:rPr lang="pt-BR" sz="1300" b="1" i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2.1 MP</a:t>
            </a:r>
            <a:r>
              <a:rPr lang="pt-BR" sz="13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CCF2-2EFC-4AE2-AE95-4E7677B0A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54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B1A1-FE8B-4565-A3BF-A49607E0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/ Qualidade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CCF2-2EFC-4AE2-AE95-4E7677B0A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D4F404-3B11-44F5-AC96-8F302ECB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50" y="1152425"/>
            <a:ext cx="6097300" cy="33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B1A1-FE8B-4565-A3BF-A49607E0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/ Qualidade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CCF2-2EFC-4AE2-AE95-4E7677B0A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6D87C3-70A2-4FB5-A6A6-30AB26FB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50" y="1152425"/>
            <a:ext cx="6317700" cy="35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B1A1-FE8B-4565-A3BF-A49607E0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/ Qualidade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CCF2-2EFC-4AE2-AE95-4E7677B0A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0560CD-DCE9-49CB-B427-71C4B9C0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76" y="1141761"/>
            <a:ext cx="5660448" cy="3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8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9698-EA5C-4F30-8F9B-C2832071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Aspect</a:t>
            </a:r>
            <a:r>
              <a:rPr lang="pt-BR" dirty="0"/>
              <a:t> </a:t>
            </a:r>
            <a:r>
              <a:rPr lang="pt-BR" dirty="0" err="1"/>
              <a:t>Ratio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4F99F0-7C1C-4FE5-AEEC-AD2ED15F1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03ED74-8E20-40FB-8147-EC0D36F6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07" y="1152425"/>
            <a:ext cx="4984785" cy="34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B1A1-FE8B-4565-A3BF-A49607E0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Qualidade da Televisão Digital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63BED-ACF6-4F68-BDE8-4CCFFD48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dirty="0"/>
              <a:t>Standard </a:t>
            </a:r>
            <a:r>
              <a:rPr lang="pt-BR" b="1" dirty="0" err="1"/>
              <a:t>Definition</a:t>
            </a:r>
            <a:r>
              <a:rPr lang="pt-BR" b="1" dirty="0"/>
              <a:t> TV (SDTV)</a:t>
            </a:r>
          </a:p>
          <a:p>
            <a:r>
              <a:rPr lang="pt-BR" b="1" dirty="0" err="1"/>
              <a:t>Enhanced</a:t>
            </a:r>
            <a:r>
              <a:rPr lang="pt-BR" b="1" dirty="0"/>
              <a:t> </a:t>
            </a:r>
            <a:r>
              <a:rPr lang="pt-BR" b="1" dirty="0" err="1"/>
              <a:t>Definition</a:t>
            </a:r>
            <a:r>
              <a:rPr lang="pt-BR" b="1" dirty="0"/>
              <a:t> TV (EDTV)</a:t>
            </a:r>
          </a:p>
          <a:p>
            <a:r>
              <a:rPr lang="pt-BR" b="1" dirty="0"/>
              <a:t>High </a:t>
            </a:r>
            <a:r>
              <a:rPr lang="pt-BR" b="1" dirty="0" err="1"/>
              <a:t>Definition</a:t>
            </a:r>
            <a:r>
              <a:rPr lang="pt-BR" b="1" dirty="0"/>
              <a:t> TV (HDTV)</a:t>
            </a:r>
          </a:p>
          <a:p>
            <a:pPr marL="114300" indent="0">
              <a:buNone/>
            </a:pPr>
            <a:endParaRPr lang="pt-BR" sz="13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66CCF2-2EFC-4AE2-AE95-4E7677B0A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16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Placas Gráficas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97B1E8-B6D3-453C-B79E-9131A8FD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25"/>
            <a:ext cx="8160758" cy="35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Placas Gráficas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D7125DD-D28F-43FB-B590-6DA757D5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dirty="0"/>
              <a:t>1965, a IBM criou a primeira máquina de exibição gráfica</a:t>
            </a:r>
          </a:p>
          <a:p>
            <a:pPr lvl="1"/>
            <a:r>
              <a:rPr lang="pt-BR" sz="1600" b="1" dirty="0"/>
              <a:t>O computador IBM 1130 foi usado com a unidade de exibição IBM 2250.</a:t>
            </a:r>
          </a:p>
        </p:txBody>
      </p:sp>
    </p:spTree>
    <p:extLst>
      <p:ext uri="{BB962C8B-B14F-4D97-AF65-F5344CB8AC3E}">
        <p14:creationId xmlns:p14="http://schemas.microsoft.com/office/powerpoint/2010/main" val="221975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Placas Gráficas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>
                <a:solidFill>
                  <a:schemeClr val="bg2"/>
                </a:solidFill>
              </a:rPr>
              <a:t>19</a:t>
            </a:fld>
            <a:endParaRPr lang="pt-BR">
              <a:solidFill>
                <a:schemeClr val="bg2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7AC9CD-98E1-4A94-A9C1-71FC87EA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74" y="1437914"/>
            <a:ext cx="5073381" cy="34221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332BF4-1939-4C1B-B898-0C245D000DF5}"/>
              </a:ext>
            </a:extLst>
          </p:cNvPr>
          <p:cNvSpPr/>
          <p:nvPr/>
        </p:nvSpPr>
        <p:spPr>
          <a:xfrm>
            <a:off x="1641764" y="1152425"/>
            <a:ext cx="1226127" cy="530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7C57B9-E636-4933-88E7-7E38E7A63193}"/>
              </a:ext>
            </a:extLst>
          </p:cNvPr>
          <p:cNvSpPr txBox="1"/>
          <p:nvPr/>
        </p:nvSpPr>
        <p:spPr>
          <a:xfrm>
            <a:off x="1922319" y="1437914"/>
            <a:ext cx="136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Memória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5B7D785-389B-462B-B900-2F9B81D43F81}"/>
              </a:ext>
            </a:extLst>
          </p:cNvPr>
          <p:cNvSpPr/>
          <p:nvPr/>
        </p:nvSpPr>
        <p:spPr>
          <a:xfrm>
            <a:off x="4686300" y="1417876"/>
            <a:ext cx="1174174" cy="486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C29E40-BEC4-4628-AE85-908B89D181E1}"/>
              </a:ext>
            </a:extLst>
          </p:cNvPr>
          <p:cNvSpPr txBox="1"/>
          <p:nvPr/>
        </p:nvSpPr>
        <p:spPr>
          <a:xfrm>
            <a:off x="4592782" y="1165770"/>
            <a:ext cx="1361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Dissipador de Calor do Processador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DA82177-39D1-45C0-89B2-BE381D7F8674}"/>
              </a:ext>
            </a:extLst>
          </p:cNvPr>
          <p:cNvSpPr/>
          <p:nvPr/>
        </p:nvSpPr>
        <p:spPr>
          <a:xfrm>
            <a:off x="5860474" y="1010899"/>
            <a:ext cx="1028700" cy="1048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8B83891-F220-4AF0-A077-4C8A293D1BCB}"/>
              </a:ext>
            </a:extLst>
          </p:cNvPr>
          <p:cNvSpPr txBox="1"/>
          <p:nvPr/>
        </p:nvSpPr>
        <p:spPr>
          <a:xfrm>
            <a:off x="5889029" y="1376359"/>
            <a:ext cx="1259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Ventilador do Processador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DC99AF-6188-4788-AA99-DD270AEC76C2}"/>
              </a:ext>
            </a:extLst>
          </p:cNvPr>
          <p:cNvSpPr/>
          <p:nvPr/>
        </p:nvSpPr>
        <p:spPr>
          <a:xfrm>
            <a:off x="5413664" y="4132601"/>
            <a:ext cx="1361209" cy="530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F01B2B-942C-4283-A2F7-32CC8113BA1A}"/>
              </a:ext>
            </a:extLst>
          </p:cNvPr>
          <p:cNvSpPr txBox="1"/>
          <p:nvPr/>
        </p:nvSpPr>
        <p:spPr>
          <a:xfrm>
            <a:off x="5413664" y="4132601"/>
            <a:ext cx="1267691" cy="53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Conexão da </a:t>
            </a:r>
            <a:r>
              <a:rPr lang="pt-BR" b="1" dirty="0" err="1">
                <a:solidFill>
                  <a:schemeClr val="bg2"/>
                </a:solidFill>
              </a:rPr>
              <a:t>Placa-mãe</a:t>
            </a:r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6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Cronograma 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❏"/>
            </a:pPr>
            <a:r>
              <a:rPr lang="pt-BR" dirty="0" smtClean="0"/>
              <a:t>1.Dados Gráficos</a:t>
            </a:r>
          </a:p>
          <a:p>
            <a:pPr lvl="0">
              <a:buChar char="❏"/>
            </a:pPr>
            <a:r>
              <a:rPr lang="pt-BR" dirty="0" smtClean="0"/>
              <a:t>2.Classificação </a:t>
            </a:r>
            <a:r>
              <a:rPr lang="pt-BR" dirty="0"/>
              <a:t>Dos Dispositivos Gráficos</a:t>
            </a:r>
            <a:endParaRPr lang="pt-BR" dirty="0" smtClean="0"/>
          </a:p>
          <a:p>
            <a:pPr lvl="0">
              <a:spcBef>
                <a:spcPts val="1000"/>
              </a:spcBef>
              <a:buChar char="❏"/>
            </a:pPr>
            <a:r>
              <a:rPr lang="pt-BR" dirty="0" smtClean="0"/>
              <a:t>3.Dispositivos </a:t>
            </a:r>
            <a:r>
              <a:rPr lang="pt-BR" dirty="0"/>
              <a:t>de Exibição de </a:t>
            </a:r>
            <a:r>
              <a:rPr lang="pt-BR" dirty="0" smtClean="0"/>
              <a:t>Vídeo</a:t>
            </a:r>
          </a:p>
          <a:p>
            <a:pPr lvl="0">
              <a:spcBef>
                <a:spcPts val="1000"/>
              </a:spcBef>
              <a:buChar char="❏"/>
            </a:pPr>
            <a:r>
              <a:rPr lang="pt-BR" dirty="0" smtClean="0"/>
              <a:t>4.Tecnologias </a:t>
            </a:r>
            <a:r>
              <a:rPr lang="pt-BR" dirty="0"/>
              <a:t>de </a:t>
            </a:r>
            <a:r>
              <a:rPr lang="pt-BR" dirty="0" smtClean="0"/>
              <a:t>Impressão</a:t>
            </a:r>
          </a:p>
          <a:p>
            <a:pPr lvl="0">
              <a:spcBef>
                <a:spcPts val="1000"/>
              </a:spcBef>
              <a:buChar char="❏"/>
            </a:pPr>
            <a:r>
              <a:rPr lang="pt-BR" dirty="0" smtClean="0"/>
              <a:t>5.Dispositivos </a:t>
            </a:r>
            <a:r>
              <a:rPr lang="pt-BR" dirty="0"/>
              <a:t>de </a:t>
            </a:r>
            <a:r>
              <a:rPr lang="pt-BR" dirty="0" smtClean="0"/>
              <a:t>Interação</a:t>
            </a:r>
          </a:p>
          <a:p>
            <a:pPr lvl="0">
              <a:spcBef>
                <a:spcPts val="1000"/>
              </a:spcBef>
              <a:buChar char="❏"/>
            </a:pPr>
            <a:r>
              <a:rPr lang="pt-BR" dirty="0" smtClean="0"/>
              <a:t>Referências </a:t>
            </a:r>
            <a:r>
              <a:rPr lang="pt-BR" dirty="0"/>
              <a:t>Bibliográficas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Placa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D7125DD-D28F-43FB-B590-6DA757D5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dirty="0">
                <a:solidFill>
                  <a:schemeClr val="bg2"/>
                </a:solidFill>
              </a:rPr>
              <a:t>Integradas à </a:t>
            </a:r>
            <a:r>
              <a:rPr lang="pt-BR" b="1" dirty="0" err="1">
                <a:solidFill>
                  <a:schemeClr val="bg2"/>
                </a:solidFill>
              </a:rPr>
              <a:t>placa-mãe</a:t>
            </a:r>
            <a:r>
              <a:rPr lang="pt-BR" b="1" dirty="0">
                <a:solidFill>
                  <a:schemeClr val="bg2"/>
                </a:solidFill>
              </a:rPr>
              <a:t> (On-Board)</a:t>
            </a:r>
          </a:p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Avulsas (Off-Board)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Placas de vídeo de uso profissional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07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Fabricantes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D7125DD-D28F-43FB-B590-6DA757D5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dirty="0" err="1"/>
              <a:t>GPUs</a:t>
            </a:r>
            <a:endParaRPr lang="pt-BR" b="1" dirty="0"/>
          </a:p>
          <a:p>
            <a:pPr lvl="1"/>
            <a:r>
              <a:rPr lang="pt-BR" b="1" dirty="0"/>
              <a:t>Intel</a:t>
            </a:r>
          </a:p>
          <a:p>
            <a:pPr lvl="1"/>
            <a:r>
              <a:rPr lang="pt-BR" b="1" dirty="0"/>
              <a:t>AMD (</a:t>
            </a:r>
            <a:r>
              <a:rPr lang="pt-BR" b="1" dirty="0" err="1"/>
              <a:t>acquired</a:t>
            </a:r>
            <a:r>
              <a:rPr lang="pt-BR" b="1" dirty="0"/>
              <a:t> ATI)</a:t>
            </a:r>
          </a:p>
          <a:p>
            <a:pPr lvl="1"/>
            <a:r>
              <a:rPr lang="pt-BR" b="1" dirty="0"/>
              <a:t>Nvidia</a:t>
            </a:r>
          </a:p>
          <a:p>
            <a:pPr lvl="1"/>
            <a:endParaRPr lang="pt-BR" b="1" dirty="0"/>
          </a:p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Diferentes placas gráficas feitas com as mesmas 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GPUs</a:t>
            </a:r>
            <a:endParaRPr lang="pt-BR" b="1" i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As placas de vídeo são comercializadas com a marca do fabricante da GPU</a:t>
            </a:r>
          </a:p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As marcas de vídeo mais populares são: Radeon da ATI e GeForce da Nvidia</a:t>
            </a:r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9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D7125DD-D28F-43FB-B590-6DA757D5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dirty="0">
                <a:solidFill>
                  <a:schemeClr val="bg2"/>
                </a:solidFill>
              </a:rPr>
              <a:t>Armazena a imagem a ser exibida no vídeo</a:t>
            </a:r>
          </a:p>
          <a:p>
            <a:r>
              <a:rPr lang="pt-BR" b="1" dirty="0">
                <a:solidFill>
                  <a:schemeClr val="bg2"/>
                </a:solidFill>
              </a:rPr>
              <a:t>Dispositivos vetoriais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Display </a:t>
            </a:r>
            <a:r>
              <a:rPr lang="pt-BR" b="1" dirty="0" err="1">
                <a:solidFill>
                  <a:schemeClr val="bg2"/>
                </a:solidFill>
              </a:rPr>
              <a:t>list</a:t>
            </a:r>
            <a:r>
              <a:rPr lang="pt-BR" b="1" dirty="0">
                <a:solidFill>
                  <a:schemeClr val="bg2"/>
                </a:solidFill>
              </a:rPr>
              <a:t> é executada ininterruptamente pela controladora de vídeo para manter a imagem visível na tela.</a:t>
            </a:r>
          </a:p>
          <a:p>
            <a:pPr lvl="2"/>
            <a:r>
              <a:rPr lang="pt-BR" b="1" dirty="0">
                <a:solidFill>
                  <a:schemeClr val="bg2"/>
                </a:solidFill>
              </a:rPr>
              <a:t>Display </a:t>
            </a:r>
            <a:r>
              <a:rPr lang="pt-BR" b="1" dirty="0" err="1">
                <a:solidFill>
                  <a:schemeClr val="bg2"/>
                </a:solidFill>
              </a:rPr>
              <a:t>list</a:t>
            </a:r>
            <a:r>
              <a:rPr lang="pt-BR" b="1" dirty="0">
                <a:solidFill>
                  <a:schemeClr val="bg2"/>
                </a:solidFill>
              </a:rPr>
              <a:t>: instruções de desenho com as coordenadas de tela dos objetos gráficos.</a:t>
            </a:r>
          </a:p>
        </p:txBody>
      </p:sp>
    </p:spTree>
    <p:extLst>
      <p:ext uri="{BB962C8B-B14F-4D97-AF65-F5344CB8AC3E}">
        <p14:creationId xmlns:p14="http://schemas.microsoft.com/office/powerpoint/2010/main" val="373916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D7125DD-D28F-43FB-B590-6DA757D5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Dispositivos matriciais:</a:t>
            </a:r>
          </a:p>
          <a:p>
            <a:pPr lvl="1"/>
            <a:r>
              <a:rPr lang="pt-BR" sz="1800" b="1" i="0" dirty="0">
                <a:solidFill>
                  <a:schemeClr val="bg2"/>
                </a:solidFill>
                <a:effectLst/>
                <a:latin typeface="ArialMT"/>
              </a:rPr>
              <a:t>Estrutura matricial armazena os valores de cor dos pixels da imagem.</a:t>
            </a:r>
            <a:r>
              <a:rPr lang="pt-BR" b="1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pt-BR" sz="1800" b="1" dirty="0">
                <a:solidFill>
                  <a:schemeClr val="bg2"/>
                </a:solidFill>
                <a:latin typeface="ArialMT"/>
              </a:rPr>
              <a:t>R</a:t>
            </a:r>
            <a:r>
              <a:rPr lang="pt-BR" sz="1800" b="1" i="0" dirty="0">
                <a:solidFill>
                  <a:schemeClr val="bg2"/>
                </a:solidFill>
                <a:effectLst/>
                <a:latin typeface="ArialMT"/>
              </a:rPr>
              <a:t>esolução de cor e a resolução geométrica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do fabricante da GPU</a:t>
            </a:r>
          </a:p>
          <a:p>
            <a:pPr lvl="2"/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Função do tamanho da memoria de vídeo</a:t>
            </a:r>
          </a:p>
          <a:p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Resolução de cor:</a:t>
            </a:r>
          </a:p>
          <a:p>
            <a:pPr lvl="1"/>
            <a:r>
              <a:rPr lang="es-ES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1 bit por pixel: monocromáticos</a:t>
            </a:r>
          </a:p>
          <a:p>
            <a:pPr lvl="1"/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2 a 12 bits por pixel: 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pseudo-color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- imagens coloridas com 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auxlio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de uma look-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table</a:t>
            </a:r>
            <a:endParaRPr lang="pt-BR" b="1" i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24 bits por pixel: 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color: 8 bits para cada componentes R (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), G (</a:t>
            </a:r>
            <a:r>
              <a:rPr lang="pt-BR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pt-BR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) e B (blue)</a:t>
            </a:r>
          </a:p>
        </p:txBody>
      </p:sp>
    </p:spTree>
    <p:extLst>
      <p:ext uri="{BB962C8B-B14F-4D97-AF65-F5344CB8AC3E}">
        <p14:creationId xmlns:p14="http://schemas.microsoft.com/office/powerpoint/2010/main" val="217997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1D61-414E-42BD-AC8A-7B51281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CPU x GPU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F34CD3-CEC2-4953-BD05-163AA56D1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B6E979-EF6B-4AD0-931C-1CE6B1A4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152425"/>
            <a:ext cx="5902036" cy="33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0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1D61-414E-42BD-AC8A-7B51281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CPU x GPU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F34CD3-CEC2-4953-BD05-163AA56D1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D22A67-AFBC-414F-A9E4-C6FB66D5C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16"/>
          <a:stretch/>
        </p:blipFill>
        <p:spPr>
          <a:xfrm>
            <a:off x="0" y="995190"/>
            <a:ext cx="9144000" cy="35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1D61-414E-42BD-AC8A-7B51281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Fornecedores de GPU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F34CD3-CEC2-4953-BD05-163AA56D1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7B19337-2F3D-4992-8EB3-24375269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9090"/>
            <a:ext cx="8520600" cy="3917373"/>
          </a:xfrm>
        </p:spPr>
        <p:txBody>
          <a:bodyPr/>
          <a:lstStyle/>
          <a:p>
            <a:r>
              <a:rPr lang="pt-BR" b="1" dirty="0"/>
              <a:t>AMD</a:t>
            </a:r>
          </a:p>
          <a:p>
            <a:pPr lvl="1"/>
            <a:r>
              <a:rPr lang="pt-BR" b="1" dirty="0"/>
              <a:t>Radeon</a:t>
            </a:r>
          </a:p>
          <a:p>
            <a:r>
              <a:rPr lang="pt-BR" b="1" dirty="0"/>
              <a:t>NVIDIA</a:t>
            </a:r>
          </a:p>
          <a:p>
            <a:pPr lvl="1"/>
            <a:r>
              <a:rPr lang="pt-BR" b="1" dirty="0" err="1"/>
              <a:t>Geforce</a:t>
            </a:r>
            <a:endParaRPr lang="pt-BR" b="1" dirty="0"/>
          </a:p>
          <a:p>
            <a:r>
              <a:rPr lang="pt-BR" b="1" dirty="0"/>
              <a:t>INTEL</a:t>
            </a:r>
          </a:p>
          <a:p>
            <a:pPr lvl="1"/>
            <a:r>
              <a:rPr lang="pt-BR" b="1" dirty="0"/>
              <a:t>CPU </a:t>
            </a:r>
            <a:r>
              <a:rPr lang="pt-BR" b="1" dirty="0" err="1"/>
              <a:t>Graphics</a:t>
            </a:r>
            <a:endParaRPr lang="pt-B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6FCA85-F4DF-4725-B45F-EF0BAB5D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39090"/>
            <a:ext cx="2648292" cy="3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Referências Bibliográficas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NVIDIA Corporation. Geforce256 – The World’s </a:t>
            </a:r>
            <a:r>
              <a:rPr lang="en-US" sz="1600" dirty="0" err="1"/>
              <a:t>FirstGPU</a:t>
            </a:r>
            <a:r>
              <a:rPr lang="en-US" sz="1600" dirty="0"/>
              <a:t>, </a:t>
            </a:r>
            <a:r>
              <a:rPr lang="en-US" sz="1600" dirty="0" smtClean="0"/>
              <a:t>1999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600" dirty="0" err="1"/>
              <a:t>Randy</a:t>
            </a:r>
            <a:r>
              <a:rPr lang="pt-BR" sz="1600" dirty="0"/>
              <a:t> Fernando, GPGPU: General-</a:t>
            </a:r>
            <a:r>
              <a:rPr lang="pt-BR" sz="1600" dirty="0" err="1"/>
              <a:t>Purpose</a:t>
            </a:r>
            <a:r>
              <a:rPr lang="pt-BR" sz="1600" dirty="0"/>
              <a:t> </a:t>
            </a:r>
            <a:r>
              <a:rPr lang="pt-BR" sz="1600" dirty="0" err="1"/>
              <a:t>Computation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GPUs</a:t>
            </a:r>
            <a:r>
              <a:rPr lang="pt-BR" sz="1600" dirty="0"/>
              <a:t>, 2004</a:t>
            </a:r>
            <a:r>
              <a:rPr lang="pt-BR" sz="16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600" dirty="0" err="1"/>
              <a:t>Randy</a:t>
            </a:r>
            <a:r>
              <a:rPr lang="pt-BR" sz="1600" dirty="0"/>
              <a:t> Fernando &amp; Cyril </a:t>
            </a:r>
            <a:r>
              <a:rPr lang="pt-BR" sz="1600" dirty="0" err="1"/>
              <a:t>Zeller</a:t>
            </a:r>
            <a:r>
              <a:rPr lang="pt-BR" sz="1600" dirty="0"/>
              <a:t>, </a:t>
            </a:r>
            <a:r>
              <a:rPr lang="pt-BR" sz="1600" dirty="0" err="1"/>
              <a:t>Programming</a:t>
            </a:r>
            <a:r>
              <a:rPr lang="pt-BR" sz="1600" dirty="0"/>
              <a:t> </a:t>
            </a:r>
            <a:r>
              <a:rPr lang="pt-BR" sz="1600" dirty="0" err="1"/>
              <a:t>Graphics</a:t>
            </a:r>
            <a:r>
              <a:rPr lang="pt-BR" sz="1600" dirty="0"/>
              <a:t> Hardware, 2004</a:t>
            </a:r>
            <a:r>
              <a:rPr lang="pt-BR" sz="16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600" dirty="0"/>
              <a:t>Artigo da </a:t>
            </a:r>
            <a:r>
              <a:rPr lang="pt-BR" sz="1600" dirty="0" err="1"/>
              <a:t>Wikipedia</a:t>
            </a:r>
            <a:r>
              <a:rPr lang="pt-BR" sz="1600" dirty="0"/>
              <a:t> – </a:t>
            </a:r>
            <a:r>
              <a:rPr lang="pt-BR" sz="1600" dirty="0" err="1"/>
              <a:t>Graphics</a:t>
            </a:r>
            <a:r>
              <a:rPr lang="pt-BR" sz="1600" dirty="0"/>
              <a:t> </a:t>
            </a:r>
            <a:r>
              <a:rPr lang="pt-BR" sz="1600" dirty="0" err="1"/>
              <a:t>Processing</a:t>
            </a:r>
            <a:r>
              <a:rPr lang="pt-BR" sz="1600" dirty="0"/>
              <a:t> Unit</a:t>
            </a:r>
            <a:r>
              <a:rPr lang="pt-BR" sz="16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600" dirty="0"/>
              <a:t>NVIDIA </a:t>
            </a:r>
            <a:r>
              <a:rPr lang="pt-BR" sz="1600" dirty="0" err="1"/>
              <a:t>Developer</a:t>
            </a:r>
            <a:r>
              <a:rPr lang="pt-BR" sz="1600" dirty="0"/>
              <a:t> Zone – CPU </a:t>
            </a:r>
            <a:r>
              <a:rPr lang="pt-BR" sz="1600" dirty="0" err="1"/>
              <a:t>Gems</a:t>
            </a:r>
            <a:r>
              <a:rPr lang="pt-BR" sz="1600" dirty="0"/>
              <a:t> </a:t>
            </a:r>
            <a:r>
              <a:rPr lang="pt-BR" sz="1600" dirty="0" smtClean="0"/>
              <a:t>2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600" dirty="0"/>
              <a:t>David </a:t>
            </a:r>
            <a:r>
              <a:rPr lang="pt-BR" sz="1600" dirty="0" err="1"/>
              <a:t>Luebke</a:t>
            </a:r>
            <a:r>
              <a:rPr lang="pt-BR" sz="1600" dirty="0"/>
              <a:t> (NVIDIA </a:t>
            </a:r>
            <a:r>
              <a:rPr lang="pt-BR" sz="1600" dirty="0" err="1"/>
              <a:t>Research</a:t>
            </a:r>
            <a:r>
              <a:rPr lang="pt-BR" sz="1600" dirty="0"/>
              <a:t>) &amp; Greg </a:t>
            </a:r>
            <a:r>
              <a:rPr lang="pt-BR" sz="1600" dirty="0" err="1"/>
              <a:t>Humphreys</a:t>
            </a:r>
            <a:r>
              <a:rPr lang="pt-BR" sz="1600" dirty="0"/>
              <a:t>(</a:t>
            </a:r>
            <a:r>
              <a:rPr lang="pt-BR" sz="1600" dirty="0" err="1"/>
              <a:t>University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Virginia), </a:t>
            </a:r>
            <a:r>
              <a:rPr lang="pt-BR" sz="1600" dirty="0" err="1"/>
              <a:t>How</a:t>
            </a:r>
            <a:r>
              <a:rPr lang="pt-BR" sz="1600" dirty="0"/>
              <a:t> </a:t>
            </a:r>
            <a:r>
              <a:rPr lang="pt-BR" sz="1600" dirty="0" err="1"/>
              <a:t>GPUs</a:t>
            </a:r>
            <a:r>
              <a:rPr lang="pt-BR" sz="1600" dirty="0"/>
              <a:t> </a:t>
            </a:r>
            <a:r>
              <a:rPr lang="pt-BR" sz="1600" dirty="0" err="1"/>
              <a:t>work</a:t>
            </a:r>
            <a:r>
              <a:rPr lang="pt-BR" sz="1600" dirty="0"/>
              <a:t> – </a:t>
            </a:r>
            <a:r>
              <a:rPr lang="pt-BR" sz="1600" dirty="0" smtClean="0"/>
              <a:t>artigo publicado </a:t>
            </a:r>
            <a:r>
              <a:rPr lang="pt-BR" sz="1600" dirty="0"/>
              <a:t>em 2007, no site Computer Magazine, da IEEE Computer </a:t>
            </a:r>
            <a:r>
              <a:rPr lang="pt-BR" sz="1600" dirty="0" err="1"/>
              <a:t>Society</a:t>
            </a:r>
            <a:endParaRPr lang="pt-BR" sz="16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541225" y="3606325"/>
            <a:ext cx="19908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34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267112"/>
            <a:ext cx="7136700" cy="15829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Dispositivos Gráficos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FUNDAMENTOS DE PROCESSAMENTO GRÁFICO</a:t>
            </a:r>
            <a:endParaRPr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0" y="0"/>
            <a:ext cx="91440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sz="1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sz="1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sz="1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926" y="90962"/>
            <a:ext cx="1030305" cy="8711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38" y="69174"/>
            <a:ext cx="823752" cy="8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92687"/>
            <a:ext cx="8520600" cy="707400"/>
          </a:xfrm>
        </p:spPr>
        <p:txBody>
          <a:bodyPr/>
          <a:lstStyle/>
          <a:p>
            <a:r>
              <a:rPr lang="pt-BR" dirty="0"/>
              <a:t>3.Dispositivos de Exibição de Vídeo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" y="916524"/>
            <a:ext cx="7516536" cy="38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3.Dispositivos de Exibição de Vídeo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Monitores de Vídeo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Placa Gráfica</a:t>
            </a:r>
          </a:p>
          <a:p>
            <a:pPr lvl="1"/>
            <a:r>
              <a:rPr lang="pt-BR" dirty="0"/>
              <a:t>Processador de Vídeo – </a:t>
            </a:r>
            <a:r>
              <a:rPr lang="pt-BR" dirty="0" smtClean="0"/>
              <a:t>GPU</a:t>
            </a:r>
          </a:p>
          <a:p>
            <a:pPr lvl="1"/>
            <a:r>
              <a:rPr lang="pt-BR" dirty="0"/>
              <a:t>Memória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02" y="1152425"/>
            <a:ext cx="1584296" cy="1584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89" y="2729088"/>
            <a:ext cx="2017029" cy="20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Monitores de Vídeo/Evolução/Tecnologia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5" y="1283516"/>
            <a:ext cx="1895461" cy="1308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10" y="1568727"/>
            <a:ext cx="487435" cy="4874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10" y="1283516"/>
            <a:ext cx="1817090" cy="130868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41" y="1283516"/>
            <a:ext cx="2265028" cy="13086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8727"/>
            <a:ext cx="487435" cy="48743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4545" y="1730180"/>
            <a:ext cx="1239929" cy="6519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51" y="3108471"/>
            <a:ext cx="1815316" cy="11143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74777" y="3331812"/>
            <a:ext cx="487435" cy="4874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64" y="2848600"/>
            <a:ext cx="1634066" cy="16340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1677" y="3331811"/>
            <a:ext cx="487435" cy="48743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53" y="3029183"/>
            <a:ext cx="2077943" cy="1377689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452844" y="4482666"/>
            <a:ext cx="133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LED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996530" y="4393516"/>
            <a:ext cx="133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OLED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3" y="2961976"/>
            <a:ext cx="1571538" cy="140731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69587" y="3331812"/>
            <a:ext cx="487435" cy="48743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2173" y="4356011"/>
            <a:ext cx="133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35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CRT MONOCROMÁTICO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79660"/>
            <a:ext cx="4277322" cy="193384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68954" y="1359017"/>
            <a:ext cx="32549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- Elétrons excitam o fósforo na tela que emite luz.</a:t>
            </a:r>
          </a:p>
          <a:p>
            <a:pPr algn="just"/>
            <a:r>
              <a:rPr lang="pt-BR" dirty="0"/>
              <a:t>- A tela inteira é refrescada várias vezes por segundo (60Hz) para dar ilusão de iluminação contínua.</a:t>
            </a:r>
          </a:p>
          <a:p>
            <a:pPr algn="just"/>
            <a:r>
              <a:rPr lang="pt-BR" dirty="0"/>
              <a:t>- Resposta luminosa do fósforo decai com o tempo</a:t>
            </a:r>
          </a:p>
          <a:p>
            <a:pPr algn="just"/>
            <a:r>
              <a:rPr lang="pt-BR" dirty="0"/>
              <a:t>- Redesenho fornece ilusão de imagem estática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4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208" y="139234"/>
            <a:ext cx="8520600" cy="707400"/>
          </a:xfrm>
        </p:spPr>
        <p:txBody>
          <a:bodyPr/>
          <a:lstStyle/>
          <a:p>
            <a:r>
              <a:rPr lang="pt-BR" dirty="0"/>
              <a:t>CRT MONOCROMÁTICO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40" y="1081525"/>
            <a:ext cx="4857398" cy="36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208" y="151410"/>
            <a:ext cx="8520600" cy="707400"/>
          </a:xfrm>
        </p:spPr>
        <p:txBody>
          <a:bodyPr/>
          <a:lstStyle/>
          <a:p>
            <a:r>
              <a:rPr lang="pt-BR" dirty="0" smtClean="0"/>
              <a:t>Tipos de Varreduras (Scan)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23" y="958296"/>
            <a:ext cx="2660665" cy="37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151410"/>
            <a:ext cx="8520600" cy="707400"/>
          </a:xfrm>
        </p:spPr>
        <p:txBody>
          <a:bodyPr/>
          <a:lstStyle/>
          <a:p>
            <a:r>
              <a:rPr lang="pt-BR" dirty="0" smtClean="0"/>
              <a:t>CRT COLORIDO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61395" y="1006679"/>
            <a:ext cx="3833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Três </a:t>
            </a:r>
            <a:r>
              <a:rPr lang="pt-BR" dirty="0"/>
              <a:t>feixes modulados independente</a:t>
            </a:r>
            <a:r>
              <a:rPr lang="pt-BR" dirty="0" smtClean="0"/>
              <a:t>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Fósforo </a:t>
            </a:r>
            <a:r>
              <a:rPr lang="pt-BR" dirty="0"/>
              <a:t>está em uma tríade de diferentes cores (triangular ou linear</a:t>
            </a:r>
            <a:r>
              <a:rPr lang="pt-BR" dirty="0" smtClean="0"/>
              <a:t>).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Pitch </a:t>
            </a:r>
            <a:r>
              <a:rPr lang="pt-BR" dirty="0"/>
              <a:t>: distância entre tríades De .60 mm TV a .20 mm monitores alta </a:t>
            </a:r>
            <a:r>
              <a:rPr lang="pt-BR" dirty="0" smtClean="0"/>
              <a:t>resolução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2" y="2573698"/>
            <a:ext cx="695422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211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704</Words>
  <Application>Microsoft Office PowerPoint</Application>
  <PresentationFormat>Apresentação na tela (16:9)</PresentationFormat>
  <Paragraphs>152</Paragraphs>
  <Slides>28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ArialMT</vt:lpstr>
      <vt:lpstr>Open Sans</vt:lpstr>
      <vt:lpstr>Arial</vt:lpstr>
      <vt:lpstr>Wingdings</vt:lpstr>
      <vt:lpstr>Rockwell</vt:lpstr>
      <vt:lpstr>PT Sans Narrow</vt:lpstr>
      <vt:lpstr>Arial</vt:lpstr>
      <vt:lpstr>Tropic</vt:lpstr>
      <vt:lpstr>Dispositivos Gráficos</vt:lpstr>
      <vt:lpstr>Cronograma </vt:lpstr>
      <vt:lpstr>3.Dispositivos de Exibição de Vídeo </vt:lpstr>
      <vt:lpstr>3.Dispositivos de Exibição de Vídeo</vt:lpstr>
      <vt:lpstr>Monitores de Vídeo/Evolução/Tecnologia</vt:lpstr>
      <vt:lpstr>CRT MONOCROMÁTICO</vt:lpstr>
      <vt:lpstr>CRT MONOCROMÁTICO</vt:lpstr>
      <vt:lpstr>Tipos de Varreduras (Scan)</vt:lpstr>
      <vt:lpstr>CRT COLORIDO</vt:lpstr>
      <vt:lpstr>CRISTAL LÍQUIDO (LCD)</vt:lpstr>
      <vt:lpstr>Resolução / Qualidade</vt:lpstr>
      <vt:lpstr>Resolução / Qualidade</vt:lpstr>
      <vt:lpstr>Resolução / Qualidade</vt:lpstr>
      <vt:lpstr>Resolução / Qualidade</vt:lpstr>
      <vt:lpstr>Aspect Ratio</vt:lpstr>
      <vt:lpstr>Níveis de Qualidade da Televisão Digital</vt:lpstr>
      <vt:lpstr>Placas Gráficas</vt:lpstr>
      <vt:lpstr>Placas Gráficas</vt:lpstr>
      <vt:lpstr>Placas Gráficas</vt:lpstr>
      <vt:lpstr>Tipos de Placa de Vídeo</vt:lpstr>
      <vt:lpstr>Fabricantes</vt:lpstr>
      <vt:lpstr>Memória de Vídeo</vt:lpstr>
      <vt:lpstr>Memória de Vídeo</vt:lpstr>
      <vt:lpstr>CPU x GPU </vt:lpstr>
      <vt:lpstr>CPU x GPU </vt:lpstr>
      <vt:lpstr>Fornecedores de GPU</vt:lpstr>
      <vt:lpstr>Referências Bibliográficas</vt:lpstr>
      <vt:lpstr>Dispositivos 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AUTOMÁTICA DE OVOS DO MOSQUITO AEDES AEGYPTI EM OVITRAMPAS PARA CONTROLE DA DENGUE</dc:title>
  <dc:creator>Lucas Marques</dc:creator>
  <cp:lastModifiedBy>Lucas Marques</cp:lastModifiedBy>
  <cp:revision>33</cp:revision>
  <dcterms:modified xsi:type="dcterms:W3CDTF">2021-04-15T16:30:51Z</dcterms:modified>
</cp:coreProperties>
</file>