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262" r:id="rId3"/>
    <p:sldId id="266" r:id="rId4"/>
    <p:sldId id="270" r:id="rId5"/>
    <p:sldId id="272" r:id="rId6"/>
    <p:sldId id="285" r:id="rId7"/>
    <p:sldId id="284" r:id="rId8"/>
    <p:sldId id="286" r:id="rId9"/>
    <p:sldId id="287" r:id="rId10"/>
    <p:sldId id="368" r:id="rId11"/>
    <p:sldId id="283" r:id="rId12"/>
    <p:sldId id="464" r:id="rId13"/>
    <p:sldId id="317" r:id="rId14"/>
    <p:sldId id="365" r:id="rId15"/>
    <p:sldId id="462" r:id="rId16"/>
    <p:sldId id="291" r:id="rId17"/>
    <p:sldId id="292" r:id="rId18"/>
    <p:sldId id="294" r:id="rId19"/>
    <p:sldId id="339" r:id="rId20"/>
    <p:sldId id="342" r:id="rId21"/>
    <p:sldId id="343" r:id="rId22"/>
    <p:sldId id="344" r:id="rId23"/>
    <p:sldId id="372" r:id="rId24"/>
    <p:sldId id="363" r:id="rId25"/>
    <p:sldId id="395" r:id="rId26"/>
    <p:sldId id="374" r:id="rId27"/>
    <p:sldId id="393" r:id="rId28"/>
    <p:sldId id="398" r:id="rId29"/>
    <p:sldId id="387" r:id="rId30"/>
    <p:sldId id="391" r:id="rId31"/>
    <p:sldId id="390" r:id="rId32"/>
    <p:sldId id="392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99" r:id="rId41"/>
    <p:sldId id="388" r:id="rId42"/>
    <p:sldId id="389" r:id="rId43"/>
    <p:sldId id="401" r:id="rId44"/>
    <p:sldId id="463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5361" autoAdjust="0"/>
  </p:normalViewPr>
  <p:slideViewPr>
    <p:cSldViewPr>
      <p:cViewPr varScale="1">
        <p:scale>
          <a:sx n="95" d="100"/>
          <a:sy n="95" d="100"/>
        </p:scale>
        <p:origin x="1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A0B0-FB14-490C-94C0-FE5CB98310C5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6E11-5D20-425F-A6A0-742BF3D135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5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V &gt;= 0.5</a:t>
            </a:r>
          </a:p>
          <a:p>
            <a:r>
              <a:rPr lang="en-US" dirty="0"/>
              <a:t>    y = 1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y = 0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/>
              <a:t>W1</a:t>
            </a:r>
            <a:r>
              <a:rPr lang="en-US" baseline="0" dirty="0"/>
              <a:t> = 0.4</a:t>
            </a:r>
          </a:p>
          <a:p>
            <a:r>
              <a:rPr lang="en-US" baseline="0" dirty="0"/>
              <a:t>W2 = 0.4</a:t>
            </a:r>
          </a:p>
          <a:p>
            <a:r>
              <a:rPr lang="en-US" baseline="0" dirty="0"/>
              <a:t>B = 0.2</a:t>
            </a:r>
          </a:p>
          <a:p>
            <a:endParaRPr lang="en-US" baseline="0" dirty="0"/>
          </a:p>
          <a:p>
            <a:r>
              <a:rPr lang="en-US" baseline="0" dirty="0"/>
              <a:t>AND</a:t>
            </a:r>
          </a:p>
          <a:p>
            <a:r>
              <a:rPr lang="en-US" baseline="0" dirty="0"/>
              <a:t>W1 = 0.4</a:t>
            </a:r>
          </a:p>
          <a:p>
            <a:r>
              <a:rPr lang="en-US" baseline="0" dirty="0"/>
              <a:t>W2 = 0.4</a:t>
            </a:r>
          </a:p>
          <a:p>
            <a:r>
              <a:rPr lang="en-US" baseline="0" dirty="0"/>
              <a:t>B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6E11-5D20-425F-A6A0-742BF3D135D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4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6E11-5D20-425F-A6A0-742BF3D135DA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1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F141-F70C-42EA-9F6E-4461E2E43B5A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8E0C4-4523-4A78-A5D8-92BACB716B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lavio86@ufpi.edu.br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flavio86@ufpi.edu.b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0" y="0"/>
            <a:ext cx="9144000" cy="45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812185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 Neurais Artificiais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0" y="142852"/>
            <a:ext cx="9118600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57720" y="5357826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Flávio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Henrique Duarte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Araújo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 algn="ctr"/>
            <a:r>
              <a:rPr lang="en-US" sz="1200" dirty="0">
                <a:latin typeface="Footlight MT Light" pitchFamily="18" charset="0"/>
                <a:hlinkClick r:id="rId2"/>
              </a:rPr>
              <a:t>flavio86@ufpi.edu.br</a:t>
            </a:r>
            <a:endParaRPr lang="en-US" sz="1200" dirty="0">
              <a:latin typeface="Footlight MT Light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0" y="857232"/>
            <a:ext cx="9215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Inteligência Computacional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19890" y="4409088"/>
            <a:ext cx="9124110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0" y="285728"/>
            <a:ext cx="5143504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0" y="500042"/>
            <a:ext cx="5143504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>
            <a:off x="12879" y="6744751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42910" y="2863990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Introdução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000528" y="4071942"/>
            <a:ext cx="5143504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000528" y="4286256"/>
            <a:ext cx="5143504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Bias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</a:t>
            </a:r>
            <a:endParaRPr lang="pt-BR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Artificial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57430"/>
            <a:ext cx="5828355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	</a:t>
            </a:r>
            <a:r>
              <a:rPr lang="pt-BR" sz="2000" b="1" dirty="0">
                <a:latin typeface="Times" pitchFamily="18" charset="0"/>
              </a:rPr>
              <a:t>Funções de Ativação</a:t>
            </a:r>
            <a:endParaRPr lang="pt-BR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</a:p>
          <a:p>
            <a:endParaRPr lang="en-US" dirty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Artificial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862527"/>
            <a:ext cx="1800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257336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862527"/>
            <a:ext cx="1647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2500306"/>
            <a:ext cx="263277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4714884"/>
            <a:ext cx="2057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89399" y="2643182"/>
            <a:ext cx="275460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CaixaDeTexto 30"/>
          <p:cNvSpPr txBox="1"/>
          <p:nvPr/>
        </p:nvSpPr>
        <p:spPr>
          <a:xfrm>
            <a:off x="1357290" y="2071678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18" charset="0"/>
              </a:rPr>
              <a:t>Degrau</a:t>
            </a:r>
            <a:endParaRPr lang="pt-BR" dirty="0">
              <a:latin typeface="Times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288294" y="207167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18" charset="0"/>
              </a:rPr>
              <a:t>Sigmoide</a:t>
            </a:r>
            <a:endParaRPr lang="pt-BR" dirty="0">
              <a:latin typeface="Times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217252" y="207167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Hiperbólica</a:t>
            </a:r>
            <a:endParaRPr lang="pt-BR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	</a:t>
            </a:r>
            <a:r>
              <a:rPr lang="pt-BR" sz="2000" b="1" dirty="0">
                <a:latin typeface="Times" pitchFamily="18" charset="0"/>
              </a:rPr>
              <a:t>Funções de Ativação</a:t>
            </a:r>
            <a:endParaRPr lang="pt-BR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</a:p>
          <a:p>
            <a:endParaRPr lang="en-US" dirty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Artificial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B6888-5387-FA45-828E-2AA2FFCC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22847"/>
            <a:ext cx="4553417" cy="35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5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Discriminador Linear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  <a:endParaRPr lang="en-US" b="1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</a:t>
            </a:r>
            <a:endParaRPr lang="pt-BR" b="1" dirty="0">
              <a:latin typeface="Times" pitchFamily="18" charset="0"/>
            </a:endParaRPr>
          </a:p>
          <a:p>
            <a:endParaRPr lang="en-US" b="1" dirty="0">
              <a:latin typeface="Times" pitchFamily="18" charset="0"/>
            </a:endParaRPr>
          </a:p>
          <a:p>
            <a:r>
              <a:rPr lang="en-US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Discriminador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Linear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9" name="Imagem 28" descr="img01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571744"/>
            <a:ext cx="3150517" cy="2928958"/>
          </a:xfrm>
          <a:prstGeom prst="rect">
            <a:avLst/>
          </a:prstGeom>
        </p:spPr>
      </p:pic>
      <p:pic>
        <p:nvPicPr>
          <p:cNvPr id="30" name="Imagem 29" descr="img015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4357694"/>
            <a:ext cx="2341138" cy="1979402"/>
          </a:xfrm>
          <a:prstGeom prst="rect">
            <a:avLst/>
          </a:prstGeom>
        </p:spPr>
      </p:pic>
      <p:pic>
        <p:nvPicPr>
          <p:cNvPr id="31" name="Imagem 30" descr="img01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58" y="1571612"/>
            <a:ext cx="2343966" cy="1979403"/>
          </a:xfrm>
          <a:prstGeom prst="rect">
            <a:avLst/>
          </a:prstGeom>
        </p:spPr>
      </p:pic>
      <p:pic>
        <p:nvPicPr>
          <p:cNvPr id="32" name="Imagem 31" descr="img01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88" y="1571612"/>
            <a:ext cx="2341138" cy="19794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Histórico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Histórico</a:t>
            </a:r>
          </a:p>
          <a:p>
            <a:br>
              <a:rPr lang="en-US" sz="1400" dirty="0">
                <a:latin typeface="Times" pitchFamily="18" charset="0"/>
              </a:rPr>
            </a:b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714507"/>
            <a:ext cx="71151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4672033"/>
            <a:ext cx="64579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Classifica</a:t>
            </a:r>
            <a:r>
              <a:rPr lang="pt-BR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Classificação das RNAS</a:t>
            </a:r>
          </a:p>
          <a:p>
            <a:r>
              <a:rPr lang="en-US" sz="2000" b="1" dirty="0">
                <a:latin typeface="Times" pitchFamily="18" charset="0"/>
              </a:rPr>
              <a:t>	</a:t>
            </a:r>
          </a:p>
          <a:p>
            <a:r>
              <a:rPr lang="en-US" dirty="0">
                <a:latin typeface="Times" pitchFamily="18" charset="0"/>
              </a:rPr>
              <a:t>	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971576" y="2105044"/>
            <a:ext cx="3352800" cy="403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endParaRPr lang="pt-BR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123976" y="3406006"/>
            <a:ext cx="2971800" cy="527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Rede </a:t>
            </a:r>
            <a:r>
              <a:rPr lang="pt-BR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Perceptron</a:t>
            </a: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Múltiplas Camadas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149376" y="2333644"/>
            <a:ext cx="2971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000" u="sng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Supervisionadas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1123976" y="4266803"/>
            <a:ext cx="2971800" cy="314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Rede de Funções de Base Radial</a:t>
            </a: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933976" y="2105044"/>
            <a:ext cx="3352800" cy="403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r>
              <a:rPr lang="pt-BR" dirty="0"/>
              <a:t>  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5124476" y="3501008"/>
            <a:ext cx="2971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Rede Competitiva    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5086376" y="2333644"/>
            <a:ext cx="31242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000" u="sng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Auto-Organizáveis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5124476" y="4221088"/>
            <a:ext cx="2971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Rede de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Kohonen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SOM    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124476" y="4869160"/>
            <a:ext cx="29718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Outras Rede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...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123976" y="4941168"/>
            <a:ext cx="2971800" cy="314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Redes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Recorrentes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Aplicações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772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aixaDeTexto 16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Gerais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Aplicações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428992" y="1630909"/>
            <a:ext cx="2571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Times" pitchFamily="18" charset="0"/>
              </a:rPr>
              <a:t>Automação Comercial</a:t>
            </a: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r>
              <a:rPr lang="pt-BR" sz="1200" b="1" dirty="0">
                <a:latin typeface="Times" pitchFamily="18" charset="0"/>
              </a:rPr>
              <a:t>-Reconhecimento de Manuscritos</a:t>
            </a:r>
          </a:p>
          <a:p>
            <a:r>
              <a:rPr lang="pt-BR" sz="1200" b="1" dirty="0">
                <a:latin typeface="Times" pitchFamily="18" charset="0"/>
              </a:rPr>
              <a:t>-Reconhecimento Frases e Palavras</a:t>
            </a:r>
          </a:p>
          <a:p>
            <a:r>
              <a:rPr lang="pt-BR" sz="1200" b="1" dirty="0">
                <a:latin typeface="Times" pitchFamily="18" charset="0"/>
              </a:rPr>
              <a:t>-Mineração de Dados (Data Mining)</a:t>
            </a:r>
            <a:endParaRPr lang="pt-BR" sz="1200" dirty="0">
              <a:latin typeface="Times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42910" y="1571612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357554" y="1571612"/>
            <a:ext cx="2643206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143636" y="1571612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642910" y="4286256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357554" y="4286256"/>
            <a:ext cx="2643206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143636" y="4286256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42910" y="1645026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Times" pitchFamily="18" charset="0"/>
              </a:rPr>
              <a:t>Comunicação Homem x Máquina</a:t>
            </a:r>
          </a:p>
          <a:p>
            <a:endParaRPr lang="en-US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r>
              <a:rPr lang="pt-BR" sz="1200" b="1" dirty="0">
                <a:latin typeface="Times" pitchFamily="18" charset="0"/>
              </a:rPr>
              <a:t>-Comandos de Voz</a:t>
            </a:r>
          </a:p>
          <a:p>
            <a:r>
              <a:rPr lang="pt-BR" sz="1200" b="1" dirty="0">
                <a:latin typeface="Times" pitchFamily="18" charset="0"/>
              </a:rPr>
              <a:t>-Síntese de Voz</a:t>
            </a:r>
          </a:p>
          <a:p>
            <a:r>
              <a:rPr lang="pt-BR" sz="1200" b="1" dirty="0">
                <a:latin typeface="Times" pitchFamily="18" charset="0"/>
              </a:rPr>
              <a:t>-Reconhecimento de Locutor</a:t>
            </a:r>
          </a:p>
          <a:p>
            <a:endParaRPr lang="pt-BR" sz="1200" dirty="0">
              <a:latin typeface="Times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160939" y="1630909"/>
            <a:ext cx="2487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Times" pitchFamily="18" charset="0"/>
              </a:rPr>
              <a:t>Provas Judiciais</a:t>
            </a: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r>
              <a:rPr lang="pt-BR" sz="1200" b="1" dirty="0">
                <a:latin typeface="Times" pitchFamily="18" charset="0"/>
              </a:rPr>
              <a:t>-Identificação do Locutor</a:t>
            </a:r>
          </a:p>
          <a:p>
            <a:r>
              <a:rPr lang="pt-BR" sz="1200" b="1" dirty="0">
                <a:latin typeface="Times" pitchFamily="18" charset="0"/>
              </a:rPr>
              <a:t>-Identificação de Impressão Digital</a:t>
            </a:r>
          </a:p>
          <a:p>
            <a:r>
              <a:rPr lang="pt-BR" sz="1200" b="1" dirty="0">
                <a:latin typeface="Times" pitchFamily="18" charset="0"/>
              </a:rPr>
              <a:t>-Identificação de Assinaturas</a:t>
            </a:r>
          </a:p>
          <a:p>
            <a:endParaRPr lang="pt-BR" sz="1200" dirty="0">
              <a:latin typeface="Times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09756" y="4286256"/>
            <a:ext cx="25033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Times" pitchFamily="18" charset="0"/>
              </a:rPr>
              <a:t>Segurança de Acesso</a:t>
            </a: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r>
              <a:rPr lang="pt-BR" sz="1200" b="1" dirty="0">
                <a:latin typeface="Times" pitchFamily="18" charset="0"/>
              </a:rPr>
              <a:t>-Verificação por voz</a:t>
            </a:r>
          </a:p>
          <a:p>
            <a:r>
              <a:rPr lang="pt-BR" sz="1200" b="1" dirty="0">
                <a:latin typeface="Times" pitchFamily="18" charset="0"/>
              </a:rPr>
              <a:t>-Verificação por imagem (face, </a:t>
            </a:r>
            <a:r>
              <a:rPr lang="pt-BR" sz="1200" b="1" dirty="0" err="1">
                <a:latin typeface="Times" pitchFamily="18" charset="0"/>
              </a:rPr>
              <a:t>iris</a:t>
            </a:r>
            <a:r>
              <a:rPr lang="pt-BR" sz="1200" b="1" dirty="0">
                <a:latin typeface="Times" pitchFamily="18" charset="0"/>
              </a:rPr>
              <a:t>)</a:t>
            </a:r>
          </a:p>
          <a:p>
            <a:r>
              <a:rPr lang="pt-BR" sz="1200" b="1" dirty="0">
                <a:latin typeface="Times" pitchFamily="18" charset="0"/>
              </a:rPr>
              <a:t>-Verificação por impressão digital</a:t>
            </a:r>
          </a:p>
          <a:p>
            <a:endParaRPr lang="pt-BR" sz="1200" dirty="0">
              <a:latin typeface="Times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86512" y="4286256"/>
            <a:ext cx="21160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Times" pitchFamily="18" charset="0"/>
              </a:rPr>
              <a:t>Mercado Financeiro</a:t>
            </a: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r>
              <a:rPr lang="pt-BR" sz="1200" b="1" dirty="0">
                <a:latin typeface="Times" pitchFamily="18" charset="0"/>
              </a:rPr>
              <a:t>-Previsão de Mercado Futuro</a:t>
            </a:r>
          </a:p>
          <a:p>
            <a:r>
              <a:rPr lang="pt-BR" sz="1200" b="1" dirty="0">
                <a:latin typeface="Times" pitchFamily="18" charset="0"/>
              </a:rPr>
              <a:t>-Análise de Risco</a:t>
            </a:r>
          </a:p>
          <a:p>
            <a:r>
              <a:rPr lang="pt-BR" sz="1200" b="1" dirty="0">
                <a:latin typeface="Times" pitchFamily="18" charset="0"/>
              </a:rPr>
              <a:t>-Previsão de Falências</a:t>
            </a:r>
            <a:endParaRPr lang="pt-BR" sz="1200" dirty="0">
              <a:latin typeface="Times" pitchFamily="18" charset="0"/>
            </a:endParaRPr>
          </a:p>
          <a:p>
            <a:endParaRPr lang="pt-BR" sz="1200" dirty="0">
              <a:latin typeface="Times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14348" y="4286256"/>
            <a:ext cx="2339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Times" pitchFamily="18" charset="0"/>
              </a:rPr>
              <a:t>Automação Industrial</a:t>
            </a: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en-US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endParaRPr lang="pt-BR" sz="1200" b="1" dirty="0">
              <a:latin typeface="Times" pitchFamily="18" charset="0"/>
            </a:endParaRPr>
          </a:p>
          <a:p>
            <a:r>
              <a:rPr lang="pt-BR" sz="1200" b="1" dirty="0">
                <a:latin typeface="Times" pitchFamily="18" charset="0"/>
              </a:rPr>
              <a:t>-Reconhecimento de Objetos</a:t>
            </a:r>
          </a:p>
          <a:p>
            <a:r>
              <a:rPr lang="pt-BR" sz="1200" b="1" dirty="0">
                <a:latin typeface="Times" pitchFamily="18" charset="0"/>
              </a:rPr>
              <a:t>-Locomoção de robôs autônomos</a:t>
            </a:r>
          </a:p>
          <a:p>
            <a:r>
              <a:rPr lang="pt-BR" sz="1200" b="1" dirty="0">
                <a:latin typeface="Times" pitchFamily="18" charset="0"/>
              </a:rPr>
              <a:t>-Controle de Servo Mecanismos</a:t>
            </a:r>
          </a:p>
          <a:p>
            <a:endParaRPr lang="pt-BR" sz="1200" dirty="0">
              <a:latin typeface="Times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Gerais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714380" cy="54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643446"/>
            <a:ext cx="604838" cy="58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4643446"/>
            <a:ext cx="664989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1857364"/>
            <a:ext cx="69738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4643446"/>
            <a:ext cx="1071570" cy="67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2000240"/>
            <a:ext cx="803320" cy="13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57686" y="2214554"/>
            <a:ext cx="785818" cy="18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Aplicações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2252804" cy="143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1214414" y="3286124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" pitchFamily="18" charset="0"/>
              </a:rPr>
              <a:t>Leitura</a:t>
            </a:r>
            <a:r>
              <a:rPr lang="en-US" sz="1400" dirty="0">
                <a:latin typeface="Times" pitchFamily="18" charset="0"/>
              </a:rPr>
              <a:t> Labial</a:t>
            </a:r>
            <a:endParaRPr lang="pt-BR" sz="1400" dirty="0">
              <a:latin typeface="Times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928802"/>
            <a:ext cx="1862128" cy="69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aixaDeTexto 19"/>
          <p:cNvSpPr txBox="1"/>
          <p:nvPr/>
        </p:nvSpPr>
        <p:spPr>
          <a:xfrm>
            <a:off x="3571868" y="326297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" pitchFamily="18" charset="0"/>
              </a:rPr>
              <a:t>Mapeamento</a:t>
            </a:r>
            <a:r>
              <a:rPr lang="en-US" sz="1400" dirty="0">
                <a:latin typeface="Times" pitchFamily="18" charset="0"/>
              </a:rPr>
              <a:t> de </a:t>
            </a:r>
            <a:r>
              <a:rPr lang="en-US" sz="1400" dirty="0" err="1">
                <a:latin typeface="Times" pitchFamily="18" charset="0"/>
              </a:rPr>
              <a:t>imagem</a:t>
            </a:r>
            <a:endParaRPr lang="en-US" sz="1400" dirty="0">
              <a:latin typeface="Times" pitchFamily="18" charset="0"/>
            </a:endParaRPr>
          </a:p>
          <a:p>
            <a:r>
              <a:rPr lang="en-US" sz="1400" dirty="0">
                <a:latin typeface="Times" pitchFamily="18" charset="0"/>
              </a:rPr>
              <a:t>          </a:t>
            </a:r>
            <a:r>
              <a:rPr lang="en-US" sz="1400" dirty="0" err="1">
                <a:latin typeface="Times" pitchFamily="18" charset="0"/>
              </a:rPr>
              <a:t>para</a:t>
            </a:r>
            <a:r>
              <a:rPr lang="en-US" sz="1400" dirty="0">
                <a:latin typeface="Times" pitchFamily="18" charset="0"/>
              </a:rPr>
              <a:t> </a:t>
            </a:r>
            <a:r>
              <a:rPr lang="en-US" sz="1400" dirty="0" err="1">
                <a:latin typeface="Times" pitchFamily="18" charset="0"/>
              </a:rPr>
              <a:t>som</a:t>
            </a:r>
            <a:endParaRPr lang="pt-BR" sz="1400" dirty="0">
              <a:latin typeface="Times" pitchFamily="18" charset="0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6429388" y="1714488"/>
            <a:ext cx="1937748" cy="1339945"/>
            <a:chOff x="3429000" y="2143116"/>
            <a:chExt cx="1937748" cy="1339945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000" y="2290763"/>
              <a:ext cx="999526" cy="995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3438" y="2143116"/>
              <a:ext cx="723310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4876" y="2857496"/>
              <a:ext cx="571504" cy="625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CaixaDeTexto 28"/>
          <p:cNvSpPr txBox="1"/>
          <p:nvPr/>
        </p:nvSpPr>
        <p:spPr>
          <a:xfrm>
            <a:off x="6357950" y="3286124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" pitchFamily="18" charset="0"/>
              </a:rPr>
              <a:t>Reconhecimento</a:t>
            </a:r>
            <a:r>
              <a:rPr lang="en-US" sz="1400" dirty="0">
                <a:latin typeface="Times" pitchFamily="18" charset="0"/>
              </a:rPr>
              <a:t> de face</a:t>
            </a:r>
            <a:endParaRPr lang="pt-BR" sz="1400" dirty="0">
              <a:latin typeface="Times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RNA com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imagens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42910" y="1571612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357554" y="1571612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072198" y="1571612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42910" y="4286256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3357554" y="4286256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072198" y="4286256"/>
            <a:ext cx="2500330" cy="171451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100" y="4429132"/>
            <a:ext cx="160289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4857760"/>
            <a:ext cx="20740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7224" y="5357826"/>
            <a:ext cx="2028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CaixaDeTexto 40"/>
          <p:cNvSpPr txBox="1"/>
          <p:nvPr/>
        </p:nvSpPr>
        <p:spPr>
          <a:xfrm>
            <a:off x="990157" y="6000768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" pitchFamily="18" charset="0"/>
              </a:rPr>
              <a:t>Reconhecimento</a:t>
            </a:r>
            <a:r>
              <a:rPr lang="en-US" sz="1400" dirty="0">
                <a:latin typeface="Times" pitchFamily="18" charset="0"/>
              </a:rPr>
              <a:t> de </a:t>
            </a:r>
          </a:p>
          <a:p>
            <a:r>
              <a:rPr lang="en-US" sz="1400" dirty="0">
                <a:latin typeface="Times" pitchFamily="18" charset="0"/>
              </a:rPr>
              <a:t>   </a:t>
            </a:r>
            <a:r>
              <a:rPr lang="en-US" sz="1400" dirty="0" err="1">
                <a:latin typeface="Times" pitchFamily="18" charset="0"/>
              </a:rPr>
              <a:t>letras</a:t>
            </a:r>
            <a:r>
              <a:rPr lang="en-US" sz="1400" dirty="0">
                <a:latin typeface="Times" pitchFamily="18" charset="0"/>
              </a:rPr>
              <a:t> e  </a:t>
            </a:r>
            <a:r>
              <a:rPr lang="en-US" sz="1400" dirty="0" err="1">
                <a:latin typeface="Times" pitchFamily="18" charset="0"/>
              </a:rPr>
              <a:t>números</a:t>
            </a:r>
            <a:endParaRPr lang="pt-BR" sz="1400" dirty="0">
              <a:latin typeface="Times" pitchFamily="18" charset="0"/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43306" y="4500570"/>
            <a:ext cx="1846923" cy="12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CaixaDeTexto 41"/>
          <p:cNvSpPr txBox="1"/>
          <p:nvPr/>
        </p:nvSpPr>
        <p:spPr>
          <a:xfrm>
            <a:off x="3643306" y="600076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18" charset="0"/>
              </a:rPr>
              <a:t>Detector de tons de </a:t>
            </a:r>
            <a:r>
              <a:rPr lang="en-US" sz="1400" dirty="0" err="1">
                <a:latin typeface="Times" pitchFamily="18" charset="0"/>
              </a:rPr>
              <a:t>pele</a:t>
            </a:r>
            <a:endParaRPr lang="pt-BR" sz="1400" dirty="0">
              <a:latin typeface="Times" pitchFamily="18" charset="0"/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57950" y="4643446"/>
            <a:ext cx="1928826" cy="102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CaixaDeTexto 44"/>
          <p:cNvSpPr txBox="1"/>
          <p:nvPr/>
        </p:nvSpPr>
        <p:spPr>
          <a:xfrm>
            <a:off x="6580652" y="6000768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" pitchFamily="18" charset="0"/>
              </a:rPr>
              <a:t>Análise</a:t>
            </a:r>
            <a:r>
              <a:rPr lang="en-US" sz="1400" dirty="0">
                <a:latin typeface="Times" pitchFamily="18" charset="0"/>
              </a:rPr>
              <a:t> de </a:t>
            </a:r>
            <a:r>
              <a:rPr lang="en-US" sz="1400" dirty="0" err="1">
                <a:latin typeface="Times" pitchFamily="18" charset="0"/>
              </a:rPr>
              <a:t>Digitais</a:t>
            </a:r>
            <a:endParaRPr lang="pt-BR" sz="14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0" y="0"/>
            <a:ext cx="9144000" cy="45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812185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Neurais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Artificiais</a:t>
            </a:r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0" y="142852"/>
            <a:ext cx="9118600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57720" y="5357826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Flávio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Henrique Duarte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Araújo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 algn="ctr"/>
            <a:r>
              <a:rPr lang="en-US" sz="1200" dirty="0">
                <a:latin typeface="Footlight MT Light" pitchFamily="18" charset="0"/>
                <a:hlinkClick r:id="rId2"/>
              </a:rPr>
              <a:t>flavio86@ufpi.edu.br</a:t>
            </a:r>
            <a:endParaRPr lang="en-US" sz="1200" dirty="0">
              <a:latin typeface="Footlight MT Light" pitchFamily="18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9890" y="4409088"/>
            <a:ext cx="9124110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0" y="285728"/>
            <a:ext cx="5143504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0" y="500042"/>
            <a:ext cx="5143504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>
            <a:off x="12879" y="6744751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42910" y="2863990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000528" y="4071942"/>
            <a:ext cx="5143504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000528" y="4286256"/>
            <a:ext cx="5143504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Motivação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3214710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Cérebro Humano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-  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o</a:t>
            </a:r>
            <a:r>
              <a:rPr kumimoji="0" lang="pt-BR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cérebro é um “computador”  </a:t>
            </a:r>
            <a:r>
              <a:rPr kumimoji="0" lang="pt-BR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complexo, não linear </a:t>
            </a:r>
            <a:r>
              <a:rPr kumimoji="0" lang="pt-BR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e</a:t>
            </a:r>
            <a:r>
              <a:rPr kumimoji="0" lang="pt-BR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paralelo</a:t>
            </a:r>
            <a:r>
              <a:rPr kumimoji="0" lang="pt-BR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;</a:t>
            </a:r>
          </a:p>
          <a:p>
            <a:r>
              <a:rPr lang="pt-BR" baseline="0" dirty="0">
                <a:latin typeface="Times" pitchFamily="18" charset="0"/>
              </a:rPr>
              <a:t>	</a:t>
            </a:r>
            <a:r>
              <a:rPr lang="pt-BR" sz="1400" dirty="0" err="1">
                <a:latin typeface="Times" pitchFamily="18" charset="0"/>
              </a:rPr>
              <a:t>Ex</a:t>
            </a:r>
            <a:r>
              <a:rPr lang="pt-BR" sz="1400" dirty="0">
                <a:latin typeface="Times" pitchFamily="18" charset="0"/>
              </a:rPr>
              <a:t>: Sistema de Visão Humana (reconhecimento de formas , </a:t>
            </a:r>
            <a:r>
              <a:rPr lang="pt-BR" sz="1400" dirty="0" err="1">
                <a:latin typeface="Times" pitchFamily="18" charset="0"/>
              </a:rPr>
              <a:t>ambientes,etc</a:t>
            </a:r>
            <a:r>
              <a:rPr lang="pt-BR" sz="1400" dirty="0">
                <a:latin typeface="Times" pitchFamily="18" charset="0"/>
              </a:rPr>
              <a:t>. 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	       Sensoriamento de Animais (morcegos, golfinhos, falcões, etc.)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" pitchFamily="18" charset="0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	-  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possui a habilidade de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desenvolver regras através da experiência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(exemplos);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Times" pitchFamily="18" charset="0"/>
              </a:rPr>
              <a:t>		</a:t>
            </a:r>
            <a:r>
              <a:rPr lang="pt-BR" sz="1400" dirty="0" err="1">
                <a:latin typeface="Times" pitchFamily="18" charset="0"/>
              </a:rPr>
              <a:t>Ex</a:t>
            </a:r>
            <a:r>
              <a:rPr lang="pt-BR" sz="1400" dirty="0">
                <a:latin typeface="Times" pitchFamily="18" charset="0"/>
              </a:rPr>
              <a:t>: Quente/Frio, Doce/Amargo, Velho/Novo,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" pitchFamily="18" charset="0"/>
              </a:rPr>
              <a:t>		-   </a:t>
            </a:r>
            <a:r>
              <a:rPr lang="en-US" dirty="0" err="1">
                <a:latin typeface="Times" pitchFamily="18" charset="0"/>
              </a:rPr>
              <a:t>possui</a:t>
            </a:r>
            <a:r>
              <a:rPr lang="en-US" dirty="0">
                <a:latin typeface="Times" pitchFamily="18" charset="0"/>
              </a:rPr>
              <a:t> a </a:t>
            </a:r>
            <a:r>
              <a:rPr lang="en-US" dirty="0" err="1">
                <a:latin typeface="Times" pitchFamily="18" charset="0"/>
              </a:rPr>
              <a:t>capacidade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b="1" dirty="0" err="1">
                <a:latin typeface="Times" pitchFamily="18" charset="0"/>
              </a:rPr>
              <a:t>trabalhar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bem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sem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regras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explícitas</a:t>
            </a:r>
            <a:r>
              <a:rPr lang="en-US" dirty="0">
                <a:latin typeface="Times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	Ex: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Perceber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Agir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Imagem 61" descr="loboscerebra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4429132"/>
            <a:ext cx="3087847" cy="2050196"/>
          </a:xfrm>
          <a:prstGeom prst="rect">
            <a:avLst/>
          </a:prstGeom>
        </p:spPr>
      </p:pic>
      <p:sp>
        <p:nvSpPr>
          <p:cNvPr id="65" name="CaixaDeTexto 64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Cérebro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Humano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	</a:t>
            </a:r>
            <a:r>
              <a:rPr lang="pt-BR" sz="2000" b="1" i="1" dirty="0" err="1">
                <a:latin typeface="Times" pitchFamily="18" charset="0"/>
              </a:rPr>
              <a:t>Perceptron</a:t>
            </a:r>
            <a:endParaRPr lang="pt-BR" sz="2000" b="1" i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r>
              <a:rPr lang="en-US" dirty="0">
                <a:latin typeface="Times" pitchFamily="18" charset="0"/>
              </a:rPr>
              <a:t>- </a:t>
            </a:r>
            <a:r>
              <a:rPr lang="pt-BR" dirty="0">
                <a:latin typeface="Times" pitchFamily="18" charset="0"/>
              </a:rPr>
              <a:t>No final da década de 50, </a:t>
            </a:r>
            <a:r>
              <a:rPr lang="pt-BR" dirty="0" err="1">
                <a:latin typeface="Times" pitchFamily="18" charset="0"/>
              </a:rPr>
              <a:t>Rosemblatt</a:t>
            </a:r>
            <a:r>
              <a:rPr lang="pt-BR" dirty="0">
                <a:latin typeface="Times" pitchFamily="18" charset="0"/>
              </a:rPr>
              <a:t>, prosseguindo as ideias de </a:t>
            </a:r>
            <a:r>
              <a:rPr lang="pt-BR" dirty="0" err="1">
                <a:latin typeface="Times" pitchFamily="18" charset="0"/>
              </a:rPr>
              <a:t>McCulloch-Pitts</a:t>
            </a:r>
            <a:r>
              <a:rPr lang="pt-BR" dirty="0">
                <a:latin typeface="Times" pitchFamily="18" charset="0"/>
              </a:rPr>
              <a:t> 	criou uma genuína rede de múltiplos neurônios do tipo discriminadores lineares e 	chamou esta rede de </a:t>
            </a:r>
            <a:r>
              <a:rPr lang="pt-BR" i="1" dirty="0" err="1">
                <a:latin typeface="Times" pitchFamily="18" charset="0"/>
              </a:rPr>
              <a:t>perceptron</a:t>
            </a:r>
            <a:r>
              <a:rPr lang="pt-BR" i="1" dirty="0">
                <a:latin typeface="Times" pitchFamily="18" charset="0"/>
              </a:rPr>
              <a:t>;</a:t>
            </a:r>
            <a:endParaRPr lang="pt-BR" dirty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</a:t>
            </a:r>
            <a:r>
              <a:rPr lang="pt-BR" dirty="0">
                <a:latin typeface="Times" pitchFamily="18" charset="0"/>
              </a:rPr>
              <a:t>Unidade básica: os neurônios MP;</a:t>
            </a: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</a:t>
            </a:r>
            <a:r>
              <a:rPr lang="pt-BR" dirty="0">
                <a:latin typeface="Times" pitchFamily="18" charset="0"/>
              </a:rPr>
              <a:t>Basicamente o </a:t>
            </a:r>
            <a:r>
              <a:rPr lang="pt-BR" i="1" dirty="0" err="1">
                <a:latin typeface="Times" pitchFamily="18" charset="0"/>
              </a:rPr>
              <a:t>perceptron</a:t>
            </a:r>
            <a:r>
              <a:rPr lang="pt-BR" dirty="0">
                <a:latin typeface="Times" pitchFamily="18" charset="0"/>
              </a:rPr>
              <a:t> consiste de uma única camada de neurônios com</a:t>
            </a:r>
          </a:p>
          <a:p>
            <a:r>
              <a:rPr lang="pt-BR" dirty="0">
                <a:latin typeface="Times" pitchFamily="18" charset="0"/>
              </a:rPr>
              <a:t>	pesos sinápticos e bias ajustáveis;</a:t>
            </a:r>
          </a:p>
          <a:p>
            <a:r>
              <a:rPr lang="pt-BR" dirty="0">
                <a:latin typeface="Times" pitchFamily="18" charset="0"/>
              </a:rPr>
              <a:t>	</a:t>
            </a:r>
          </a:p>
          <a:p>
            <a:r>
              <a:rPr lang="pt-BR" dirty="0">
                <a:latin typeface="Times" pitchFamily="18" charset="0"/>
              </a:rPr>
              <a:t>	- Se os padrões de entrada forem linearmente separáveis, o algoritmo de</a:t>
            </a:r>
          </a:p>
          <a:p>
            <a:r>
              <a:rPr lang="pt-BR" dirty="0">
                <a:latin typeface="Times" pitchFamily="18" charset="0"/>
              </a:rPr>
              <a:t>	treinamento possui convergência garantida, ou seja, tem a capacidade de</a:t>
            </a:r>
          </a:p>
          <a:p>
            <a:r>
              <a:rPr lang="pt-BR" dirty="0">
                <a:latin typeface="Times" pitchFamily="18" charset="0"/>
              </a:rPr>
              <a:t>	encontrar um conjunto de pesos que classifica corretamente os dados;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Os neurônios do </a:t>
            </a:r>
            <a:r>
              <a:rPr lang="pt-BR" i="1" dirty="0" err="1">
                <a:latin typeface="Times" pitchFamily="18" charset="0"/>
              </a:rPr>
              <a:t>perceptron</a:t>
            </a:r>
            <a:r>
              <a:rPr lang="pt-BR" dirty="0">
                <a:latin typeface="Times" pitchFamily="18" charset="0"/>
              </a:rPr>
              <a:t> são similares ao de </a:t>
            </a:r>
            <a:r>
              <a:rPr lang="pt-BR" dirty="0" err="1">
                <a:latin typeface="Times" pitchFamily="18" charset="0"/>
              </a:rPr>
              <a:t>McCulloch-Pitts</a:t>
            </a:r>
            <a:r>
              <a:rPr lang="pt-BR" dirty="0">
                <a:latin typeface="Times" pitchFamily="18" charset="0"/>
              </a:rPr>
              <a:t>;</a:t>
            </a:r>
          </a:p>
          <a:p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Considerações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Iniciais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	</a:t>
            </a:r>
            <a:r>
              <a:rPr lang="pt-BR" sz="2000" b="1" dirty="0">
                <a:latin typeface="Times" pitchFamily="18" charset="0"/>
              </a:rPr>
              <a:t>Neurônio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Considerações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Iniciais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6" name="Imagem 15" descr="RN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857364"/>
            <a:ext cx="6072230" cy="41729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	</a:t>
            </a:r>
            <a:r>
              <a:rPr lang="pt-BR" sz="2000" b="1" dirty="0" err="1">
                <a:latin typeface="Times" pitchFamily="18" charset="0"/>
              </a:rPr>
              <a:t>Perceptron</a:t>
            </a:r>
            <a:endParaRPr lang="pt-BR" sz="2000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Considerações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Iniciais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7" name="Imagem 16" descr="img2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999814"/>
            <a:ext cx="5429288" cy="4076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	</a:t>
            </a:r>
            <a:r>
              <a:rPr lang="pt-BR" sz="2000" b="1" dirty="0">
                <a:latin typeface="Times" pitchFamily="18" charset="0"/>
              </a:rPr>
              <a:t>Treinamento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	</a:t>
            </a:r>
            <a:endParaRPr lang="pt-BR" dirty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Algoritmo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Aprendizagem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3"/>
            <a:ext cx="5214974" cy="353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0" y="0"/>
            <a:ext cx="9144000" cy="45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812185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Neurais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Artificiais</a:t>
            </a:r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0" y="142852"/>
            <a:ext cx="9118600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57720" y="5357826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Flávio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Henrique Duarte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Araújo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 algn="ctr"/>
            <a:r>
              <a:rPr lang="en-US" sz="1200" dirty="0">
                <a:latin typeface="Footlight MT Light" pitchFamily="18" charset="0"/>
              </a:rPr>
              <a:t>flavio86@ufpi.edu.br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19890" y="4409088"/>
            <a:ext cx="9124110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0" y="285728"/>
            <a:ext cx="5143504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0" y="500042"/>
            <a:ext cx="5143504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>
            <a:off x="12879" y="6744751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logo_ufp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714884"/>
            <a:ext cx="3578568" cy="928694"/>
          </a:xfrm>
          <a:prstGeom prst="rect">
            <a:avLst/>
          </a:prstGeom>
        </p:spPr>
      </p:pic>
      <p:pic>
        <p:nvPicPr>
          <p:cNvPr id="32" name="Imagem 31" descr="logo_di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5715016"/>
            <a:ext cx="1113231" cy="857256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642910" y="2863990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Múltiplas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Camadas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000528" y="4071942"/>
            <a:ext cx="5143504" cy="142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000528" y="4286256"/>
            <a:ext cx="5143504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Arquiteturas</a:t>
            </a:r>
            <a:r>
              <a:rPr lang="pt-BR" sz="2000" dirty="0">
                <a:latin typeface="Times" pitchFamily="18" charset="0"/>
              </a:rPr>
              <a:t>	</a:t>
            </a:r>
            <a:endParaRPr lang="pt-BR" sz="2000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Multi-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Camadas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Arquiteturas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36598"/>
              </p:ext>
            </p:extLst>
          </p:nvPr>
        </p:nvGraphicFramePr>
        <p:xfrm>
          <a:off x="1259632" y="2420888"/>
          <a:ext cx="2862650" cy="352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3" name="CorelDRAW" r:id="rId3" imgW="1441440" imgH="1772640" progId="CorelDraw.Graphic.10">
                  <p:embed/>
                </p:oleObj>
              </mc:Choice>
              <mc:Fallback>
                <p:oleObj name="CorelDRAW" r:id="rId3" imgW="1441440" imgH="1772640" progId="CorelDraw.Graphic.10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2862650" cy="352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33204"/>
              </p:ext>
            </p:extLst>
          </p:nvPr>
        </p:nvGraphicFramePr>
        <p:xfrm>
          <a:off x="5281052" y="2564904"/>
          <a:ext cx="3517175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4" name="CorelDRAW" r:id="rId5" imgW="1932120" imgH="1779840" progId="CorelDraw.Graphic.10">
                  <p:embed/>
                </p:oleObj>
              </mc:Choice>
              <mc:Fallback>
                <p:oleObj name="CorelDRAW" r:id="rId5" imgW="1932120" imgH="1779840" progId="CorelDraw.Graphic.10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052" y="2564904"/>
                        <a:ext cx="3517175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1190625" y="1876425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6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Rede com uma única camada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5278462" y="1897732"/>
            <a:ext cx="279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6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Rede de Múltiplas Camadas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Rede </a:t>
            </a:r>
            <a:r>
              <a:rPr lang="pt-BR" sz="2000" b="1" dirty="0" err="1">
                <a:latin typeface="Times" pitchFamily="18" charset="0"/>
              </a:rPr>
              <a:t>Multi</a:t>
            </a:r>
            <a:r>
              <a:rPr lang="pt-BR" sz="2000" b="1" dirty="0">
                <a:latin typeface="Times" pitchFamily="18" charset="0"/>
              </a:rPr>
              <a:t> Camadas</a:t>
            </a:r>
            <a:r>
              <a:rPr lang="pt-BR" sz="2000" dirty="0">
                <a:latin typeface="Times" pitchFamily="18" charset="0"/>
              </a:rPr>
              <a:t>	</a:t>
            </a:r>
            <a:endParaRPr lang="pt-BR" sz="2000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Multi-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Camadas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6" name="Imagem 15" descr="camadas_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37" y="2318395"/>
            <a:ext cx="6088088" cy="3456384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270035" y="60484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MLP</a:t>
            </a:r>
            <a:endParaRPr lang="pt-BR" dirty="0">
              <a:latin typeface="Times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Topologias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Projeto de Redes Neurais</a:t>
            </a:r>
          </a:p>
          <a:p>
            <a:r>
              <a:rPr lang="pt-BR" sz="2000" b="1" dirty="0">
                <a:latin typeface="Times" pitchFamily="18" charset="0"/>
              </a:rPr>
              <a:t>	</a:t>
            </a:r>
            <a:r>
              <a:rPr lang="pt-BR" b="1" dirty="0">
                <a:latin typeface="Times" pitchFamily="18" charset="0"/>
              </a:rPr>
              <a:t>- </a:t>
            </a:r>
            <a:r>
              <a:rPr lang="pt-BR" dirty="0">
                <a:latin typeface="Times" pitchFamily="18" charset="0"/>
              </a:rPr>
              <a:t>Coleta e seleção de dados: </a:t>
            </a:r>
            <a:r>
              <a:rPr lang="pt-BR" dirty="0" err="1">
                <a:latin typeface="Times" pitchFamily="18" charset="0"/>
              </a:rPr>
              <a:t>aleatoricidade</a:t>
            </a:r>
            <a:endParaRPr lang="pt-BR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Dados de </a:t>
            </a:r>
            <a:r>
              <a:rPr lang="en-US" dirty="0" err="1">
                <a:latin typeface="Times" pitchFamily="18" charset="0"/>
              </a:rPr>
              <a:t>treinamento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Dados de </a:t>
            </a:r>
            <a:r>
              <a:rPr lang="en-US" dirty="0" err="1">
                <a:latin typeface="Times" pitchFamily="18" charset="0"/>
              </a:rPr>
              <a:t>validação</a:t>
            </a:r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Configuração da Rede</a:t>
            </a: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Tipo</a:t>
            </a:r>
            <a:r>
              <a:rPr lang="en-US" dirty="0">
                <a:latin typeface="Times" pitchFamily="18" charset="0"/>
              </a:rPr>
              <a:t> e </a:t>
            </a:r>
            <a:r>
              <a:rPr lang="en-US" dirty="0" err="1">
                <a:latin typeface="Times" pitchFamily="18" charset="0"/>
              </a:rPr>
              <a:t>Topologia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Algoritmo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treinamento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Funções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Ativação</a:t>
            </a:r>
            <a:endParaRPr lang="en-US" dirty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</a:t>
            </a:r>
            <a:r>
              <a:rPr lang="en-US" dirty="0" err="1">
                <a:latin typeface="Times" pitchFamily="18" charset="0"/>
              </a:rPr>
              <a:t>Treinamento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Número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máximo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ciclos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Taxa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erro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Taxa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Aprendizagem</a:t>
            </a:r>
            <a:endParaRPr lang="en-US" dirty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  <a:r>
              <a:rPr lang="en-US" dirty="0" err="1">
                <a:latin typeface="Times" pitchFamily="18" charset="0"/>
              </a:rPr>
              <a:t>Validação</a:t>
            </a:r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	Dados </a:t>
            </a:r>
            <a:r>
              <a:rPr lang="en-US" dirty="0" err="1">
                <a:latin typeface="Times" pitchFamily="18" charset="0"/>
              </a:rPr>
              <a:t>aleatórios</a:t>
            </a:r>
            <a:endParaRPr lang="en-US" i="1" dirty="0">
              <a:latin typeface="Times" pitchFamily="18" charset="0"/>
            </a:endParaRPr>
          </a:p>
          <a:p>
            <a:r>
              <a:rPr lang="en-US" b="1" dirty="0">
                <a:latin typeface="Times" pitchFamily="18" charset="0"/>
              </a:rPr>
              <a:t>		</a:t>
            </a:r>
            <a:endParaRPr lang="pt-BR" b="1" dirty="0">
              <a:latin typeface="Times" pitchFamily="18" charset="0"/>
            </a:endParaRPr>
          </a:p>
          <a:p>
            <a:endParaRPr lang="en-US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Multi-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Camadas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Projeto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MLP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b="1" dirty="0">
                <a:latin typeface="Times" pitchFamily="18" charset="0"/>
              </a:rPr>
              <a:t>	</a:t>
            </a:r>
            <a:r>
              <a:rPr lang="pt-BR" dirty="0">
                <a:latin typeface="Times" pitchFamily="18" charset="0"/>
              </a:rPr>
              <a:t>- Os neurônios possuem uma função de ativação não-linear, </a:t>
            </a:r>
            <a:r>
              <a:rPr lang="pt-BR" dirty="0" err="1">
                <a:latin typeface="Times" pitchFamily="18" charset="0"/>
              </a:rPr>
              <a:t>diferenciável</a:t>
            </a:r>
            <a:r>
              <a:rPr lang="pt-BR" dirty="0">
                <a:latin typeface="Times" pitchFamily="18" charset="0"/>
              </a:rPr>
              <a:t>, do</a:t>
            </a:r>
          </a:p>
          <a:p>
            <a:r>
              <a:rPr lang="pt-BR" dirty="0">
                <a:latin typeface="Times" pitchFamily="18" charset="0"/>
              </a:rPr>
              <a:t>	tipo </a:t>
            </a:r>
            <a:r>
              <a:rPr lang="pt-BR" dirty="0" err="1">
                <a:latin typeface="Times" pitchFamily="18" charset="0"/>
              </a:rPr>
              <a:t>sigmoidal</a:t>
            </a:r>
            <a:r>
              <a:rPr lang="pt-BR" dirty="0">
                <a:latin typeface="Times" pitchFamily="18" charset="0"/>
              </a:rPr>
              <a:t> (ou tangente-hiperbólica);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a rede possui uma ou mais camadas intermediárias; e</a:t>
            </a:r>
          </a:p>
          <a:p>
            <a:r>
              <a:rPr lang="pt-BR" dirty="0">
                <a:latin typeface="Times" pitchFamily="18" charset="0"/>
              </a:rPr>
              <a:t>	</a:t>
            </a:r>
          </a:p>
          <a:p>
            <a:r>
              <a:rPr lang="pt-BR" dirty="0">
                <a:latin typeface="Times" pitchFamily="18" charset="0"/>
              </a:rPr>
              <a:t>	- a rede possui uma alta conectividade.</a:t>
            </a:r>
            <a:endParaRPr lang="pt-BR" b="1" dirty="0">
              <a:latin typeface="Times" pitchFamily="18" charset="0"/>
            </a:endParaRP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Considerações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Iniciais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6" name="Imagem 15" descr="camadas_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857628"/>
            <a:ext cx="4781584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MLP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r>
              <a:rPr lang="en-US" dirty="0">
                <a:latin typeface="Times" pitchFamily="18" charset="0"/>
              </a:rPr>
              <a:t>- </a:t>
            </a:r>
            <a:r>
              <a:rPr lang="en-US" b="1" dirty="0" err="1">
                <a:latin typeface="Times" pitchFamily="18" charset="0"/>
              </a:rPr>
              <a:t>uma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camada</a:t>
            </a:r>
            <a:r>
              <a:rPr lang="en-US" dirty="0">
                <a:latin typeface="Times" pitchFamily="18" charset="0"/>
              </a:rPr>
              <a:t>: </a:t>
            </a:r>
          </a:p>
          <a:p>
            <a:r>
              <a:rPr lang="en-US" dirty="0">
                <a:latin typeface="Times" pitchFamily="18" charset="0"/>
              </a:rPr>
              <a:t>		Resolve </a:t>
            </a:r>
            <a:r>
              <a:rPr lang="en-US" dirty="0" err="1">
                <a:latin typeface="Times" pitchFamily="18" charset="0"/>
              </a:rPr>
              <a:t>apenas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problemas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linearmente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separáveis</a:t>
            </a:r>
            <a:r>
              <a:rPr lang="en-US" dirty="0">
                <a:latin typeface="Times" pitchFamily="18" charset="0"/>
              </a:rPr>
              <a:t>;</a:t>
            </a: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</a:t>
            </a:r>
            <a:r>
              <a:rPr lang="en-US" b="1" dirty="0" err="1">
                <a:latin typeface="Times" pitchFamily="18" charset="0"/>
              </a:rPr>
              <a:t>uma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camada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intermediária</a:t>
            </a:r>
            <a:r>
              <a:rPr lang="en-US" dirty="0">
                <a:latin typeface="Times" pitchFamily="18" charset="0"/>
              </a:rPr>
              <a:t>: </a:t>
            </a: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Implementa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qualquer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função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contínua</a:t>
            </a:r>
            <a:r>
              <a:rPr lang="en-US" dirty="0">
                <a:latin typeface="Times" pitchFamily="18" charset="0"/>
              </a:rPr>
              <a:t>;</a:t>
            </a: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</a:t>
            </a:r>
            <a:r>
              <a:rPr lang="en-US" b="1" dirty="0" err="1">
                <a:latin typeface="Times" pitchFamily="18" charset="0"/>
              </a:rPr>
              <a:t>mais</a:t>
            </a:r>
            <a:r>
              <a:rPr lang="en-US" b="1" dirty="0">
                <a:latin typeface="Times" pitchFamily="18" charset="0"/>
              </a:rPr>
              <a:t> de </a:t>
            </a:r>
            <a:r>
              <a:rPr lang="en-US" b="1" dirty="0" err="1">
                <a:latin typeface="Times" pitchFamily="18" charset="0"/>
              </a:rPr>
              <a:t>uma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camada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intermediária</a:t>
            </a:r>
            <a:r>
              <a:rPr lang="en-US" dirty="0">
                <a:latin typeface="Times" pitchFamily="18" charset="0"/>
              </a:rPr>
              <a:t>: </a:t>
            </a:r>
          </a:p>
          <a:p>
            <a:r>
              <a:rPr lang="en-US" dirty="0">
                <a:latin typeface="Times" pitchFamily="18" charset="0"/>
              </a:rPr>
              <a:t>		</a:t>
            </a:r>
            <a:r>
              <a:rPr lang="en-US" dirty="0" err="1">
                <a:latin typeface="Times" pitchFamily="18" charset="0"/>
              </a:rPr>
              <a:t>Aproximar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qualquer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função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matemática</a:t>
            </a:r>
            <a:r>
              <a:rPr lang="en-US" dirty="0">
                <a:latin typeface="Times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6" name="Imagem 15" descr="camadas_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4714884"/>
            <a:ext cx="3214710" cy="182508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Análise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das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Camadas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Motivação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929718" cy="5143536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Funcionamento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-  o</a:t>
            </a:r>
            <a:r>
              <a:rPr lang="pt-BR" dirty="0">
                <a:latin typeface="Times" pitchFamily="18" charset="0"/>
              </a:rPr>
              <a:t> processamento de informação no cérebro é realizado por uma rede de bilhões 	de unidades de processamento simples chamados </a:t>
            </a:r>
            <a:r>
              <a:rPr lang="pt-BR" b="1" dirty="0">
                <a:latin typeface="Times" pitchFamily="18" charset="0"/>
              </a:rPr>
              <a:t>neurônios</a:t>
            </a:r>
            <a:r>
              <a:rPr lang="pt-BR" dirty="0">
                <a:latin typeface="Times" pitchFamily="18" charset="0"/>
              </a:rPr>
              <a:t>;</a:t>
            </a:r>
          </a:p>
          <a:p>
            <a:r>
              <a:rPr lang="pt-BR" dirty="0">
                <a:latin typeface="Times" pitchFamily="18" charset="0"/>
              </a:rPr>
              <a:t>	</a:t>
            </a:r>
          </a:p>
          <a:p>
            <a:r>
              <a:rPr lang="pt-BR" dirty="0">
                <a:latin typeface="Times" pitchFamily="18" charset="0"/>
              </a:rPr>
              <a:t>	-   essencialmente, cada neurônio recebe sinais de um grande número de outros </a:t>
            </a:r>
          </a:p>
          <a:p>
            <a:r>
              <a:rPr lang="pt-BR" dirty="0">
                <a:latin typeface="Times" pitchFamily="18" charset="0"/>
              </a:rPr>
              <a:t>	neurônios, </a:t>
            </a:r>
            <a:r>
              <a:rPr lang="pt-BR" b="1" dirty="0">
                <a:latin typeface="Times" pitchFamily="18" charset="0"/>
              </a:rPr>
              <a:t>combina essas entradas</a:t>
            </a:r>
            <a:r>
              <a:rPr lang="pt-BR" dirty="0">
                <a:latin typeface="Times" pitchFamily="18" charset="0"/>
              </a:rPr>
              <a:t>, e então envia sinais a um grande número de 	outros neurônios.</a:t>
            </a:r>
          </a:p>
          <a:p>
            <a:r>
              <a:rPr lang="pt-BR" dirty="0">
                <a:latin typeface="Times" pitchFamily="18" charset="0"/>
              </a:rPr>
              <a:t>	</a:t>
            </a:r>
          </a:p>
          <a:p>
            <a:r>
              <a:rPr lang="pt-BR" dirty="0">
                <a:latin typeface="Times" pitchFamily="18" charset="0"/>
              </a:rPr>
              <a:t>	-   o </a:t>
            </a:r>
            <a:r>
              <a:rPr lang="pt-BR" b="1" dirty="0">
                <a:latin typeface="Times" pitchFamily="18" charset="0"/>
              </a:rPr>
              <a:t>padrão de conexões </a:t>
            </a:r>
            <a:r>
              <a:rPr lang="pt-BR" dirty="0">
                <a:latin typeface="Times" pitchFamily="18" charset="0"/>
              </a:rPr>
              <a:t>entre os neurônios que parece incorporar o conhecimento 	requerido para realizar o processamento de informações. Por isso,  um nome </a:t>
            </a:r>
          </a:p>
          <a:p>
            <a:r>
              <a:rPr lang="pt-BR" dirty="0">
                <a:latin typeface="Times" pitchFamily="18" charset="0"/>
              </a:rPr>
              <a:t>	alternativo para o processamento que imita o cérebro seria </a:t>
            </a:r>
            <a:r>
              <a:rPr lang="pt-BR" i="1" dirty="0">
                <a:latin typeface="Times" pitchFamily="18" charset="0"/>
              </a:rPr>
              <a:t>computação conexionista</a:t>
            </a:r>
            <a:r>
              <a:rPr lang="pt-BR" i="1" dirty="0"/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Cérebro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Humano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MLP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r>
              <a:rPr lang="en-US" dirty="0">
                <a:latin typeface="Times" pitchFamily="18" charset="0"/>
              </a:rPr>
              <a:t>- </a:t>
            </a:r>
            <a:r>
              <a:rPr lang="pt-BR" b="1" dirty="0">
                <a:latin typeface="Times" pitchFamily="18" charset="0"/>
              </a:rPr>
              <a:t>Primeira camada</a:t>
            </a:r>
            <a:r>
              <a:rPr lang="pt-BR" dirty="0">
                <a:latin typeface="Times" pitchFamily="18" charset="0"/>
              </a:rPr>
              <a:t>: </a:t>
            </a:r>
          </a:p>
          <a:p>
            <a:r>
              <a:rPr lang="pt-BR" dirty="0">
                <a:latin typeface="Times" pitchFamily="18" charset="0"/>
              </a:rPr>
              <a:t>		Cada nodo traça retas no espaço de parâmetros de treinamento;</a:t>
            </a:r>
          </a:p>
          <a:p>
            <a:r>
              <a:rPr lang="pt-BR" dirty="0">
                <a:latin typeface="Times" pitchFamily="18" charset="0"/>
              </a:rPr>
              <a:t>	</a:t>
            </a:r>
          </a:p>
          <a:p>
            <a:r>
              <a:rPr lang="pt-BR" dirty="0">
                <a:latin typeface="Times" pitchFamily="18" charset="0"/>
              </a:rPr>
              <a:t>	- </a:t>
            </a:r>
            <a:r>
              <a:rPr lang="pt-BR" b="1" dirty="0">
                <a:latin typeface="Times" pitchFamily="18" charset="0"/>
              </a:rPr>
              <a:t>Segunda camada</a:t>
            </a:r>
            <a:r>
              <a:rPr lang="pt-BR" dirty="0">
                <a:latin typeface="Times" pitchFamily="18" charset="0"/>
              </a:rPr>
              <a:t>: </a:t>
            </a:r>
          </a:p>
          <a:p>
            <a:r>
              <a:rPr lang="pt-BR" dirty="0">
                <a:latin typeface="Times" pitchFamily="18" charset="0"/>
              </a:rPr>
              <a:t>		Cada nodo combina as retas formando regiões convexas onde o número 		de lados é definido pelo número de unidades a ele conectadas;</a:t>
            </a:r>
          </a:p>
          <a:p>
            <a:r>
              <a:rPr lang="pt-BR" dirty="0">
                <a:latin typeface="Times" pitchFamily="18" charset="0"/>
              </a:rPr>
              <a:t>	</a:t>
            </a:r>
          </a:p>
          <a:p>
            <a:r>
              <a:rPr lang="pt-BR" dirty="0">
                <a:latin typeface="Times" pitchFamily="18" charset="0"/>
              </a:rPr>
              <a:t>	- </a:t>
            </a:r>
            <a:r>
              <a:rPr lang="pt-BR" b="1" dirty="0">
                <a:latin typeface="Times" pitchFamily="18" charset="0"/>
              </a:rPr>
              <a:t>Camada de Saída</a:t>
            </a:r>
            <a:r>
              <a:rPr lang="pt-BR" dirty="0">
                <a:latin typeface="Times" pitchFamily="18" charset="0"/>
              </a:rPr>
              <a:t>: </a:t>
            </a:r>
          </a:p>
          <a:p>
            <a:r>
              <a:rPr lang="pt-BR" dirty="0">
                <a:latin typeface="Times" pitchFamily="18" charset="0"/>
              </a:rPr>
              <a:t>		Cada nodo forma regiões que são combinações das regiões 	convexas;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6" name="Imagem 15" descr="camadas_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71868" y="4883090"/>
            <a:ext cx="2850252" cy="161817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Análise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das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Camadas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endParaRPr lang="pt-BR" sz="2000" b="1" dirty="0">
              <a:latin typeface="Times" pitchFamily="18" charset="0"/>
            </a:endParaRPr>
          </a:p>
          <a:p>
            <a:pPr algn="just"/>
            <a:endParaRPr lang="en-US" sz="2000" b="1" dirty="0">
              <a:latin typeface="Times" pitchFamily="18" charset="0"/>
            </a:endParaRPr>
          </a:p>
          <a:p>
            <a:pPr algn="just"/>
            <a:r>
              <a:rPr lang="en-US" sz="2000" b="1" dirty="0">
                <a:latin typeface="Times" pitchFamily="18" charset="0"/>
              </a:rPr>
              <a:t>	</a:t>
            </a:r>
            <a:r>
              <a:rPr lang="en-US" dirty="0">
                <a:latin typeface="Times" pitchFamily="18" charset="0"/>
              </a:rPr>
              <a:t>- O </a:t>
            </a:r>
            <a:r>
              <a:rPr lang="en-US" i="1" dirty="0">
                <a:latin typeface="Times" pitchFamily="18" charset="0"/>
              </a:rPr>
              <a:t>back-propagation </a:t>
            </a:r>
            <a:r>
              <a:rPr lang="en-US" dirty="0" err="1">
                <a:latin typeface="Times" pitchFamily="18" charset="0"/>
              </a:rPr>
              <a:t>foi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inventado</a:t>
            </a:r>
            <a:r>
              <a:rPr lang="en-US" dirty="0">
                <a:latin typeface="Times" pitchFamily="18" charset="0"/>
              </a:rPr>
              <a:t> e </a:t>
            </a:r>
            <a:r>
              <a:rPr lang="en-US" dirty="0" err="1">
                <a:latin typeface="Times" pitchFamily="18" charset="0"/>
              </a:rPr>
              <a:t>popularizado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por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Rummelhart</a:t>
            </a:r>
            <a:r>
              <a:rPr lang="en-US" dirty="0">
                <a:latin typeface="Times" pitchFamily="18" charset="0"/>
              </a:rPr>
              <a:t>, Hilton e 	Williams </a:t>
            </a:r>
            <a:r>
              <a:rPr lang="en-US" dirty="0" err="1">
                <a:latin typeface="Times" pitchFamily="18" charset="0"/>
              </a:rPr>
              <a:t>em</a:t>
            </a:r>
            <a:r>
              <a:rPr lang="en-US" dirty="0">
                <a:latin typeface="Times" pitchFamily="18" charset="0"/>
              </a:rPr>
              <a:t> 1986 </a:t>
            </a:r>
            <a:r>
              <a:rPr lang="en-US" dirty="0" err="1">
                <a:latin typeface="Times" pitchFamily="18" charset="0"/>
              </a:rPr>
              <a:t>resolvendo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uma</a:t>
            </a:r>
            <a:r>
              <a:rPr lang="en-US" dirty="0">
                <a:latin typeface="Times" pitchFamily="18" charset="0"/>
              </a:rPr>
              <a:t> das </a:t>
            </a:r>
            <a:r>
              <a:rPr lang="en-US" dirty="0" err="1">
                <a:latin typeface="Times" pitchFamily="18" charset="0"/>
              </a:rPr>
              <a:t>limitações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fundamentais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para</a:t>
            </a:r>
            <a:r>
              <a:rPr lang="en-US" dirty="0">
                <a:latin typeface="Times" pitchFamily="18" charset="0"/>
              </a:rPr>
              <a:t> o </a:t>
            </a:r>
            <a:r>
              <a:rPr lang="en-US" dirty="0" err="1">
                <a:latin typeface="Times" pitchFamily="18" charset="0"/>
              </a:rPr>
              <a:t>treinamento</a:t>
            </a:r>
            <a:r>
              <a:rPr lang="en-US" dirty="0">
                <a:latin typeface="Times" pitchFamily="18" charset="0"/>
              </a:rPr>
              <a:t> 	de </a:t>
            </a:r>
            <a:r>
              <a:rPr lang="en-US" dirty="0" err="1">
                <a:latin typeface="Times" pitchFamily="18" charset="0"/>
              </a:rPr>
              <a:t>redes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complexas</a:t>
            </a:r>
            <a:endParaRPr lang="en-US" dirty="0">
              <a:latin typeface="Times" pitchFamily="18" charset="0"/>
            </a:endParaRPr>
          </a:p>
          <a:p>
            <a:pPr algn="just"/>
            <a:endParaRPr lang="en-US" sz="2000" b="1" i="1" dirty="0">
              <a:latin typeface="Times" pitchFamily="18" charset="0"/>
            </a:endParaRPr>
          </a:p>
          <a:p>
            <a:pPr algn="just"/>
            <a:r>
              <a:rPr lang="en-US" dirty="0">
                <a:latin typeface="Times" pitchFamily="18" charset="0"/>
              </a:rPr>
              <a:t>	- </a:t>
            </a:r>
            <a:r>
              <a:rPr lang="en-US" dirty="0" err="1">
                <a:latin typeface="Times" pitchFamily="18" charset="0"/>
              </a:rPr>
              <a:t>Basicamente</a:t>
            </a:r>
            <a:r>
              <a:rPr lang="en-US" dirty="0">
                <a:latin typeface="Times" pitchFamily="18" charset="0"/>
              </a:rPr>
              <a:t>, a </a:t>
            </a:r>
            <a:r>
              <a:rPr lang="en-US" dirty="0" err="1">
                <a:latin typeface="Times" pitchFamily="18" charset="0"/>
              </a:rPr>
              <a:t>aprendizagem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por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retropropagação</a:t>
            </a:r>
            <a:r>
              <a:rPr lang="en-US" dirty="0">
                <a:latin typeface="Times" pitchFamily="18" charset="0"/>
              </a:rPr>
              <a:t> do </a:t>
            </a:r>
            <a:r>
              <a:rPr lang="en-US" dirty="0" err="1">
                <a:latin typeface="Times" pitchFamily="18" charset="0"/>
              </a:rPr>
              <a:t>erro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consiste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em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dois</a:t>
            </a:r>
            <a:r>
              <a:rPr lang="en-US" dirty="0">
                <a:latin typeface="Times" pitchFamily="18" charset="0"/>
              </a:rPr>
              <a:t> 	</a:t>
            </a:r>
            <a:r>
              <a:rPr lang="en-US" dirty="0" err="1">
                <a:latin typeface="Times" pitchFamily="18" charset="0"/>
              </a:rPr>
              <a:t>passos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atarvés</a:t>
            </a:r>
            <a:r>
              <a:rPr lang="en-US" dirty="0">
                <a:latin typeface="Times" pitchFamily="18" charset="0"/>
              </a:rPr>
              <a:t> das </a:t>
            </a:r>
            <a:r>
              <a:rPr lang="en-US" dirty="0" err="1">
                <a:latin typeface="Times" pitchFamily="18" charset="0"/>
              </a:rPr>
              <a:t>diferentes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camadas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da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rede</a:t>
            </a:r>
            <a:r>
              <a:rPr lang="en-US" dirty="0">
                <a:latin typeface="Times" pitchFamily="18" charset="0"/>
              </a:rPr>
              <a:t>:</a:t>
            </a:r>
          </a:p>
          <a:p>
            <a:pPr algn="just"/>
            <a:endParaRPr lang="en-US" dirty="0">
              <a:latin typeface="Times" pitchFamily="18" charset="0"/>
            </a:endParaRPr>
          </a:p>
          <a:p>
            <a:pPr algn="just"/>
            <a:r>
              <a:rPr lang="en-US" dirty="0">
                <a:latin typeface="Times" pitchFamily="18" charset="0"/>
              </a:rPr>
              <a:t>	1) </a:t>
            </a:r>
            <a:r>
              <a:rPr lang="en-US" b="1" dirty="0" err="1">
                <a:latin typeface="Times" pitchFamily="18" charset="0"/>
              </a:rPr>
              <a:t>Propagação</a:t>
            </a:r>
            <a:r>
              <a:rPr lang="en-US" dirty="0">
                <a:latin typeface="Times" pitchFamily="18" charset="0"/>
              </a:rPr>
              <a:t>: um </a:t>
            </a:r>
            <a:r>
              <a:rPr lang="en-US" dirty="0" err="1">
                <a:latin typeface="Times" pitchFamily="18" charset="0"/>
              </a:rPr>
              <a:t>padrão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atividades</a:t>
            </a:r>
            <a:r>
              <a:rPr lang="en-US" dirty="0">
                <a:latin typeface="Times" pitchFamily="18" charset="0"/>
              </a:rPr>
              <a:t> é </a:t>
            </a:r>
            <a:r>
              <a:rPr lang="en-US" dirty="0" err="1">
                <a:latin typeface="Times" pitchFamily="18" charset="0"/>
              </a:rPr>
              <a:t>aplicado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aos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nós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sensoriais</a:t>
            </a:r>
            <a:r>
              <a:rPr lang="en-US" dirty="0">
                <a:latin typeface="Times" pitchFamily="18" charset="0"/>
              </a:rPr>
              <a:t> e </a:t>
            </a:r>
            <a:r>
              <a:rPr lang="en-US" dirty="0" err="1">
                <a:latin typeface="Times" pitchFamily="18" charset="0"/>
              </a:rPr>
              <a:t>é</a:t>
            </a:r>
            <a:r>
              <a:rPr lang="en-US" dirty="0">
                <a:latin typeface="Times" pitchFamily="18" charset="0"/>
              </a:rPr>
              <a:t> 	</a:t>
            </a:r>
            <a:r>
              <a:rPr lang="en-US" dirty="0" err="1">
                <a:latin typeface="Times" pitchFamily="18" charset="0"/>
              </a:rPr>
              <a:t>produzido</a:t>
            </a:r>
            <a:r>
              <a:rPr lang="en-US" dirty="0">
                <a:latin typeface="Times" pitchFamily="18" charset="0"/>
              </a:rPr>
              <a:t> a </a:t>
            </a:r>
            <a:r>
              <a:rPr lang="en-US" dirty="0" err="1">
                <a:latin typeface="Times" pitchFamily="18" charset="0"/>
              </a:rPr>
              <a:t>resposta</a:t>
            </a:r>
            <a:r>
              <a:rPr lang="en-US" dirty="0">
                <a:latin typeface="Times" pitchFamily="18" charset="0"/>
              </a:rPr>
              <a:t> real da </a:t>
            </a:r>
            <a:r>
              <a:rPr lang="en-US" dirty="0" err="1">
                <a:latin typeface="Times" pitchFamily="18" charset="0"/>
              </a:rPr>
              <a:t>rede</a:t>
            </a:r>
            <a:r>
              <a:rPr lang="en-US" dirty="0">
                <a:latin typeface="Times" pitchFamily="18" charset="0"/>
              </a:rPr>
              <a:t>;</a:t>
            </a:r>
          </a:p>
          <a:p>
            <a:pPr algn="just"/>
            <a:endParaRPr lang="en-US" dirty="0">
              <a:latin typeface="Times" pitchFamily="18" charset="0"/>
            </a:endParaRPr>
          </a:p>
          <a:p>
            <a:pPr algn="just"/>
            <a:r>
              <a:rPr lang="en-US" dirty="0">
                <a:latin typeface="Times" pitchFamily="18" charset="0"/>
              </a:rPr>
              <a:t>	2) </a:t>
            </a:r>
            <a:r>
              <a:rPr lang="en-US" b="1" dirty="0" err="1">
                <a:latin typeface="Times" pitchFamily="18" charset="0"/>
              </a:rPr>
              <a:t>Retropropagação</a:t>
            </a:r>
            <a:r>
              <a:rPr lang="en-US" dirty="0">
                <a:latin typeface="Times" pitchFamily="18" charset="0"/>
              </a:rPr>
              <a:t>: </a:t>
            </a:r>
            <a:r>
              <a:rPr lang="en-US" dirty="0" err="1">
                <a:latin typeface="Times" pitchFamily="18" charset="0"/>
              </a:rPr>
              <a:t>os</a:t>
            </a:r>
            <a:r>
              <a:rPr lang="en-US" dirty="0">
                <a:latin typeface="Times" pitchFamily="18" charset="0"/>
              </a:rPr>
              <a:t> pesos </a:t>
            </a:r>
            <a:r>
              <a:rPr lang="en-US" dirty="0" err="1">
                <a:latin typeface="Times" pitchFamily="18" charset="0"/>
              </a:rPr>
              <a:t>sinápticos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são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ajustados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acordo</a:t>
            </a:r>
            <a:r>
              <a:rPr lang="en-US" dirty="0">
                <a:latin typeface="Times" pitchFamily="18" charset="0"/>
              </a:rPr>
              <a:t> com um </a:t>
            </a:r>
            <a:r>
              <a:rPr lang="en-US" dirty="0" err="1">
                <a:latin typeface="Times" pitchFamily="18" charset="0"/>
              </a:rPr>
              <a:t>sinal</a:t>
            </a:r>
            <a:r>
              <a:rPr lang="en-US" dirty="0">
                <a:latin typeface="Times" pitchFamily="18" charset="0"/>
              </a:rPr>
              <a:t> de 	</a:t>
            </a:r>
            <a:r>
              <a:rPr lang="en-US" dirty="0" err="1">
                <a:latin typeface="Times" pitchFamily="18" charset="0"/>
              </a:rPr>
              <a:t>erro</a:t>
            </a:r>
            <a:r>
              <a:rPr lang="en-US" dirty="0">
                <a:latin typeface="Times" pitchFamily="18" charset="0"/>
              </a:rPr>
              <a:t>. Este </a:t>
            </a:r>
            <a:r>
              <a:rPr lang="en-US" dirty="0" err="1">
                <a:latin typeface="Times" pitchFamily="18" charset="0"/>
              </a:rPr>
              <a:t>sinal</a:t>
            </a:r>
            <a:r>
              <a:rPr lang="en-US" dirty="0">
                <a:latin typeface="Times" pitchFamily="18" charset="0"/>
              </a:rPr>
              <a:t> é </a:t>
            </a:r>
            <a:r>
              <a:rPr lang="en-US" dirty="0" err="1">
                <a:latin typeface="Times" pitchFamily="18" charset="0"/>
              </a:rPr>
              <a:t>então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propagado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para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trás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na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direção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contrária</a:t>
            </a:r>
            <a:r>
              <a:rPr lang="en-US" dirty="0">
                <a:latin typeface="Times" pitchFamily="18" charset="0"/>
              </a:rPr>
              <a:t> das </a:t>
            </a:r>
            <a:r>
              <a:rPr lang="en-US" dirty="0" err="1">
                <a:latin typeface="Times" pitchFamily="18" charset="0"/>
              </a:rPr>
              <a:t>conexões</a:t>
            </a:r>
            <a:r>
              <a:rPr lang="en-US" dirty="0">
                <a:latin typeface="Times" pitchFamily="18" charset="0"/>
              </a:rPr>
              <a:t> 	</a:t>
            </a:r>
            <a:r>
              <a:rPr lang="en-US" dirty="0" err="1">
                <a:latin typeface="Times" pitchFamily="18" charset="0"/>
              </a:rPr>
              <a:t>sinápticas</a:t>
            </a:r>
            <a:r>
              <a:rPr lang="en-US" dirty="0">
                <a:latin typeface="Times" pitchFamily="18" charset="0"/>
              </a:rPr>
              <a:t> com o </a:t>
            </a:r>
            <a:r>
              <a:rPr lang="en-US" dirty="0" err="1">
                <a:latin typeface="Times" pitchFamily="18" charset="0"/>
              </a:rPr>
              <a:t>intúito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minimizar</a:t>
            </a:r>
            <a:r>
              <a:rPr lang="en-US" dirty="0">
                <a:latin typeface="Times" pitchFamily="18" charset="0"/>
              </a:rPr>
              <a:t> o </a:t>
            </a:r>
            <a:r>
              <a:rPr lang="en-US" dirty="0" err="1">
                <a:latin typeface="Times" pitchFamily="18" charset="0"/>
              </a:rPr>
              <a:t>erro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médio</a:t>
            </a:r>
            <a:r>
              <a:rPr lang="en-US" dirty="0">
                <a:latin typeface="Times" pitchFamily="18" charset="0"/>
              </a:rPr>
              <a:t> global </a:t>
            </a:r>
            <a:r>
              <a:rPr lang="en-US" dirty="0" err="1">
                <a:latin typeface="Times" pitchFamily="18" charset="0"/>
              </a:rPr>
              <a:t>ou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seja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fazer</a:t>
            </a:r>
            <a:r>
              <a:rPr lang="en-US" dirty="0">
                <a:latin typeface="Times" pitchFamily="18" charset="0"/>
              </a:rPr>
              <a:t> com </a:t>
            </a:r>
            <a:r>
              <a:rPr lang="en-US" dirty="0" err="1">
                <a:latin typeface="Times" pitchFamily="18" charset="0"/>
              </a:rPr>
              <a:t>que</a:t>
            </a:r>
            <a:r>
              <a:rPr lang="en-US" dirty="0">
                <a:latin typeface="Times" pitchFamily="18" charset="0"/>
              </a:rPr>
              <a:t> a 	</a:t>
            </a:r>
            <a:r>
              <a:rPr lang="en-US" dirty="0" err="1">
                <a:latin typeface="Times" pitchFamily="18" charset="0"/>
              </a:rPr>
              <a:t>resposta</a:t>
            </a:r>
            <a:r>
              <a:rPr lang="en-US" dirty="0">
                <a:latin typeface="Times" pitchFamily="18" charset="0"/>
              </a:rPr>
              <a:t> real </a:t>
            </a:r>
            <a:r>
              <a:rPr lang="en-US" dirty="0" err="1">
                <a:latin typeface="Times" pitchFamily="18" charset="0"/>
              </a:rPr>
              <a:t>da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rede</a:t>
            </a:r>
            <a:r>
              <a:rPr lang="en-US" dirty="0">
                <a:latin typeface="Times" pitchFamily="18" charset="0"/>
              </a:rPr>
              <a:t> se </a:t>
            </a:r>
            <a:r>
              <a:rPr lang="en-US" dirty="0" err="1">
                <a:latin typeface="Times" pitchFamily="18" charset="0"/>
              </a:rPr>
              <a:t>mova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para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mais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perto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da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resposta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desejada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em</a:t>
            </a:r>
            <a:r>
              <a:rPr lang="en-US" dirty="0">
                <a:latin typeface="Times" pitchFamily="18" charset="0"/>
              </a:rPr>
              <a:t> um </a:t>
            </a:r>
            <a:r>
              <a:rPr lang="en-US" dirty="0" err="1">
                <a:latin typeface="Times" pitchFamily="18" charset="0"/>
              </a:rPr>
              <a:t>sentido</a:t>
            </a:r>
            <a:r>
              <a:rPr lang="en-US" dirty="0">
                <a:latin typeface="Times" pitchFamily="18" charset="0"/>
              </a:rPr>
              <a:t> 	</a:t>
            </a:r>
            <a:r>
              <a:rPr lang="en-US" dirty="0" err="1">
                <a:latin typeface="Times" pitchFamily="18" charset="0"/>
              </a:rPr>
              <a:t>estatístico</a:t>
            </a:r>
            <a:endParaRPr lang="pt-BR" dirty="0">
              <a:latin typeface="Times" pitchFamily="18" charset="0"/>
            </a:endParaRP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endParaRPr lang="pt-BR" sz="2000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7" name="Imagem 16" descr="matematica_pap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2357430"/>
            <a:ext cx="4286280" cy="321471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r>
              <a:rPr lang="pt-BR" sz="2000" b="1" dirty="0">
                <a:latin typeface="Times" pitchFamily="18" charset="0"/>
              </a:rPr>
              <a:t>: Visualização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747062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r>
              <a:rPr lang="pt-BR" sz="2000" b="1" dirty="0">
                <a:latin typeface="Times" pitchFamily="18" charset="0"/>
              </a:rPr>
              <a:t>: Visualização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2985166" cy="129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286124"/>
            <a:ext cx="3112086" cy="129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4714884"/>
            <a:ext cx="3000396" cy="118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2428868"/>
            <a:ext cx="3268147" cy="141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3786190"/>
            <a:ext cx="336939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15075" y="3214686"/>
            <a:ext cx="28289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r>
              <a:rPr lang="pt-BR" sz="2000" b="1" dirty="0">
                <a:latin typeface="Times" pitchFamily="18" charset="0"/>
              </a:rPr>
              <a:t>: Visualização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6841" y="2722765"/>
            <a:ext cx="661884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r>
              <a:rPr lang="pt-BR" sz="2000" b="1" dirty="0">
                <a:latin typeface="Times" pitchFamily="18" charset="0"/>
              </a:rPr>
              <a:t>: Visualização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3787513" cy="165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451629"/>
            <a:ext cx="3857652" cy="163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r>
              <a:rPr lang="pt-BR" sz="2000" b="1" dirty="0">
                <a:latin typeface="Times" pitchFamily="18" charset="0"/>
              </a:rPr>
              <a:t>: Visualização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785926"/>
            <a:ext cx="3364629" cy="158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286124"/>
            <a:ext cx="3314824" cy="15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4857760"/>
            <a:ext cx="327055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502" y="1785926"/>
            <a:ext cx="2729944" cy="147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r>
              <a:rPr lang="pt-BR" sz="2000" b="1" dirty="0">
                <a:latin typeface="Times" pitchFamily="18" charset="0"/>
              </a:rPr>
              <a:t>: Visualização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319313"/>
            <a:ext cx="2757335" cy="153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915132"/>
            <a:ext cx="2643206" cy="165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Algoritmo </a:t>
            </a:r>
            <a:r>
              <a:rPr lang="pt-BR" sz="2000" b="1" dirty="0" err="1">
                <a:latin typeface="Times" pitchFamily="18" charset="0"/>
              </a:rPr>
              <a:t>Back-Propagation</a:t>
            </a:r>
            <a:r>
              <a:rPr lang="pt-BR" sz="2000" b="1" dirty="0">
                <a:latin typeface="Times" pitchFamily="18" charset="0"/>
              </a:rPr>
              <a:t>: Visualização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1958" y="1714488"/>
            <a:ext cx="2558736" cy="166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357562"/>
            <a:ext cx="2583780" cy="161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5143512"/>
            <a:ext cx="2500298" cy="128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987400" y="1928802"/>
            <a:ext cx="7858180" cy="2143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Neurais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3214710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O que é uma Rede Neural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“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São  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sistemas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paralelos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distribuídos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compostos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por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uma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unidade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 de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</a:p>
          <a:p>
            <a:r>
              <a:rPr lang="en-US" i="1" dirty="0">
                <a:latin typeface="Times" pitchFamily="18" charset="0"/>
              </a:rPr>
              <a:t>	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processamento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simples (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nodos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)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que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calculam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determinadas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funções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matemáticas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 	(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normalm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ente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não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lineares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).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Tais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unidades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são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dispostas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em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 </a:t>
            </a:r>
            <a:r>
              <a:rPr kumimoji="0" lang="en-US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uma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ou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mais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camadas</a:t>
            </a:r>
            <a:r>
              <a:rPr lang="en-US" i="1" dirty="0">
                <a:latin typeface="Times" pitchFamily="18" charset="0"/>
              </a:rPr>
              <a:t> 	e  </a:t>
            </a:r>
            <a:r>
              <a:rPr lang="en-US" i="1" dirty="0" err="1">
                <a:latin typeface="Times" pitchFamily="18" charset="0"/>
              </a:rPr>
              <a:t>são</a:t>
            </a:r>
            <a:r>
              <a:rPr lang="en-US" i="1" dirty="0">
                <a:latin typeface="Times" pitchFamily="18" charset="0"/>
              </a:rPr>
              <a:t>  </a:t>
            </a:r>
            <a:r>
              <a:rPr lang="en-US" i="1" dirty="0" err="1">
                <a:latin typeface="Times" pitchFamily="18" charset="0"/>
              </a:rPr>
              <a:t>interligadas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por</a:t>
            </a:r>
            <a:r>
              <a:rPr lang="en-US" i="1" dirty="0">
                <a:latin typeface="Times" pitchFamily="18" charset="0"/>
              </a:rPr>
              <a:t> um  </a:t>
            </a:r>
            <a:r>
              <a:rPr lang="en-US" i="1" dirty="0" err="1">
                <a:latin typeface="Times" pitchFamily="18" charset="0"/>
              </a:rPr>
              <a:t>grande</a:t>
            </a:r>
            <a:r>
              <a:rPr lang="en-US" i="1" dirty="0">
                <a:latin typeface="Times" pitchFamily="18" charset="0"/>
              </a:rPr>
              <a:t>  </a:t>
            </a:r>
            <a:r>
              <a:rPr lang="en-US" i="1" dirty="0" err="1">
                <a:latin typeface="Times" pitchFamily="18" charset="0"/>
              </a:rPr>
              <a:t>número</a:t>
            </a:r>
            <a:r>
              <a:rPr lang="en-US" i="1" dirty="0">
                <a:latin typeface="Times" pitchFamily="18" charset="0"/>
              </a:rPr>
              <a:t> de </a:t>
            </a:r>
            <a:r>
              <a:rPr lang="en-US" i="1" dirty="0" err="1">
                <a:latin typeface="Times" pitchFamily="18" charset="0"/>
              </a:rPr>
              <a:t>conexões</a:t>
            </a:r>
            <a:r>
              <a:rPr lang="en-US" i="1" dirty="0">
                <a:latin typeface="Times" pitchFamily="18" charset="0"/>
              </a:rPr>
              <a:t>, </a:t>
            </a:r>
            <a:r>
              <a:rPr lang="en-US" i="1" dirty="0" err="1">
                <a:latin typeface="Times" pitchFamily="18" charset="0"/>
              </a:rPr>
              <a:t>geralmente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chamadas</a:t>
            </a:r>
            <a:r>
              <a:rPr lang="en-US" i="1" dirty="0">
                <a:latin typeface="Times" pitchFamily="18" charset="0"/>
              </a:rPr>
              <a:t> de 	</a:t>
            </a:r>
            <a:r>
              <a:rPr lang="en-US" i="1" dirty="0" err="1">
                <a:latin typeface="Times" pitchFamily="18" charset="0"/>
              </a:rPr>
              <a:t>unidades</a:t>
            </a:r>
            <a:r>
              <a:rPr lang="en-US" i="1" dirty="0">
                <a:latin typeface="Times" pitchFamily="18" charset="0"/>
              </a:rPr>
              <a:t>  </a:t>
            </a:r>
            <a:r>
              <a:rPr lang="en-US" i="1" dirty="0" err="1">
                <a:latin typeface="Times" pitchFamily="18" charset="0"/>
              </a:rPr>
              <a:t>racionais</a:t>
            </a:r>
            <a:r>
              <a:rPr lang="en-US" i="1" dirty="0">
                <a:latin typeface="Times" pitchFamily="18" charset="0"/>
              </a:rPr>
              <a:t>. Na  </a:t>
            </a:r>
            <a:r>
              <a:rPr lang="en-US" i="1" dirty="0" err="1">
                <a:latin typeface="Times" pitchFamily="18" charset="0"/>
              </a:rPr>
              <a:t>maioria</a:t>
            </a:r>
            <a:r>
              <a:rPr lang="en-US" i="1" dirty="0">
                <a:latin typeface="Times" pitchFamily="18" charset="0"/>
              </a:rPr>
              <a:t> dos </a:t>
            </a:r>
            <a:r>
              <a:rPr lang="en-US" i="1" dirty="0" err="1">
                <a:latin typeface="Times" pitchFamily="18" charset="0"/>
              </a:rPr>
              <a:t>modelos</a:t>
            </a:r>
            <a:r>
              <a:rPr lang="en-US" i="1" dirty="0">
                <a:latin typeface="Times" pitchFamily="18" charset="0"/>
              </a:rPr>
              <a:t>  </a:t>
            </a:r>
            <a:r>
              <a:rPr lang="en-US" i="1" dirty="0" err="1">
                <a:latin typeface="Times" pitchFamily="18" charset="0"/>
              </a:rPr>
              <a:t>estas</a:t>
            </a:r>
            <a:r>
              <a:rPr lang="en-US" i="1" dirty="0">
                <a:latin typeface="Times" pitchFamily="18" charset="0"/>
              </a:rPr>
              <a:t>  </a:t>
            </a:r>
            <a:r>
              <a:rPr lang="en-US" i="1" dirty="0" err="1">
                <a:latin typeface="Times" pitchFamily="18" charset="0"/>
              </a:rPr>
              <a:t>conexões</a:t>
            </a:r>
            <a:r>
              <a:rPr lang="en-US" i="1" dirty="0">
                <a:latin typeface="Times" pitchFamily="18" charset="0"/>
              </a:rPr>
              <a:t>  </a:t>
            </a:r>
            <a:r>
              <a:rPr lang="en-US" i="1" dirty="0" err="1">
                <a:latin typeface="Times" pitchFamily="18" charset="0"/>
              </a:rPr>
              <a:t>estão</a:t>
            </a:r>
            <a:r>
              <a:rPr lang="en-US" i="1" dirty="0">
                <a:latin typeface="Times" pitchFamily="18" charset="0"/>
              </a:rPr>
              <a:t>  </a:t>
            </a:r>
            <a:r>
              <a:rPr lang="en-US" i="1" dirty="0" err="1">
                <a:latin typeface="Times" pitchFamily="18" charset="0"/>
              </a:rPr>
              <a:t>associadas</a:t>
            </a:r>
            <a:r>
              <a:rPr lang="en-US" i="1" dirty="0">
                <a:latin typeface="Times" pitchFamily="18" charset="0"/>
              </a:rPr>
              <a:t>  a 	pesos, </a:t>
            </a:r>
            <a:r>
              <a:rPr lang="en-US" i="1" dirty="0" err="1">
                <a:latin typeface="Times" pitchFamily="18" charset="0"/>
              </a:rPr>
              <a:t>os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quais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armazenam</a:t>
            </a:r>
            <a:r>
              <a:rPr lang="en-US" i="1" dirty="0">
                <a:latin typeface="Times" pitchFamily="18" charset="0"/>
              </a:rPr>
              <a:t> o </a:t>
            </a:r>
            <a:r>
              <a:rPr lang="en-US" i="1" dirty="0" err="1">
                <a:latin typeface="Times" pitchFamily="18" charset="0"/>
              </a:rPr>
              <a:t>conhecimento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representado</a:t>
            </a:r>
            <a:r>
              <a:rPr lang="en-US" i="1" dirty="0">
                <a:latin typeface="Times" pitchFamily="18" charset="0"/>
              </a:rPr>
              <a:t> no </a:t>
            </a:r>
            <a:r>
              <a:rPr lang="en-US" i="1" dirty="0" err="1">
                <a:latin typeface="Times" pitchFamily="18" charset="0"/>
              </a:rPr>
              <a:t>modelo</a:t>
            </a:r>
            <a:r>
              <a:rPr lang="en-US" i="1" dirty="0">
                <a:latin typeface="Times" pitchFamily="18" charset="0"/>
              </a:rPr>
              <a:t> e </a:t>
            </a:r>
            <a:r>
              <a:rPr lang="en-US" i="1" dirty="0" err="1">
                <a:latin typeface="Times" pitchFamily="18" charset="0"/>
              </a:rPr>
              <a:t>servem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para</a:t>
            </a:r>
            <a:r>
              <a:rPr lang="en-US" i="1" dirty="0">
                <a:latin typeface="Times" pitchFamily="18" charset="0"/>
              </a:rPr>
              <a:t> 	</a:t>
            </a:r>
            <a:r>
              <a:rPr lang="en-US" i="1" dirty="0" err="1">
                <a:latin typeface="Times" pitchFamily="18" charset="0"/>
              </a:rPr>
              <a:t>ponderar</a:t>
            </a:r>
            <a:r>
              <a:rPr lang="en-US" i="1" dirty="0">
                <a:latin typeface="Times" pitchFamily="18" charset="0"/>
              </a:rPr>
              <a:t> a </a:t>
            </a:r>
            <a:r>
              <a:rPr lang="en-US" i="1" dirty="0" err="1">
                <a:latin typeface="Times" pitchFamily="18" charset="0"/>
              </a:rPr>
              <a:t>entrada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recebida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i="1" dirty="0" err="1">
                <a:latin typeface="Times" pitchFamily="18" charset="0"/>
              </a:rPr>
              <a:t>por</a:t>
            </a:r>
            <a:r>
              <a:rPr lang="en-US" i="1" dirty="0">
                <a:latin typeface="Times" pitchFamily="18" charset="0"/>
              </a:rPr>
              <a:t> um </a:t>
            </a:r>
            <a:r>
              <a:rPr lang="en-US" i="1" dirty="0" err="1">
                <a:latin typeface="Times" pitchFamily="18" charset="0"/>
              </a:rPr>
              <a:t>neurônio</a:t>
            </a:r>
            <a:r>
              <a:rPr lang="en-US" i="1" dirty="0">
                <a:latin typeface="Times" pitchFamily="18" charset="0"/>
              </a:rPr>
              <a:t> da </a:t>
            </a:r>
            <a:r>
              <a:rPr lang="en-US" i="1" dirty="0" err="1">
                <a:latin typeface="Times" pitchFamily="18" charset="0"/>
              </a:rPr>
              <a:t>rede</a:t>
            </a:r>
            <a:r>
              <a:rPr lang="en-US" i="1" dirty="0">
                <a:latin typeface="Times" pitchFamily="18" charset="0"/>
              </a:rPr>
              <a:t>.”</a:t>
            </a:r>
            <a:r>
              <a:rPr lang="en-US" dirty="0">
                <a:latin typeface="Times" pitchFamily="18" charset="0"/>
              </a:rPr>
              <a:t> [HAYKIN 2004]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Definição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20" name="Picture 14" descr="C:\Fabio\CBPF\Seminario\red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143380"/>
            <a:ext cx="3143272" cy="23768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Aspectos do Treinamento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r>
              <a:rPr lang="en-US" b="1" dirty="0">
                <a:latin typeface="Times" pitchFamily="18" charset="0"/>
              </a:rPr>
              <a:t>- </a:t>
            </a:r>
            <a:r>
              <a:rPr lang="pt-BR" dirty="0">
                <a:latin typeface="Times" pitchFamily="18" charset="0"/>
              </a:rPr>
              <a:t>O aprendizado é resultado de apresentação repetitiva de todas as amostras do</a:t>
            </a:r>
          </a:p>
          <a:p>
            <a:r>
              <a:rPr lang="pt-BR" dirty="0">
                <a:latin typeface="Times" pitchFamily="18" charset="0"/>
              </a:rPr>
              <a:t>	conjunto de treinamento.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Cada apresentação de todo o conjunto de treinamento é denominada época.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O processo de aprendizagem é repetido época após época, até que um critério</a:t>
            </a:r>
          </a:p>
          <a:p>
            <a:r>
              <a:rPr lang="pt-BR" dirty="0">
                <a:latin typeface="Times" pitchFamily="18" charset="0"/>
              </a:rPr>
              <a:t>	de parada seja satisfeito.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É recomendável que a ordem de apresentação das amostras seja aleatória de</a:t>
            </a:r>
          </a:p>
          <a:p>
            <a:r>
              <a:rPr lang="pt-BR" dirty="0">
                <a:latin typeface="Times" pitchFamily="18" charset="0"/>
              </a:rPr>
              <a:t>	uma época para outra. Isso tende a fazer com que o ajuste de pesos tenha um</a:t>
            </a:r>
          </a:p>
          <a:p>
            <a:r>
              <a:rPr lang="pt-BR" dirty="0">
                <a:latin typeface="Times" pitchFamily="18" charset="0"/>
              </a:rPr>
              <a:t>	caráter estocástico ao longo do treinamento.</a:t>
            </a:r>
            <a:endParaRPr lang="pt-BR" b="1" dirty="0">
              <a:latin typeface="Times" pitchFamily="18" charset="0"/>
            </a:endParaRP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Back-Propagation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Quantidade de neurônio a serem usados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- </a:t>
            </a:r>
            <a:r>
              <a:rPr lang="pt-BR" dirty="0">
                <a:latin typeface="Times" pitchFamily="18" charset="0"/>
              </a:rPr>
              <a:t>Aumentando-se o número de neurônios na camada escondida aumenta-se  a 	capacidade de mapeamento não-linear da rede.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No entanto, quando esse número for muito grande, o modelo pode se sobre-ajustar 	aos dados, na presença de ruído nas  amostras de treinamento. Diz-se que a rede 	está sujeito ao  sobre-treinamento  (</a:t>
            </a:r>
            <a:r>
              <a:rPr lang="pt-BR" i="1" dirty="0" err="1">
                <a:latin typeface="Times" pitchFamily="18" charset="0"/>
              </a:rPr>
              <a:t>overfitting</a:t>
            </a:r>
            <a:r>
              <a:rPr lang="pt-BR" i="1" dirty="0">
                <a:latin typeface="Times" pitchFamily="18" charset="0"/>
              </a:rPr>
              <a:t> – </a:t>
            </a:r>
            <a:r>
              <a:rPr lang="pt-BR" i="1" dirty="0" err="1">
                <a:latin typeface="Times" pitchFamily="18" charset="0"/>
              </a:rPr>
              <a:t>hiperespecialização</a:t>
            </a:r>
            <a:r>
              <a:rPr lang="pt-BR" i="1" dirty="0">
                <a:latin typeface="Times" pitchFamily="18" charset="0"/>
              </a:rPr>
              <a:t>”</a:t>
            </a:r>
            <a:r>
              <a:rPr lang="pt-BR" dirty="0">
                <a:latin typeface="Times" pitchFamily="18" charset="0"/>
              </a:rPr>
              <a:t>).</a:t>
            </a:r>
          </a:p>
          <a:p>
            <a:r>
              <a:rPr lang="pt-BR" sz="2000" dirty="0">
                <a:latin typeface="Times" pitchFamily="18" charset="0"/>
              </a:rPr>
              <a:t>	</a:t>
            </a:r>
            <a:endParaRPr lang="pt-BR" sz="2000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 descr="grafico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714752"/>
            <a:ext cx="3240087" cy="281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grafico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929066"/>
            <a:ext cx="302579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aixaDeTexto 20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Overfitting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1406" y="149346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Quantidade de neurônio a serem usados</a:t>
            </a:r>
          </a:p>
          <a:p>
            <a:endParaRPr lang="pt-BR" sz="2000" b="1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	</a:t>
            </a:r>
            <a:r>
              <a:rPr lang="pt-BR" b="1" dirty="0">
                <a:latin typeface="Times" pitchFamily="18" charset="0"/>
              </a:rPr>
              <a:t>- </a:t>
            </a:r>
            <a:r>
              <a:rPr lang="pt-BR" dirty="0">
                <a:latin typeface="Times" pitchFamily="18" charset="0"/>
              </a:rPr>
              <a:t>Por outro lado, uma rede com poucos neurônios na camada escondida  pode não 	ser capaz de realizar o mapeamento desejado, o que é  denominado de </a:t>
            </a:r>
            <a:r>
              <a:rPr lang="pt-BR" i="1" dirty="0" err="1">
                <a:latin typeface="Times" pitchFamily="18" charset="0"/>
              </a:rPr>
              <a:t>underfitting</a:t>
            </a:r>
            <a:r>
              <a:rPr lang="pt-BR" dirty="0">
                <a:latin typeface="Times" pitchFamily="18" charset="0"/>
              </a:rPr>
              <a:t>.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O </a:t>
            </a:r>
            <a:r>
              <a:rPr lang="pt-BR" i="1" dirty="0" err="1">
                <a:latin typeface="Times" pitchFamily="18" charset="0"/>
              </a:rPr>
              <a:t>underfitting</a:t>
            </a:r>
            <a:r>
              <a:rPr lang="pt-BR" dirty="0">
                <a:latin typeface="Times" pitchFamily="18" charset="0"/>
              </a:rPr>
              <a:t> também pode ser causado quando o treinamento é interrompido  de 	forma prematura.</a:t>
            </a:r>
          </a:p>
          <a:p>
            <a:r>
              <a:rPr lang="pt-BR" sz="2000" dirty="0">
                <a:latin typeface="Times" pitchFamily="18" charset="0"/>
              </a:rPr>
              <a:t>	</a:t>
            </a:r>
            <a:endParaRPr lang="pt-BR" sz="2000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3" descr="grafico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1" y="3429000"/>
            <a:ext cx="354284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Underfitting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MultiLayer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Perceptron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- MLP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b="1" dirty="0">
                <a:latin typeface="Times" pitchFamily="18" charset="0"/>
              </a:rPr>
              <a:t>.:	Pontos Positivos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</a:t>
            </a:r>
            <a:r>
              <a:rPr lang="pt-BR" dirty="0">
                <a:latin typeface="Times" pitchFamily="18" charset="0"/>
              </a:rPr>
              <a:t>Alto Poder de Representação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Larga Aplicabilidade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Facilidade de Implementação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Capacidade de Generalização</a:t>
            </a:r>
          </a:p>
          <a:p>
            <a:endParaRPr lang="en-US" dirty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  <a:p>
            <a:r>
              <a:rPr lang="pt-BR" sz="2000" b="1" dirty="0">
                <a:latin typeface="Times" pitchFamily="18" charset="0"/>
              </a:rPr>
              <a:t>.:	Pontos Negativos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</a:t>
            </a:r>
            <a:r>
              <a:rPr lang="pt-BR" dirty="0">
                <a:latin typeface="Times" pitchFamily="18" charset="0"/>
              </a:rPr>
              <a:t>A aprendizagem de transformações complexas pode não convergir;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- Visualização como caixa preta</a:t>
            </a:r>
          </a:p>
          <a:p>
            <a:endParaRPr lang="pt-BR" dirty="0">
              <a:latin typeface="Times" pitchFamily="18" charset="0"/>
            </a:endParaRPr>
          </a:p>
          <a:p>
            <a:endParaRPr lang="pt-BR" b="1" dirty="0">
              <a:latin typeface="Times" pitchFamily="18" charset="0"/>
            </a:endParaRPr>
          </a:p>
          <a:p>
            <a:endParaRPr lang="en-US" b="1" dirty="0">
              <a:latin typeface="Times" pitchFamily="18" charset="0"/>
            </a:endParaRPr>
          </a:p>
          <a:p>
            <a:r>
              <a:rPr lang="en-US" b="1" dirty="0">
                <a:latin typeface="Times" pitchFamily="18" charset="0"/>
              </a:rPr>
              <a:t>	</a:t>
            </a:r>
            <a:r>
              <a:rPr lang="pt-BR" b="1" dirty="0">
                <a:latin typeface="Times" pitchFamily="18" charset="0"/>
              </a:rPr>
              <a:t>	</a:t>
            </a:r>
          </a:p>
          <a:p>
            <a:endParaRPr lang="en-US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Pontos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Positivos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Negativos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MLP - BP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pPr algn="ctr"/>
            <a:endParaRPr lang="pt-BR" sz="2000" b="1" dirty="0">
              <a:latin typeface="Times" pitchFamily="18" charset="0"/>
            </a:endParaRPr>
          </a:p>
          <a:p>
            <a:pPr algn="ctr"/>
            <a:endParaRPr lang="pt-BR" sz="2000" b="1" dirty="0">
              <a:latin typeface="Times" pitchFamily="18" charset="0"/>
            </a:endParaRPr>
          </a:p>
          <a:p>
            <a:pPr algn="ctr"/>
            <a:endParaRPr lang="pt-BR" sz="2000" b="1" dirty="0">
              <a:latin typeface="Times" pitchFamily="18" charset="0"/>
            </a:endParaRPr>
          </a:p>
          <a:p>
            <a:pPr algn="ctr"/>
            <a:endParaRPr lang="pt-BR" sz="2000" b="1" dirty="0">
              <a:latin typeface="Times" pitchFamily="18" charset="0"/>
            </a:endParaRPr>
          </a:p>
          <a:p>
            <a:pPr algn="ctr"/>
            <a:endParaRPr lang="pt-BR" sz="2000" b="1" dirty="0">
              <a:latin typeface="Times" pitchFamily="18" charset="0"/>
            </a:endParaRPr>
          </a:p>
          <a:p>
            <a:pPr algn="ctr"/>
            <a:endParaRPr lang="pt-BR" sz="2000" b="1" dirty="0">
              <a:latin typeface="Times" pitchFamily="18" charset="0"/>
            </a:endParaRPr>
          </a:p>
          <a:p>
            <a:pPr algn="ctr"/>
            <a:r>
              <a:rPr lang="pt-BR" sz="7000" b="1" dirty="0">
                <a:latin typeface="Times" pitchFamily="18" charset="0"/>
              </a:rPr>
              <a:t>FIM</a:t>
            </a:r>
            <a:endParaRPr lang="pt-BR" sz="7000" dirty="0">
              <a:latin typeface="Times" pitchFamily="18" charset="0"/>
            </a:endParaRPr>
          </a:p>
          <a:p>
            <a:endParaRPr lang="pt-BR" b="1" dirty="0">
              <a:latin typeface="Times" pitchFamily="18" charset="0"/>
            </a:endParaRPr>
          </a:p>
          <a:p>
            <a:endParaRPr lang="en-US" b="1" dirty="0">
              <a:latin typeface="Times" pitchFamily="18" charset="0"/>
            </a:endParaRPr>
          </a:p>
          <a:p>
            <a:r>
              <a:rPr lang="en-US" b="1" dirty="0">
                <a:latin typeface="Times" pitchFamily="18" charset="0"/>
              </a:rPr>
              <a:t>	</a:t>
            </a:r>
            <a:r>
              <a:rPr lang="pt-BR" b="1" dirty="0">
                <a:latin typeface="Times" pitchFamily="18" charset="0"/>
              </a:rPr>
              <a:t>	</a:t>
            </a:r>
          </a:p>
          <a:p>
            <a:endParaRPr lang="en-US" b="1" dirty="0">
              <a:latin typeface="Times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Times" pitchFamily="18" charset="0"/>
              </a:rPr>
              <a:t>	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3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53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Redes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Neurais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286412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Benefícios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	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-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</a:rPr>
              <a:t>Não</a:t>
            </a:r>
            <a:r>
              <a:rPr lang="en-US" b="1" dirty="0">
                <a:latin typeface="Times" pitchFamily="18" charset="0"/>
              </a:rPr>
              <a:t>-</a:t>
            </a:r>
            <a:r>
              <a:rPr lang="en-US" b="1" dirty="0" err="1">
                <a:latin typeface="Times" pitchFamily="18" charset="0"/>
              </a:rPr>
              <a:t>Lineres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dirty="0" err="1">
                <a:latin typeface="Times" pitchFamily="18" charset="0"/>
              </a:rPr>
              <a:t>maioria</a:t>
            </a:r>
            <a:r>
              <a:rPr lang="en-US" dirty="0">
                <a:latin typeface="Times" pitchFamily="18" charset="0"/>
              </a:rPr>
              <a:t> dos </a:t>
            </a:r>
            <a:r>
              <a:rPr lang="en-US" dirty="0" err="1">
                <a:latin typeface="Times" pitchFamily="18" charset="0"/>
              </a:rPr>
              <a:t>sinais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são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não-lineres</a:t>
            </a:r>
            <a:r>
              <a:rPr lang="en-US" dirty="0">
                <a:latin typeface="Times" pitchFamily="18" charset="0"/>
              </a:rPr>
              <a:t> )</a:t>
            </a: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  <a:r>
              <a:rPr lang="en-US" b="1" dirty="0">
                <a:latin typeface="Times" pitchFamily="18" charset="0"/>
              </a:rPr>
              <a:t>-   </a:t>
            </a:r>
            <a:r>
              <a:rPr lang="en-US" b="1" dirty="0" err="1">
                <a:latin typeface="Times" pitchFamily="18" charset="0"/>
              </a:rPr>
              <a:t>Mapeamento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Entrada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b="1" dirty="0" err="1">
                <a:latin typeface="Times" pitchFamily="18" charset="0"/>
              </a:rPr>
              <a:t>Saída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dirty="0" err="1">
                <a:latin typeface="Times" pitchFamily="18" charset="0"/>
              </a:rPr>
              <a:t>não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conhecimento</a:t>
            </a:r>
            <a:r>
              <a:rPr lang="en-US" dirty="0">
                <a:latin typeface="Times" pitchFamily="18" charset="0"/>
              </a:rPr>
              <a:t> do </a:t>
            </a:r>
            <a:r>
              <a:rPr lang="en-US" dirty="0" err="1">
                <a:latin typeface="Times" pitchFamily="18" charset="0"/>
              </a:rPr>
              <a:t>modelo</a:t>
            </a:r>
            <a:r>
              <a:rPr lang="en-US" dirty="0">
                <a:latin typeface="Times" pitchFamily="18" charset="0"/>
              </a:rPr>
              <a:t>)</a:t>
            </a:r>
          </a:p>
          <a:p>
            <a:endParaRPr lang="en-US" dirty="0"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-   </a:t>
            </a:r>
            <a:r>
              <a:rPr lang="en-US" b="1" dirty="0" err="1">
                <a:latin typeface="Times" pitchFamily="18" charset="0"/>
              </a:rPr>
              <a:t>Generalização</a:t>
            </a:r>
            <a:r>
              <a:rPr lang="en-US" dirty="0">
                <a:latin typeface="Times" pitchFamily="18" charset="0"/>
              </a:rPr>
              <a:t> (</a:t>
            </a:r>
            <a:r>
              <a:rPr lang="en-US" dirty="0" err="1">
                <a:latin typeface="Times" pitchFamily="18" charset="0"/>
              </a:rPr>
              <a:t>Capacidade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operar</a:t>
            </a:r>
            <a:r>
              <a:rPr lang="en-US" dirty="0">
                <a:latin typeface="Times" pitchFamily="18" charset="0"/>
              </a:rPr>
              <a:t> com </a:t>
            </a:r>
            <a:r>
              <a:rPr lang="en-US" dirty="0" err="1">
                <a:latin typeface="Times" pitchFamily="18" charset="0"/>
              </a:rPr>
              <a:t>conhecimento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dirty="0" err="1">
                <a:latin typeface="Times" pitchFamily="18" charset="0"/>
              </a:rPr>
              <a:t>parcial</a:t>
            </a:r>
            <a:r>
              <a:rPr lang="en-US" dirty="0">
                <a:latin typeface="Times" pitchFamily="18" charset="0"/>
              </a:rPr>
              <a:t>)</a:t>
            </a: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  <a:r>
              <a:rPr lang="en-US" b="1" dirty="0">
                <a:latin typeface="Times" pitchFamily="18" charset="0"/>
              </a:rPr>
              <a:t>-   </a:t>
            </a:r>
            <a:r>
              <a:rPr lang="en-US" b="1" dirty="0" err="1">
                <a:latin typeface="Times" pitchFamily="18" charset="0"/>
              </a:rPr>
              <a:t>Adaptatibilidade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dirty="0" err="1">
                <a:latin typeface="Times" pitchFamily="18" charset="0"/>
              </a:rPr>
              <a:t>retreinamento</a:t>
            </a:r>
            <a:r>
              <a:rPr lang="en-US" dirty="0">
                <a:latin typeface="Times" pitchFamily="18" charset="0"/>
              </a:rPr>
              <a:t>)</a:t>
            </a: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r>
              <a:rPr lang="en-US" dirty="0">
                <a:latin typeface="Times" pitchFamily="18" charset="0"/>
              </a:rPr>
              <a:t>	</a:t>
            </a:r>
            <a:r>
              <a:rPr lang="en-US" b="1" dirty="0">
                <a:latin typeface="Times" pitchFamily="18" charset="0"/>
              </a:rPr>
              <a:t>-   </a:t>
            </a:r>
            <a:r>
              <a:rPr lang="en-US" b="1" dirty="0" err="1">
                <a:latin typeface="Times" pitchFamily="18" charset="0"/>
              </a:rPr>
              <a:t>Evidência</a:t>
            </a:r>
            <a:r>
              <a:rPr lang="en-US" b="1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dirty="0" err="1">
                <a:latin typeface="Times" pitchFamily="18" charset="0"/>
              </a:rPr>
              <a:t>medida</a:t>
            </a:r>
            <a:r>
              <a:rPr lang="en-US" dirty="0">
                <a:latin typeface="Times" pitchFamily="18" charset="0"/>
              </a:rPr>
              <a:t> de </a:t>
            </a:r>
            <a:r>
              <a:rPr lang="en-US" dirty="0" err="1">
                <a:latin typeface="Times" pitchFamily="18" charset="0"/>
              </a:rPr>
              <a:t>confiança</a:t>
            </a:r>
            <a:r>
              <a:rPr lang="en-US" dirty="0">
                <a:latin typeface="Times" pitchFamily="18" charset="0"/>
              </a:rPr>
              <a:t>)</a:t>
            </a: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Benefícios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21" name="Imagem 20" descr="H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786190"/>
            <a:ext cx="24574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Modelo do Neurônio</a:t>
            </a:r>
          </a:p>
          <a:p>
            <a:endParaRPr lang="en-US" sz="2000" b="1" dirty="0">
              <a:latin typeface="Times" pitchFamily="18" charset="0"/>
            </a:endParaRPr>
          </a:p>
          <a:p>
            <a:pPr>
              <a:buFontTx/>
              <a:buChar char="-"/>
            </a:pPr>
            <a:r>
              <a:rPr lang="pt-BR" dirty="0">
                <a:latin typeface="Times" pitchFamily="18" charset="0"/>
              </a:rPr>
              <a:t>Um conjunto de sinapses, ou elos de conexão, </a:t>
            </a:r>
          </a:p>
          <a:p>
            <a:r>
              <a:rPr lang="pt-BR" dirty="0">
                <a:latin typeface="Times" pitchFamily="18" charset="0"/>
              </a:rPr>
              <a:t>cada uma caracterizada por um </a:t>
            </a:r>
            <a:r>
              <a:rPr lang="pt-BR" b="1" dirty="0">
                <a:latin typeface="Times" pitchFamily="18" charset="0"/>
              </a:rPr>
              <a:t>peso</a:t>
            </a:r>
            <a:r>
              <a:rPr lang="pt-BR" dirty="0">
                <a:latin typeface="Times" pitchFamily="18" charset="0"/>
              </a:rPr>
              <a:t>. Um sinal</a:t>
            </a:r>
          </a:p>
          <a:p>
            <a:r>
              <a:rPr lang="pt-BR" i="1" dirty="0" err="1">
                <a:latin typeface="Times" pitchFamily="18" charset="0"/>
              </a:rPr>
              <a:t>x</a:t>
            </a:r>
            <a:r>
              <a:rPr lang="pt-BR" i="1" baseline="-25000" dirty="0" err="1">
                <a:latin typeface="Times" pitchFamily="18" charset="0"/>
              </a:rPr>
              <a:t>j</a:t>
            </a:r>
            <a:r>
              <a:rPr lang="pt-BR" dirty="0">
                <a:latin typeface="Times" pitchFamily="18" charset="0"/>
              </a:rPr>
              <a:t> na </a:t>
            </a:r>
            <a:r>
              <a:rPr lang="pt-BR" b="1" dirty="0">
                <a:latin typeface="Times" pitchFamily="18" charset="0"/>
              </a:rPr>
              <a:t>entrada</a:t>
            </a:r>
            <a:r>
              <a:rPr lang="pt-BR" dirty="0">
                <a:latin typeface="Times" pitchFamily="18" charset="0"/>
              </a:rPr>
              <a:t> da sinapse</a:t>
            </a:r>
            <a:r>
              <a:rPr lang="pt-BR" i="1" dirty="0">
                <a:latin typeface="Times" pitchFamily="18" charset="0"/>
              </a:rPr>
              <a:t> j</a:t>
            </a:r>
            <a:r>
              <a:rPr lang="pt-BR" dirty="0">
                <a:latin typeface="Times" pitchFamily="18" charset="0"/>
              </a:rPr>
              <a:t> conectada ao neurônio</a:t>
            </a:r>
          </a:p>
          <a:p>
            <a:r>
              <a:rPr lang="pt-BR" i="1" dirty="0">
                <a:latin typeface="Times" pitchFamily="18" charset="0"/>
              </a:rPr>
              <a:t>k</a:t>
            </a:r>
            <a:r>
              <a:rPr lang="pt-BR" dirty="0">
                <a:latin typeface="Times" pitchFamily="18" charset="0"/>
              </a:rPr>
              <a:t> é multiplicada pelo peso </a:t>
            </a:r>
            <a:r>
              <a:rPr lang="pt-BR" i="1" dirty="0" err="1">
                <a:latin typeface="Times" pitchFamily="18" charset="0"/>
              </a:rPr>
              <a:t>w</a:t>
            </a:r>
            <a:r>
              <a:rPr lang="pt-BR" i="1" baseline="-25000" dirty="0" err="1">
                <a:latin typeface="Times" pitchFamily="18" charset="0"/>
              </a:rPr>
              <a:t>k</a:t>
            </a:r>
            <a:r>
              <a:rPr lang="pt-BR" dirty="0">
                <a:latin typeface="Times" pitchFamily="18" charset="0"/>
              </a:rPr>
              <a:t>.</a:t>
            </a: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- Um </a:t>
            </a:r>
            <a:r>
              <a:rPr lang="pt-BR" b="1" dirty="0">
                <a:latin typeface="Times" pitchFamily="18" charset="0"/>
              </a:rPr>
              <a:t>somador</a:t>
            </a:r>
            <a:r>
              <a:rPr lang="pt-BR" dirty="0">
                <a:latin typeface="Times" pitchFamily="18" charset="0"/>
              </a:rPr>
              <a:t> para somar os sinais de entrada,</a:t>
            </a:r>
          </a:p>
          <a:p>
            <a:r>
              <a:rPr lang="pt-BR" dirty="0">
                <a:latin typeface="Times" pitchFamily="18" charset="0"/>
              </a:rPr>
              <a:t>ponderados pelas sinapses do neurônio.</a:t>
            </a:r>
          </a:p>
          <a:p>
            <a:endParaRPr lang="pt-BR" dirty="0">
              <a:latin typeface="Times" pitchFamily="18" charset="0"/>
            </a:endParaRPr>
          </a:p>
          <a:p>
            <a:pPr>
              <a:buFontTx/>
              <a:buChar char="-"/>
            </a:pPr>
            <a:r>
              <a:rPr lang="pt-BR" dirty="0">
                <a:latin typeface="Times" pitchFamily="18" charset="0"/>
              </a:rPr>
              <a:t>Uma </a:t>
            </a:r>
            <a:r>
              <a:rPr lang="pt-BR" b="1" dirty="0">
                <a:latin typeface="Times" pitchFamily="18" charset="0"/>
              </a:rPr>
              <a:t>função de ativação </a:t>
            </a:r>
            <a:r>
              <a:rPr lang="pt-BR" dirty="0">
                <a:latin typeface="Times" pitchFamily="18" charset="0"/>
              </a:rPr>
              <a:t>para restringir a</a:t>
            </a:r>
          </a:p>
          <a:p>
            <a:r>
              <a:rPr lang="pt-BR" dirty="0">
                <a:latin typeface="Times" pitchFamily="18" charset="0"/>
              </a:rPr>
              <a:t>amplitude da saída de um neurônio.</a:t>
            </a:r>
          </a:p>
          <a:p>
            <a:endParaRPr lang="pt-BR" dirty="0">
              <a:latin typeface="Times" pitchFamily="18" charset="0"/>
            </a:endParaRPr>
          </a:p>
          <a:p>
            <a:pPr>
              <a:buFontTx/>
              <a:buChar char="-"/>
            </a:pPr>
            <a:r>
              <a:rPr lang="pt-BR" dirty="0">
                <a:latin typeface="Times" pitchFamily="18" charset="0"/>
              </a:rPr>
              <a:t>O modelo neuronal também inclui um </a:t>
            </a:r>
            <a:r>
              <a:rPr lang="pt-BR" b="1" dirty="0">
                <a:latin typeface="Times" pitchFamily="18" charset="0"/>
              </a:rPr>
              <a:t>bias</a:t>
            </a:r>
            <a:r>
              <a:rPr lang="pt-BR" dirty="0">
                <a:latin typeface="Times" pitchFamily="18" charset="0"/>
              </a:rPr>
              <a:t> (</a:t>
            </a:r>
            <a:r>
              <a:rPr lang="pt-BR" i="1" dirty="0" err="1">
                <a:latin typeface="Times" pitchFamily="18" charset="0"/>
              </a:rPr>
              <a:t>b</a:t>
            </a:r>
            <a:r>
              <a:rPr lang="pt-BR" i="1" baseline="-25000" dirty="0" err="1">
                <a:latin typeface="Times" pitchFamily="18" charset="0"/>
              </a:rPr>
              <a:t>k</a:t>
            </a:r>
            <a:r>
              <a:rPr lang="pt-BR" dirty="0">
                <a:latin typeface="Times" pitchFamily="18" charset="0"/>
              </a:rPr>
              <a:t>)</a:t>
            </a:r>
          </a:p>
          <a:p>
            <a:r>
              <a:rPr lang="pt-BR" dirty="0">
                <a:latin typeface="Times" pitchFamily="18" charset="0"/>
              </a:rPr>
              <a:t>que tem o efeito de aumentar ou diminuir a entrada</a:t>
            </a:r>
          </a:p>
          <a:p>
            <a:r>
              <a:rPr lang="pt-BR" dirty="0">
                <a:latin typeface="Times" pitchFamily="18" charset="0"/>
              </a:rPr>
              <a:t>líquida da função de ativação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Artificial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9" name="Imagem 18" descr="RN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714620"/>
            <a:ext cx="3326458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Modelo do Neurônio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Artificial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9" name="Imagem 18" descr="RN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857364"/>
            <a:ext cx="6072230" cy="4172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Modelo Matemático do Neurônio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Em termos matemáticos, podemos descrever um neurônio </a:t>
            </a:r>
            <a:r>
              <a:rPr lang="pt-BR" i="1" dirty="0">
                <a:latin typeface="Times" pitchFamily="18" charset="0"/>
              </a:rPr>
              <a:t>k </a:t>
            </a:r>
            <a:r>
              <a:rPr lang="pt-BR" dirty="0">
                <a:latin typeface="Times" pitchFamily="18" charset="0"/>
              </a:rPr>
              <a:t>pelo</a:t>
            </a:r>
            <a:r>
              <a:rPr lang="pt-BR" i="1" dirty="0">
                <a:latin typeface="Times" pitchFamily="18" charset="0"/>
              </a:rPr>
              <a:t> </a:t>
            </a:r>
            <a:r>
              <a:rPr lang="pt-BR" dirty="0">
                <a:latin typeface="Times" pitchFamily="18" charset="0"/>
              </a:rPr>
              <a:t>seguinte par de 	equações:</a:t>
            </a:r>
          </a:p>
          <a:p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endParaRPr lang="pt-BR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</a:t>
            </a:r>
          </a:p>
          <a:p>
            <a:r>
              <a:rPr lang="pt-BR" dirty="0">
                <a:latin typeface="Times" pitchFamily="18" charset="0"/>
              </a:rPr>
              <a:t>	</a:t>
            </a:r>
            <a:r>
              <a:rPr lang="en-US" sz="2000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Artificial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571744"/>
            <a:ext cx="28765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995745"/>
            <a:ext cx="2876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>
            <a:off x="2857488" y="2571744"/>
            <a:ext cx="2500330" cy="92869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857488" y="3714752"/>
            <a:ext cx="2500330" cy="92869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4290"/>
            <a:ext cx="9144000" cy="85090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28926" y="6715148"/>
            <a:ext cx="307183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6715148"/>
            <a:ext cx="2928926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06" y="10520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de McCulloch-Pitts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0462" y="738454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05164" y="666000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Flávio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H. D.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Araújo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2844" y="1357298"/>
            <a:ext cx="8786874" cy="5072098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latin typeface="Times" pitchFamily="18" charset="0"/>
              </a:rPr>
              <a:t>.:     </a:t>
            </a:r>
            <a:r>
              <a:rPr lang="pt-BR" sz="2000" b="1" dirty="0">
                <a:latin typeface="Times" pitchFamily="18" charset="0"/>
              </a:rPr>
              <a:t>Bias</a:t>
            </a:r>
          </a:p>
          <a:p>
            <a:endParaRPr lang="en-US" sz="2000" b="1" dirty="0">
              <a:latin typeface="Times" pitchFamily="18" charset="0"/>
            </a:endParaRPr>
          </a:p>
          <a:p>
            <a:r>
              <a:rPr lang="pt-BR" dirty="0">
                <a:latin typeface="Times" pitchFamily="18" charset="0"/>
              </a:rPr>
              <a:t>	</a:t>
            </a:r>
            <a:endParaRPr lang="pt-BR" b="1" dirty="0">
              <a:latin typeface="Times" pitchFamily="18" charset="0"/>
            </a:endParaRPr>
          </a:p>
          <a:p>
            <a:endParaRPr lang="en-US" sz="2000" b="1" dirty="0">
              <a:latin typeface="Times" pitchFamily="18" charset="0"/>
            </a:endParaRPr>
          </a:p>
          <a:p>
            <a:r>
              <a:rPr lang="en-US" sz="2000" b="1" dirty="0">
                <a:latin typeface="Times" pitchFamily="18" charset="0"/>
              </a:rPr>
              <a:t>	</a:t>
            </a:r>
            <a:endParaRPr lang="en-US" dirty="0">
              <a:latin typeface="Times" pitchFamily="18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6527" y="6606820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120655" y="6660000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UFPI  -   CSHNB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-32" y="666000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Redes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Neurais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18" charset="0"/>
              </a:rPr>
              <a:t>Artificiais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18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-32" y="1071546"/>
            <a:ext cx="9072594" cy="31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-32" y="-24"/>
            <a:ext cx="9144032" cy="214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1472" y="6838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Neurônio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Artificial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pic>
        <p:nvPicPr>
          <p:cNvPr id="19" name="Imagem 18" descr="img0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000240"/>
            <a:ext cx="5500726" cy="42746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2323</Words>
  <Application>Microsoft Macintosh PowerPoint</Application>
  <PresentationFormat>Apresentação na tela (4:3)</PresentationFormat>
  <Paragraphs>610</Paragraphs>
  <Slides>44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Calibri</vt:lpstr>
      <vt:lpstr>Footlight MT Light</vt:lpstr>
      <vt:lpstr>Times</vt:lpstr>
      <vt:lpstr>Tema do Office</vt:lpstr>
      <vt:lpstr>CorelDRAW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AMS-Informatica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</dc:creator>
  <cp:lastModifiedBy>Microsoft Office User</cp:lastModifiedBy>
  <cp:revision>728</cp:revision>
  <dcterms:created xsi:type="dcterms:W3CDTF">2007-08-16T19:16:48Z</dcterms:created>
  <dcterms:modified xsi:type="dcterms:W3CDTF">2021-06-06T22:36:18Z</dcterms:modified>
</cp:coreProperties>
</file>