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4" r:id="rId16"/>
    <p:sldId id="323" r:id="rId17"/>
    <p:sldId id="327" r:id="rId18"/>
    <p:sldId id="325" r:id="rId19"/>
    <p:sldId id="333" r:id="rId20"/>
    <p:sldId id="329" r:id="rId21"/>
    <p:sldId id="326" r:id="rId22"/>
    <p:sldId id="334" r:id="rId23"/>
    <p:sldId id="328" r:id="rId24"/>
    <p:sldId id="330" r:id="rId25"/>
    <p:sldId id="331" r:id="rId26"/>
    <p:sldId id="332" r:id="rId27"/>
    <p:sldId id="335" r:id="rId28"/>
    <p:sldId id="336" r:id="rId29"/>
    <p:sldId id="339" r:id="rId30"/>
    <p:sldId id="337" r:id="rId31"/>
    <p:sldId id="338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9D1486-094C-4D39-B187-81E110491830}">
          <p14:sldIdLst>
            <p14:sldId id="265"/>
          </p14:sldIdLst>
        </p14:section>
        <p14:section name="Untitled Section" id="{43339A6C-61C3-410D-B9F1-4C4A6FBB4C8E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4"/>
            <p14:sldId id="323"/>
            <p14:sldId id="327"/>
            <p14:sldId id="325"/>
            <p14:sldId id="333"/>
            <p14:sldId id="329"/>
            <p14:sldId id="326"/>
            <p14:sldId id="334"/>
            <p14:sldId id="328"/>
            <p14:sldId id="330"/>
            <p14:sldId id="331"/>
            <p14:sldId id="332"/>
            <p14:sldId id="335"/>
            <p14:sldId id="336"/>
            <p14:sldId id="339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-3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9/3/2013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9/3/2013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t>9/3/2013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/>
              <a:pPr/>
              <a:t>9/3/2013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784976" cy="54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065213" y="1828800"/>
            <a:ext cx="6963171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pc="-50" dirty="0" smtClean="0"/>
              <a:t>Rate Limiter</a:t>
            </a:r>
            <a:endParaRPr lang="en-US" sz="8000" spc="-50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065213" y="4800600"/>
            <a:ext cx="696317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spc="-50" dirty="0" smtClean="0"/>
              <a:t>Codename «Clessidra»</a:t>
            </a:r>
            <a:endParaRPr lang="it-IT" sz="3200" spc="-50" dirty="0"/>
          </a:p>
        </p:txBody>
      </p:sp>
      <p:pic>
        <p:nvPicPr>
          <p:cNvPr id="1026" name="Picture 2" descr="\\mtsrv-filer\desktops$\reubena\Desktop\clessid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9" y="3740366"/>
            <a:ext cx="1703883" cy="28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to apply rate limiting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Maven dependency</a:t>
            </a:r>
          </a:p>
          <a:p>
            <a:pPr lvl="1"/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&lt;dependency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groupId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com.ccbill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groupId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artifactId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artifactId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&lt;version&gt;1.0.0&lt;/</a:t>
            </a:r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version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800" b="1" spc="-50" dirty="0">
                <a:latin typeface="Consolas" pitchFamily="49" charset="0"/>
                <a:cs typeface="Consolas" pitchFamily="49" charset="0"/>
              </a:rPr>
              <a:t>dependency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pc="-50" dirty="0" smtClean="0"/>
              <a:t>@</a:t>
            </a:r>
            <a:r>
              <a:rPr lang="en-GB" spc="-50" dirty="0" err="1" smtClean="0"/>
              <a:t>RateLimited</a:t>
            </a:r>
            <a:r>
              <a:rPr lang="en-GB" spc="-50" dirty="0" smtClean="0"/>
              <a:t> annotation</a:t>
            </a:r>
          </a:p>
          <a:p>
            <a:r>
              <a:rPr lang="en-GB" spc="-50" dirty="0"/>
              <a:t>Spring configuration</a:t>
            </a:r>
          </a:p>
          <a:p>
            <a:endParaRPr lang="en-GB" spc="-50" dirty="0" smtClean="0"/>
          </a:p>
        </p:txBody>
      </p:sp>
    </p:spTree>
    <p:extLst>
      <p:ext uri="{BB962C8B-B14F-4D97-AF65-F5344CB8AC3E}">
        <p14:creationId xmlns:p14="http://schemas.microsoft.com/office/powerpoint/2010/main" val="35030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“</a:t>
            </a:r>
            <a:r>
              <a:rPr lang="en-GB" spc="-50" dirty="0" err="1" smtClean="0"/>
              <a:t>Clessidra</a:t>
            </a:r>
            <a:r>
              <a:rPr lang="en-GB" spc="-50" dirty="0" smtClean="0"/>
              <a:t>” takes control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pc="-50" dirty="0" smtClean="0"/>
              <a:t>Using </a:t>
            </a:r>
            <a:r>
              <a:rPr lang="en-GB" sz="1800" spc="-50" dirty="0" err="1" smtClean="0"/>
              <a:t>AspectJ</a:t>
            </a:r>
            <a:r>
              <a:rPr lang="en-GB" sz="1800" spc="-50" dirty="0" smtClean="0"/>
              <a:t> it intercepts the method calls that have the @</a:t>
            </a:r>
            <a:r>
              <a:rPr lang="en-GB" sz="1800" spc="-50" dirty="0" err="1" smtClean="0"/>
              <a:t>RateLimited</a:t>
            </a:r>
            <a:r>
              <a:rPr lang="en-GB" sz="1800" spc="-50" dirty="0" smtClean="0"/>
              <a:t> annotation</a:t>
            </a:r>
          </a:p>
          <a:p>
            <a:r>
              <a:rPr lang="en-GB" sz="1800" spc="-50" dirty="0" smtClean="0"/>
              <a:t>After running it’s internal logic it decides whether to proceed with the method call or not.</a:t>
            </a:r>
            <a:endParaRPr lang="en-GB" sz="1800" spc="-5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61964" y="3357338"/>
            <a:ext cx="0" cy="936104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4161" y="2996952"/>
            <a:ext cx="819487" cy="2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21041" y="5784444"/>
            <a:ext cx="1330452" cy="0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1" idx="3"/>
            <a:endCxn id="22" idx="2"/>
          </p:cNvCxnSpPr>
          <p:nvPr/>
        </p:nvCxnSpPr>
        <p:spPr>
          <a:xfrm flipV="1">
            <a:off x="3862165" y="3537361"/>
            <a:ext cx="745840" cy="1969218"/>
          </a:xfrm>
          <a:prstGeom prst="bentConnector2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</p:cNvCxnSpPr>
          <p:nvPr/>
        </p:nvCxnSpPr>
        <p:spPr>
          <a:xfrm flipV="1">
            <a:off x="7740353" y="3051304"/>
            <a:ext cx="792087" cy="3"/>
          </a:xfrm>
          <a:prstGeom prst="straightConnector1">
            <a:avLst/>
          </a:prstGeom>
          <a:ln w="635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5569" y="4343798"/>
            <a:ext cx="2926596" cy="232556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Rate Limiter Aspect</a:t>
            </a: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  <a:p>
            <a:pPr algn="ctr"/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75657" y="2565252"/>
            <a:ext cx="6264696" cy="9721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@</a:t>
            </a:r>
            <a:r>
              <a:rPr lang="en-GB" b="1" spc="-50" dirty="0" err="1" smtClean="0">
                <a:solidFill>
                  <a:schemeClr val="bg1"/>
                </a:solidFill>
              </a:rPr>
              <a:t>RateLimited</a:t>
            </a:r>
            <a:endParaRPr lang="en-GB" b="1" spc="-50" dirty="0" smtClean="0">
              <a:solidFill>
                <a:schemeClr val="bg1"/>
              </a:solidFill>
            </a:endParaRP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5014292" y="5327244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4" name="TextBox 23"/>
          <p:cNvSpPr txBox="1"/>
          <p:nvPr/>
        </p:nvSpPr>
        <p:spPr>
          <a:xfrm>
            <a:off x="4637131" y="3969067"/>
            <a:ext cx="5143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-50" dirty="0">
                <a:ln w="3175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Wingdings" pitchFamily="2" charset="2"/>
              </a:rPr>
              <a:t>ü</a:t>
            </a:r>
          </a:p>
          <a:p>
            <a:endParaRPr lang="en-GB" spc="-50" dirty="0">
              <a:latin typeface="Wingdings" pitchFamily="2" charset="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29916" y="5852266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13892" y="5348210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97868" y="4869160"/>
            <a:ext cx="2016224" cy="55022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Strategy</a:t>
            </a:r>
            <a:endParaRPr lang="en-GB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to apply rate limiting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Limiting at Method level</a:t>
            </a:r>
          </a:p>
          <a:p>
            <a:pPr lvl="1"/>
            <a:r>
              <a:rPr lang="en-GB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 (..)</a:t>
            </a:r>
            <a:br>
              <a:rPr lang="en-GB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spc="-50" dirty="0" smtClean="0"/>
              <a:t>Limiting at Class level</a:t>
            </a:r>
          </a:p>
          <a:p>
            <a:pPr lvl="1"/>
            <a:r>
              <a:rPr lang="en-GB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 (..)</a:t>
            </a:r>
            <a:br>
              <a:rPr lang="en-GB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ServiceProvisioningHandler</a:t>
            </a:r>
            <a:endParaRPr lang="en-GB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spc="-50" dirty="0" smtClean="0"/>
              <a:t>Annotating at class level is identical to annotating all public methods with the same annotation parameters.</a:t>
            </a:r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21586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Method Grouping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 smtClean="0"/>
              <a:t>A number of methods can be grouped to share the same limit.</a:t>
            </a: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="provisioning")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endParaRPr lang="en-GB" sz="1800" b="1" spc="-5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sz="1800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="provisioning")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800" spc="-50" dirty="0">
                <a:latin typeface="Consolas" pitchFamily="49" charset="0"/>
                <a:cs typeface="Consolas" pitchFamily="49" charset="0"/>
              </a:rPr>
              <a:t>Response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provisionAnotherService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(List&lt;Object&gt; o)</a:t>
            </a:r>
          </a:p>
          <a:p>
            <a:endParaRPr lang="en-GB" sz="1800" spc="-5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sz="1800" b="1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public Object </a:t>
            </a:r>
            <a:r>
              <a:rPr lang="en-GB" sz="1800" spc="-50" dirty="0" err="1" smtClean="0">
                <a:latin typeface="Consolas" pitchFamily="49" charset="0"/>
                <a:cs typeface="Consolas" pitchFamily="49" charset="0"/>
              </a:rPr>
              <a:t>querySomething</a:t>
            </a:r>
            <a:r>
              <a:rPr lang="en-GB" sz="1800" spc="-50" dirty="0" smtClean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pPr lvl="1"/>
            <a:r>
              <a:rPr lang="en-GB" sz="1800" spc="-50" dirty="0"/>
              <a:t>Default method grouping is “</a:t>
            </a:r>
            <a:r>
              <a:rPr lang="en-GB" sz="1800" b="1" spc="-50" dirty="0" err="1">
                <a:latin typeface="Consolas" pitchFamily="49" charset="0"/>
                <a:cs typeface="Consolas" pitchFamily="49" charset="0"/>
              </a:rPr>
              <a:t>MethodGrouping.UNGROUPED</a:t>
            </a:r>
            <a:r>
              <a:rPr lang="en-GB" sz="1800" spc="-50" dirty="0"/>
              <a:t>”</a:t>
            </a:r>
            <a:endParaRPr lang="en-GB" sz="1800" spc="-50" dirty="0" smtClean="0"/>
          </a:p>
        </p:txBody>
      </p:sp>
    </p:spTree>
    <p:extLst>
      <p:ext uri="{BB962C8B-B14F-4D97-AF65-F5344CB8AC3E}">
        <p14:creationId xmlns:p14="http://schemas.microsoft.com/office/powerpoint/2010/main" val="17991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pc="-50" dirty="0" smtClean="0"/>
              <a:t>Differentiating limits based on service data</a:t>
            </a:r>
            <a:endParaRPr lang="en-GB" spc="-50" dirty="0"/>
          </a:p>
        </p:txBody>
      </p:sp>
      <p:sp>
        <p:nvSpPr>
          <p:cNvPr id="25" name="Rounded Rectangle 24"/>
          <p:cNvSpPr/>
          <p:nvPr/>
        </p:nvSpPr>
        <p:spPr>
          <a:xfrm>
            <a:off x="2205980" y="2060848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413620" y="429542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7" name="Right Arrow 26"/>
          <p:cNvSpPr/>
          <p:nvPr/>
        </p:nvSpPr>
        <p:spPr>
          <a:xfrm>
            <a:off x="2989683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3565748" y="429542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9" name="Right Arrow 28"/>
          <p:cNvSpPr/>
          <p:nvPr/>
        </p:nvSpPr>
        <p:spPr>
          <a:xfrm>
            <a:off x="4141811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0" name="Right Arrow 29"/>
          <p:cNvSpPr/>
          <p:nvPr/>
        </p:nvSpPr>
        <p:spPr>
          <a:xfrm>
            <a:off x="4717876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1" name="Right Arrow 30"/>
          <p:cNvSpPr/>
          <p:nvPr/>
        </p:nvSpPr>
        <p:spPr>
          <a:xfrm>
            <a:off x="693812" y="430240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2" name="Multiply 31"/>
          <p:cNvSpPr/>
          <p:nvPr/>
        </p:nvSpPr>
        <p:spPr>
          <a:xfrm>
            <a:off x="981844" y="4077072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3" name="TextBox 32"/>
          <p:cNvSpPr txBox="1"/>
          <p:nvPr/>
        </p:nvSpPr>
        <p:spPr>
          <a:xfrm>
            <a:off x="6022403" y="436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A</a:t>
            </a:r>
            <a:endParaRPr lang="en-GB" b="1" spc="-50" dirty="0"/>
          </a:p>
        </p:txBody>
      </p:sp>
      <p:sp>
        <p:nvSpPr>
          <p:cNvPr id="34" name="TextBox 33"/>
          <p:cNvSpPr txBox="1"/>
          <p:nvPr/>
        </p:nvSpPr>
        <p:spPr>
          <a:xfrm>
            <a:off x="6022403" y="567443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B</a:t>
            </a:r>
            <a:endParaRPr lang="en-GB" b="1" spc="-50" dirty="0"/>
          </a:p>
        </p:txBody>
      </p:sp>
      <p:sp>
        <p:nvSpPr>
          <p:cNvPr id="35" name="Right Arrow 34"/>
          <p:cNvSpPr/>
          <p:nvPr/>
        </p:nvSpPr>
        <p:spPr>
          <a:xfrm>
            <a:off x="2422003" y="5600092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6" name="Right Arrow 35"/>
          <p:cNvSpPr/>
          <p:nvPr/>
        </p:nvSpPr>
        <p:spPr>
          <a:xfrm>
            <a:off x="2998068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7" name="Right Arrow 36"/>
          <p:cNvSpPr/>
          <p:nvPr/>
        </p:nvSpPr>
        <p:spPr>
          <a:xfrm>
            <a:off x="3574131" y="5600092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8" name="Right Arrow 37"/>
          <p:cNvSpPr/>
          <p:nvPr/>
        </p:nvSpPr>
        <p:spPr>
          <a:xfrm>
            <a:off x="4150196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9" name="Right Arrow 38"/>
          <p:cNvSpPr/>
          <p:nvPr/>
        </p:nvSpPr>
        <p:spPr>
          <a:xfrm>
            <a:off x="4726259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0" name="Right Arrow 39"/>
          <p:cNvSpPr/>
          <p:nvPr/>
        </p:nvSpPr>
        <p:spPr>
          <a:xfrm>
            <a:off x="702195" y="5607071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1" name="Multiply 40"/>
          <p:cNvSpPr/>
          <p:nvPr/>
        </p:nvSpPr>
        <p:spPr>
          <a:xfrm>
            <a:off x="990227" y="5394920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030016" y="1844824"/>
            <a:ext cx="21704" cy="4464496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Differentiating limits based on service data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904999"/>
            <a:ext cx="7462341" cy="4114801"/>
          </a:xfrm>
        </p:spPr>
        <p:txBody>
          <a:bodyPr/>
          <a:lstStyle/>
          <a:p>
            <a:r>
              <a:rPr lang="en-GB" spc="-50" dirty="0" smtClean="0"/>
              <a:t>Generate a Strategy Group Key (SGK)</a:t>
            </a:r>
          </a:p>
          <a:p>
            <a:r>
              <a:rPr lang="en-GB" spc="-50" dirty="0" smtClean="0"/>
              <a:t>Every key will have it’s separate limit</a:t>
            </a:r>
          </a:p>
          <a:p>
            <a:endParaRPr lang="en-GB" spc="-50" dirty="0" smtClean="0"/>
          </a:p>
          <a:p>
            <a:r>
              <a:rPr lang="en-GB" spc="-50" dirty="0" smtClean="0"/>
              <a:t>Extend a </a:t>
            </a:r>
            <a:r>
              <a:rPr lang="en-GB" spc="-50" dirty="0" err="1" smtClean="0"/>
              <a:t>BaseLimiterStrategy</a:t>
            </a:r>
            <a:endParaRPr lang="en-GB" spc="-50" dirty="0" smtClean="0"/>
          </a:p>
          <a:p>
            <a:pPr lvl="1"/>
            <a:r>
              <a:rPr lang="en-GB" spc="-50" dirty="0" smtClean="0"/>
              <a:t>Override </a:t>
            </a:r>
            <a:r>
              <a:rPr lang="en-GB" spc="-50" dirty="0" err="1" smtClean="0"/>
              <a:t>getStrategyGroupKey</a:t>
            </a:r>
            <a:r>
              <a:rPr lang="en-GB" spc="-50" dirty="0" smtClean="0"/>
              <a:t> method</a:t>
            </a:r>
          </a:p>
          <a:p>
            <a:pPr lvl="2"/>
            <a:r>
              <a:rPr lang="en-GB" spc="-50" dirty="0" smtClean="0"/>
              <a:t>Return a different key for every group, for example a Customer ID</a:t>
            </a:r>
          </a:p>
        </p:txBody>
      </p:sp>
    </p:spTree>
    <p:extLst>
      <p:ext uri="{BB962C8B-B14F-4D97-AF65-F5344CB8AC3E}">
        <p14:creationId xmlns:p14="http://schemas.microsoft.com/office/powerpoint/2010/main" val="29815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/>
              <a:t>Differentiating limits based on service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When this is not needed the default limiter strategies can be used</a:t>
            </a:r>
          </a:p>
          <a:p>
            <a:pPr lvl="1"/>
            <a:r>
              <a:rPr lang="en-GB" sz="1800" b="1" spc="-50" dirty="0" err="1" smtClean="0">
                <a:latin typeface="Consolas" pitchFamily="49" charset="0"/>
                <a:cs typeface="Consolas" pitchFamily="49" charset="0"/>
              </a:rPr>
              <a:t>com.ccbill.clessidra.strategy.defaults</a:t>
            </a:r>
            <a:endParaRPr lang="en-GB" sz="1800" b="1" spc="-5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DefaultInvocationRateLimiterStrategy</a:t>
            </a:r>
            <a:endParaRPr lang="en-GB" b="1" spc="-5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DefaultConcurrencyLimiterStrategy</a:t>
            </a:r>
            <a:endParaRPr lang="en-GB" b="1" spc="-5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DefaultCostBasedLimiterStrategy</a:t>
            </a:r>
            <a:endParaRPr lang="en-GB" b="1" spc="-5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>
                <a:cs typeface="Consolas" pitchFamily="49" charset="0"/>
              </a:rPr>
              <a:t>Single </a:t>
            </a:r>
            <a:r>
              <a:rPr lang="en-GB" spc="-50" dirty="0" smtClean="0">
                <a:cs typeface="Consolas" pitchFamily="49" charset="0"/>
              </a:rPr>
              <a:t>strategy</a:t>
            </a:r>
          </a:p>
          <a:p>
            <a:pPr>
              <a:lnSpc>
                <a:spcPct val="160000"/>
              </a:lnSpc>
            </a:pP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&lt;bean 	name="</a:t>
            </a:r>
            <a:r>
              <a:rPr lang="en-GB" sz="1400" b="1" u="sng" spc="-50" dirty="0" err="1" smtClean="0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“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com.ccbill.clessidra.strategy.defaults.DefaultInvocationRateLimiterStrategy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numberOfInvocationsLimit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perTimePeriodSeconds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400" b="1" u="sng" spc="-5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“ /&gt;</a:t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&lt;/bean&gt;</a:t>
            </a:r>
            <a:endParaRPr lang="en-GB" sz="1400" spc="-50" dirty="0" smtClean="0">
              <a:cs typeface="Consolas" pitchFamily="49" charset="0"/>
            </a:endParaRPr>
          </a:p>
          <a:p>
            <a:endParaRPr lang="en-GB" sz="18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 smtClean="0">
                <a:cs typeface="Consolas" pitchFamily="49" charset="0"/>
              </a:rPr>
              <a:t>Strategy </a:t>
            </a:r>
            <a:r>
              <a:rPr lang="en-GB" spc="-50" dirty="0">
                <a:cs typeface="Consolas" pitchFamily="49" charset="0"/>
              </a:rPr>
              <a:t>bean chain</a:t>
            </a:r>
          </a:p>
          <a:p>
            <a:pPr>
              <a:lnSpc>
                <a:spcPct val="150000"/>
              </a:lnSpc>
            </a:pPr>
            <a:r>
              <a:rPr lang="en-GB" sz="1400" spc="-50" dirty="0">
                <a:latin typeface="Consolas" pitchFamily="49" charset="0"/>
                <a:cs typeface="Consolas" pitchFamily="49" charset="0"/>
              </a:rPr>
              <a:t>&lt;bean 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name=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400" b="1" u="sng" spc="-50" dirty="0" err="1" smtClean="0">
                <a:latin typeface="Consolas" pitchFamily="49" charset="0"/>
                <a:cs typeface="Consolas" pitchFamily="49" charset="0"/>
              </a:rPr>
              <a:t>defaultLimiter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4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factory-method="</a:t>
            </a:r>
            <a:r>
              <a:rPr lang="en-GB" sz="1400" b="1" spc="-50" dirty="0" err="1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4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400" b="1" spc="-50" dirty="0" err="1">
                <a:latin typeface="Consolas" pitchFamily="49" charset="0"/>
                <a:cs typeface="Consolas" pitchFamily="49" charset="0"/>
              </a:rPr>
              <a:t>limiterStrategies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&lt;list value-type</a:t>
            </a:r>
            <a:r>
              <a:rPr lang="en-GB" sz="14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4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4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	&lt;/list&gt;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	&lt;/constructor-</a:t>
            </a:r>
            <a:r>
              <a:rPr lang="en-GB" sz="14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400" spc="-5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400" spc="-50" dirty="0">
                <a:latin typeface="Consolas" pitchFamily="49" charset="0"/>
                <a:cs typeface="Consolas" pitchFamily="49" charset="0"/>
              </a:rPr>
            </a:br>
            <a:r>
              <a:rPr lang="en-GB" sz="1400" spc="-50" dirty="0">
                <a:latin typeface="Consolas" pitchFamily="49" charset="0"/>
                <a:cs typeface="Consolas" pitchFamily="49" charset="0"/>
              </a:rPr>
              <a:t>&lt;/bean&gt;</a:t>
            </a:r>
          </a:p>
          <a:p>
            <a:endParaRPr lang="en-GB" sz="18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Spring Configuration</a:t>
            </a:r>
            <a:endParaRPr lang="en-GB" spc="-5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pc="-50" dirty="0"/>
              <a:t>See Examples on SCM</a:t>
            </a:r>
          </a:p>
          <a:p>
            <a:pPr lvl="1"/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1600" b="1" spc="-5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GB" sz="1600" b="1" spc="-50" dirty="0">
                <a:latin typeface="Consolas" pitchFamily="49" charset="0"/>
                <a:cs typeface="Consolas" pitchFamily="49" charset="0"/>
              </a:rPr>
              <a:t>/test/resources/beans.ratelimiter.test.xml</a:t>
            </a:r>
          </a:p>
        </p:txBody>
      </p:sp>
    </p:spTree>
    <p:extLst>
      <p:ext uri="{BB962C8B-B14F-4D97-AF65-F5344CB8AC3E}">
        <p14:creationId xmlns:p14="http://schemas.microsoft.com/office/powerpoint/2010/main" val="4226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 smtClean="0"/>
              <a:t>What is </a:t>
            </a:r>
            <a:r>
              <a:rPr lang="en-US" spc="-50" dirty="0" err="1" smtClean="0"/>
              <a:t>Clessidra</a:t>
            </a:r>
            <a:r>
              <a:rPr lang="en-US" spc="-50" dirty="0" smtClean="0"/>
              <a:t>?</a:t>
            </a:r>
            <a:endParaRPr lang="en-US" spc="-5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0" dirty="0" smtClean="0"/>
              <a:t>A tool to limit the number of requests a service is allowed to process.</a:t>
            </a:r>
          </a:p>
          <a:p>
            <a:pPr lvl="1"/>
            <a:r>
              <a:rPr lang="en-US" spc="-50" dirty="0" smtClean="0"/>
              <a:t>Generic – Is not tied with any particular systems.</a:t>
            </a:r>
          </a:p>
          <a:p>
            <a:pPr lvl="1"/>
            <a:endParaRPr lang="en-US" spc="-50" dirty="0"/>
          </a:p>
          <a:p>
            <a:r>
              <a:rPr lang="en-US" spc="-50" dirty="0" smtClean="0"/>
              <a:t>This presentation will outline the basic concepts of </a:t>
            </a:r>
            <a:r>
              <a:rPr lang="en-US" spc="-50" dirty="0" err="1" smtClean="0"/>
              <a:t>Clessidra</a:t>
            </a:r>
            <a:r>
              <a:rPr lang="en-US" spc="-50" dirty="0" smtClean="0"/>
              <a:t> and how to integrate it in a project.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Applying the strategy to the annotation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b="1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=“provisioning”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limiterBean</a:t>
            </a:r>
            <a:r>
              <a:rPr lang="en-GB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b="1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(Object 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o)</a:t>
            </a:r>
          </a:p>
          <a:p>
            <a:pPr lvl="1"/>
            <a:endParaRPr lang="en-GB" spc="-5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MethodGrouping.GROUPED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latin typeface="Consolas" pitchFamily="49" charset="0"/>
                <a:cs typeface="Consolas" pitchFamily="49" charset="0"/>
              </a:rPr>
              <a:t>groupName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=“provisioning”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spc="-5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limiterBean</a:t>
            </a:r>
            <a:r>
              <a:rPr lang="en-GB" b="1" spc="-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GB" b="1" spc="-5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b="1" spc="-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Response </a:t>
            </a:r>
            <a:r>
              <a:rPr lang="en-GB" spc="-50" dirty="0" err="1" smtClean="0">
                <a:latin typeface="Consolas" pitchFamily="49" charset="0"/>
                <a:cs typeface="Consolas" pitchFamily="49" charset="0"/>
              </a:rPr>
              <a:t>provisionAnotherService</a:t>
            </a:r>
            <a:r>
              <a:rPr lang="en-GB" spc="-50" dirty="0" smtClean="0">
                <a:latin typeface="Consolas" pitchFamily="49" charset="0"/>
                <a:cs typeface="Consolas" pitchFamily="49" charset="0"/>
              </a:rPr>
              <a:t>(List&lt;Object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&gt; o)</a:t>
            </a:r>
          </a:p>
          <a:p>
            <a:pPr lvl="1"/>
            <a:endParaRPr lang="en-GB" spc="-50" dirty="0">
              <a:latin typeface="Consolas" pitchFamily="49" charset="0"/>
              <a:cs typeface="Consolas" pitchFamily="49" charset="0"/>
            </a:endParaRPr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167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Applying the strategy to the annotation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RateLimited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spc="-50" dirty="0">
                <a:latin typeface="Consolas" pitchFamily="49" charset="0"/>
                <a:cs typeface="Consolas" pitchFamily="49" charset="0"/>
              </a:rPr>
            </a:br>
            <a:r>
              <a:rPr lang="en-GB" spc="-50" dirty="0">
                <a:latin typeface="Consolas" pitchFamily="49" charset="0"/>
                <a:cs typeface="Consolas" pitchFamily="49" charset="0"/>
              </a:rPr>
              <a:t>public Object </a:t>
            </a:r>
            <a:r>
              <a:rPr lang="en-GB" spc="-50" dirty="0" err="1">
                <a:latin typeface="Consolas" pitchFamily="49" charset="0"/>
                <a:cs typeface="Consolas" pitchFamily="49" charset="0"/>
              </a:rPr>
              <a:t>querySomething</a:t>
            </a:r>
            <a:r>
              <a:rPr lang="en-GB" spc="-50" dirty="0">
                <a:latin typeface="Consolas" pitchFamily="49" charset="0"/>
                <a:cs typeface="Consolas" pitchFamily="49" charset="0"/>
              </a:rPr>
              <a:t>(Object o)</a:t>
            </a:r>
          </a:p>
          <a:p>
            <a:pPr lvl="2"/>
            <a:r>
              <a:rPr lang="en-GB" sz="2000" spc="-50" dirty="0"/>
              <a:t>Default method grouping is </a:t>
            </a:r>
            <a:r>
              <a:rPr lang="en-GB" sz="2000" spc="-50" dirty="0" smtClean="0"/>
              <a:t>“</a:t>
            </a:r>
            <a:r>
              <a:rPr lang="en-GB" sz="2000" b="1" spc="-50" dirty="0" err="1" smtClean="0">
                <a:latin typeface="Consolas" pitchFamily="49" charset="0"/>
                <a:cs typeface="Consolas" pitchFamily="49" charset="0"/>
              </a:rPr>
              <a:t>MethodGrouping.UNGROUPED</a:t>
            </a:r>
            <a:r>
              <a:rPr lang="en-GB" sz="2000" spc="-50" dirty="0" smtClean="0"/>
              <a:t>”</a:t>
            </a:r>
          </a:p>
          <a:p>
            <a:pPr lvl="2"/>
            <a:r>
              <a:rPr lang="en-GB" sz="2000" spc="-50" dirty="0" smtClean="0"/>
              <a:t>Default strategy bean is “</a:t>
            </a:r>
            <a:r>
              <a:rPr lang="en-GB" sz="2000" b="1" spc="-50" dirty="0" err="1" smtClean="0">
                <a:latin typeface="Consolas" pitchFamily="49" charset="0"/>
                <a:cs typeface="Consolas" pitchFamily="49" charset="0"/>
              </a:rPr>
              <a:t>defaultLimiter</a:t>
            </a:r>
            <a:r>
              <a:rPr lang="en-GB" sz="2000" spc="-50" dirty="0" smtClean="0"/>
              <a:t>”</a:t>
            </a:r>
            <a:endParaRPr lang="en-GB" sz="2000" spc="-50" dirty="0"/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1548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Overriding the default limit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Different strategy groups can have different limits</a:t>
            </a:r>
            <a:endParaRPr lang="en-GB" spc="-50" dirty="0"/>
          </a:p>
        </p:txBody>
      </p:sp>
      <p:sp>
        <p:nvSpPr>
          <p:cNvPr id="26" name="Rounded Rectangle 25"/>
          <p:cNvSpPr/>
          <p:nvPr/>
        </p:nvSpPr>
        <p:spPr>
          <a:xfrm>
            <a:off x="1835697" y="2132856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043337" y="43674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2619400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9" name="Right Arrow 28"/>
          <p:cNvSpPr/>
          <p:nvPr/>
        </p:nvSpPr>
        <p:spPr>
          <a:xfrm>
            <a:off x="3195465" y="43674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0" name="Right Arrow 29"/>
          <p:cNvSpPr/>
          <p:nvPr/>
        </p:nvSpPr>
        <p:spPr>
          <a:xfrm>
            <a:off x="3771528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1" name="Right Arrow 30"/>
          <p:cNvSpPr/>
          <p:nvPr/>
        </p:nvSpPr>
        <p:spPr>
          <a:xfrm>
            <a:off x="4347593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2" name="Right Arrow 31"/>
          <p:cNvSpPr/>
          <p:nvPr/>
        </p:nvSpPr>
        <p:spPr>
          <a:xfrm>
            <a:off x="323529" y="43744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3" name="Multiply 32"/>
          <p:cNvSpPr/>
          <p:nvPr/>
        </p:nvSpPr>
        <p:spPr>
          <a:xfrm>
            <a:off x="611561" y="4149080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4" name="TextBox 33"/>
          <p:cNvSpPr txBox="1"/>
          <p:nvPr/>
        </p:nvSpPr>
        <p:spPr>
          <a:xfrm>
            <a:off x="6660232" y="4283114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A </a:t>
            </a:r>
            <a:br>
              <a:rPr lang="en-GB" b="1" spc="-50" dirty="0" smtClean="0"/>
            </a:br>
            <a:r>
              <a:rPr lang="en-GB" b="1" spc="-50" dirty="0" smtClean="0"/>
              <a:t>default limit</a:t>
            </a:r>
            <a:endParaRPr lang="en-GB" b="1" spc="-50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3" y="5589240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50" dirty="0" smtClean="0"/>
              <a:t>Customer B </a:t>
            </a:r>
            <a:br>
              <a:rPr lang="en-GB" b="1" spc="-50" dirty="0" smtClean="0"/>
            </a:br>
            <a:r>
              <a:rPr lang="en-GB" b="1" spc="-50" dirty="0" smtClean="0"/>
              <a:t>8 per minute override</a:t>
            </a:r>
            <a:endParaRPr lang="en-GB" b="1" spc="-50" dirty="0"/>
          </a:p>
        </p:txBody>
      </p:sp>
      <p:sp>
        <p:nvSpPr>
          <p:cNvPr id="36" name="Right Arrow 35"/>
          <p:cNvSpPr/>
          <p:nvPr/>
        </p:nvSpPr>
        <p:spPr>
          <a:xfrm>
            <a:off x="2051720" y="5672100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7" name="Right Arrow 36"/>
          <p:cNvSpPr/>
          <p:nvPr/>
        </p:nvSpPr>
        <p:spPr>
          <a:xfrm>
            <a:off x="2627785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8" name="Right Arrow 37"/>
          <p:cNvSpPr/>
          <p:nvPr/>
        </p:nvSpPr>
        <p:spPr>
          <a:xfrm>
            <a:off x="3203848" y="5672100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39" name="Right Arrow 38"/>
          <p:cNvSpPr/>
          <p:nvPr/>
        </p:nvSpPr>
        <p:spPr>
          <a:xfrm>
            <a:off x="3779913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0" name="Right Arrow 39"/>
          <p:cNvSpPr/>
          <p:nvPr/>
        </p:nvSpPr>
        <p:spPr>
          <a:xfrm>
            <a:off x="4355976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1" name="Right Arrow 40"/>
          <p:cNvSpPr/>
          <p:nvPr/>
        </p:nvSpPr>
        <p:spPr>
          <a:xfrm>
            <a:off x="331912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2" name="Multiply 41"/>
          <p:cNvSpPr/>
          <p:nvPr/>
        </p:nvSpPr>
        <p:spPr>
          <a:xfrm>
            <a:off x="619944" y="5466928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525959" y="2132856"/>
            <a:ext cx="21704" cy="4464496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926673" y="5679079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5" name="Right Arrow 44"/>
          <p:cNvSpPr/>
          <p:nvPr/>
        </p:nvSpPr>
        <p:spPr>
          <a:xfrm>
            <a:off x="5502736" y="568605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46" name="Right Arrow 45"/>
          <p:cNvSpPr/>
          <p:nvPr/>
        </p:nvSpPr>
        <p:spPr>
          <a:xfrm>
            <a:off x="6078801" y="5686058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10543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/>
              <a:t>Overriding the default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XML file</a:t>
            </a:r>
          </a:p>
          <a:p>
            <a:r>
              <a:rPr lang="en-GB" spc="-50" dirty="0" smtClean="0"/>
              <a:t>Examples on SCM</a:t>
            </a:r>
          </a:p>
          <a:p>
            <a:pPr lvl="1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/test/resources</a:t>
            </a:r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 lvl="2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ratelimiter-test-overrides-InvocationRate.xml</a:t>
            </a:r>
          </a:p>
          <a:p>
            <a:pPr lvl="2"/>
            <a:r>
              <a:rPr lang="en-GB" b="1" spc="-50" dirty="0" smtClean="0">
                <a:latin typeface="Consolas" pitchFamily="49" charset="0"/>
                <a:cs typeface="Consolas" pitchFamily="49" charset="0"/>
              </a:rPr>
              <a:t>ratelimiter-test-overrides-CostBased.xml</a:t>
            </a:r>
          </a:p>
          <a:p>
            <a:pPr lvl="2"/>
            <a:r>
              <a:rPr lang="en-GB" b="1" spc="-50" dirty="0">
                <a:latin typeface="Consolas" pitchFamily="49" charset="0"/>
                <a:cs typeface="Consolas" pitchFamily="49" charset="0"/>
              </a:rPr>
              <a:t>ratelimiter-test-overrides-Concurrency.xml</a:t>
            </a:r>
          </a:p>
        </p:txBody>
      </p:sp>
    </p:spTree>
    <p:extLst>
      <p:ext uri="{BB962C8B-B14F-4D97-AF65-F5344CB8AC3E}">
        <p14:creationId xmlns:p14="http://schemas.microsoft.com/office/powerpoint/2010/main" val="33409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pc="-50" dirty="0" smtClean="0">
                <a:cs typeface="Consolas" pitchFamily="49" charset="0"/>
              </a:rPr>
              <a:t>Injecting a </a:t>
            </a:r>
            <a:r>
              <a:rPr lang="en-GB" spc="-50" dirty="0" err="1" smtClean="0">
                <a:cs typeface="Consolas" pitchFamily="49" charset="0"/>
              </a:rPr>
              <a:t>PropertyOverrideProvider</a:t>
            </a:r>
            <a:r>
              <a:rPr lang="en-GB" spc="-50" dirty="0" smtClean="0">
                <a:cs typeface="Consolas" pitchFamily="49" charset="0"/>
              </a:rPr>
              <a:t> </a:t>
            </a:r>
            <a:br>
              <a:rPr lang="en-GB" spc="-50" dirty="0" smtClean="0">
                <a:cs typeface="Consolas" pitchFamily="49" charset="0"/>
              </a:rPr>
            </a:br>
            <a:r>
              <a:rPr lang="en-GB" spc="-50" dirty="0" smtClean="0">
                <a:cs typeface="Consolas" pitchFamily="49" charset="0"/>
              </a:rPr>
              <a:t>to a Strategy Bean</a:t>
            </a:r>
            <a:endParaRPr lang="en-GB" spc="-5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bean	name="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	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com.ccbill.clessidra.override.PropertyOverrideProvider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factory-method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scope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="prototype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ratelimiter-test-overrides-InvocationRate.xml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&lt;bean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smtClean="0">
                <a:latin typeface="Consolas" pitchFamily="49" charset="0"/>
                <a:cs typeface="Consolas" pitchFamily="49" charset="0"/>
              </a:rPr>
              <a:t>com.ccbill.clessidra.strategy.defaults.DefaultInvocationRateLimiterStrategy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numberOfInvocationsLimit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300" b="1" spc="-5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perTimePeriodSeconds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1300" b="1" spc="-5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“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property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propertyOverrideProvider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							ref="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GB" sz="1400" spc="-50" dirty="0" smtClean="0">
              <a:latin typeface="Consolas" pitchFamily="49" charset="0"/>
              <a:cs typeface="Consolas" pitchFamily="49" charset="0"/>
            </a:endParaRPr>
          </a:p>
          <a:p>
            <a:endParaRPr lang="en-GB" sz="14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pc="-50" dirty="0" smtClean="0">
                <a:cs typeface="Consolas" pitchFamily="49" charset="0"/>
              </a:rPr>
              <a:t>Injecting a </a:t>
            </a:r>
            <a:r>
              <a:rPr lang="en-GB" spc="-50" dirty="0" err="1" smtClean="0">
                <a:cs typeface="Consolas" pitchFamily="49" charset="0"/>
              </a:rPr>
              <a:t>PropertyOverrideProvider</a:t>
            </a:r>
            <a:r>
              <a:rPr lang="en-GB" spc="-50" dirty="0" smtClean="0">
                <a:cs typeface="Consolas" pitchFamily="49" charset="0"/>
              </a:rPr>
              <a:t> </a:t>
            </a:r>
            <a:br>
              <a:rPr lang="en-GB" spc="-50" dirty="0" smtClean="0">
                <a:cs typeface="Consolas" pitchFamily="49" charset="0"/>
              </a:rPr>
            </a:br>
            <a:r>
              <a:rPr lang="en-GB" spc="-50" dirty="0" smtClean="0">
                <a:cs typeface="Consolas" pitchFamily="49" charset="0"/>
              </a:rPr>
              <a:t>to a Strategy Bean Chain</a:t>
            </a:r>
            <a:endParaRPr lang="en-GB" spc="-5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bean	name="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	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class="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com.ccbill.clessidra.override.PropertyOverrideProvider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factory-method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spc="-50" dirty="0" err="1" smtClean="0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scope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="prototype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value="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default-limiter-chain-overrides.xml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bean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u="sng" spc="-50" dirty="0" err="1" smtClean="0">
                <a:latin typeface="Consolas" pitchFamily="49" charset="0"/>
                <a:cs typeface="Consolas" pitchFamily="49" charset="0"/>
              </a:rPr>
              <a:t>defaultLimiter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class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factory-method="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1300" b="1" spc="-50" dirty="0" err="1">
                <a:latin typeface="Consolas" pitchFamily="49" charset="0"/>
                <a:cs typeface="Consolas" pitchFamily="49" charset="0"/>
              </a:rPr>
              <a:t>limiterStrategies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&lt;list value-type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1300" b="1" spc="-50" dirty="0" err="1" smtClean="0">
                <a:latin typeface="Consolas" pitchFamily="49" charset="0"/>
                <a:cs typeface="Consolas" pitchFamily="49" charset="0"/>
              </a:rPr>
              <a:t>com.ccbill.clessidra.strategy.AbstractLimiterStrategy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 err="1">
                <a:latin typeface="Consolas" pitchFamily="49" charset="0"/>
                <a:cs typeface="Consolas" pitchFamily="49" charset="0"/>
              </a:rPr>
              <a:t>invocationRateLimiter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/&gt;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	&lt;ref bean="</a:t>
            </a:r>
            <a:r>
              <a:rPr lang="en-GB" sz="1300" b="1" u="sng" spc="-50" dirty="0">
                <a:latin typeface="Consolas" pitchFamily="49" charset="0"/>
                <a:cs typeface="Consolas" pitchFamily="49" charset="0"/>
              </a:rPr>
              <a:t>OTHER_LIMITER_STRATEGY_BEAN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>" /&gt;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	&lt;/list&gt;</a:t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	&lt;/constructor-</a:t>
            </a:r>
            <a:r>
              <a:rPr lang="en-GB" sz="1300" spc="-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GB" sz="1300" spc="-50" dirty="0" smtClean="0">
                <a:latin typeface="Consolas" pitchFamily="49" charset="0"/>
                <a:cs typeface="Consolas" pitchFamily="49" charset="0"/>
              </a:rPr>
            </a:b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300" dirty="0">
                <a:latin typeface="Consolas" pitchFamily="49" charset="0"/>
                <a:cs typeface="Consolas" pitchFamily="49" charset="0"/>
              </a:rPr>
              <a:t>constructor-</a:t>
            </a:r>
            <a:r>
              <a:rPr lang="en-GB" sz="13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GB" sz="1300" dirty="0">
                <a:latin typeface="Consolas" pitchFamily="49" charset="0"/>
                <a:cs typeface="Consolas" pitchFamily="49" charset="0"/>
              </a:rPr>
              <a:t> name=</a:t>
            </a:r>
            <a:r>
              <a:rPr lang="en-GB" sz="13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300" i="1" dirty="0" err="1">
                <a:latin typeface="Consolas" pitchFamily="49" charset="0"/>
                <a:cs typeface="Consolas" pitchFamily="49" charset="0"/>
              </a:rPr>
              <a:t>propertyOverrideProvider</a:t>
            </a:r>
            <a:r>
              <a:rPr lang="en-GB" sz="1300" i="1" dirty="0">
                <a:latin typeface="Consolas" pitchFamily="49" charset="0"/>
                <a:cs typeface="Consolas" pitchFamily="49" charset="0"/>
              </a:rPr>
              <a:t>" ref</a:t>
            </a:r>
            <a:r>
              <a:rPr lang="en-GB" sz="1300" i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1300" b="1" u="sng" spc="-5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overrides</a:t>
            </a:r>
            <a:r>
              <a:rPr lang="en-GB" sz="1300" i="1" dirty="0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GB" sz="1300" spc="-5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300" spc="-50" dirty="0">
                <a:latin typeface="Consolas" pitchFamily="49" charset="0"/>
                <a:cs typeface="Consolas" pitchFamily="49" charset="0"/>
              </a:rPr>
            </a:br>
            <a:r>
              <a:rPr lang="en-GB" sz="1300" spc="-50" dirty="0">
                <a:latin typeface="Consolas" pitchFamily="49" charset="0"/>
                <a:cs typeface="Consolas" pitchFamily="49" charset="0"/>
              </a:rPr>
              <a:t>&lt;/bean</a:t>
            </a:r>
            <a:r>
              <a:rPr lang="en-GB" sz="1300" spc="-5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GB" sz="1300" spc="-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What happens when a request is blocked?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err="1" smtClean="0"/>
              <a:t>Clessidra</a:t>
            </a:r>
            <a:r>
              <a:rPr lang="en-GB" spc="-50" dirty="0" smtClean="0"/>
              <a:t> will throw a </a:t>
            </a:r>
            <a:r>
              <a:rPr lang="en-GB" spc="-50" dirty="0" err="1" smtClean="0"/>
              <a:t>RateLimiterException</a:t>
            </a:r>
            <a:r>
              <a:rPr lang="en-GB" spc="-50" dirty="0" smtClean="0"/>
              <a:t> which is a </a:t>
            </a:r>
            <a:r>
              <a:rPr lang="en-GB" spc="-50" dirty="0" err="1" smtClean="0"/>
              <a:t>RuntimeException</a:t>
            </a:r>
            <a:endParaRPr lang="en-GB" spc="-50" dirty="0" smtClean="0"/>
          </a:p>
          <a:p>
            <a:r>
              <a:rPr lang="en-GB" spc="-50" dirty="0" smtClean="0"/>
              <a:t>Inside the exception there is a </a:t>
            </a:r>
            <a:r>
              <a:rPr lang="en-GB" spc="-50" dirty="0" err="1" smtClean="0"/>
              <a:t>LimiterStrategyConclusion</a:t>
            </a:r>
            <a:endParaRPr lang="en-GB" spc="-50" dirty="0"/>
          </a:p>
          <a:p>
            <a:pPr lvl="1"/>
            <a:r>
              <a:rPr lang="en-GB" spc="-50" dirty="0" smtClean="0"/>
              <a:t>Boolean </a:t>
            </a:r>
            <a:r>
              <a:rPr lang="en-GB" spc="-50" dirty="0" err="1" smtClean="0"/>
              <a:t>hasLimitBeenExceeded</a:t>
            </a:r>
            <a:endParaRPr lang="en-GB" spc="-50" dirty="0"/>
          </a:p>
          <a:p>
            <a:pPr lvl="1"/>
            <a:r>
              <a:rPr lang="en-GB" spc="-50" dirty="0" smtClean="0"/>
              <a:t>String </a:t>
            </a:r>
            <a:r>
              <a:rPr lang="en-GB" spc="-50" dirty="0" err="1" smtClean="0"/>
              <a:t>genericExceededMessage</a:t>
            </a:r>
            <a:endParaRPr lang="en-GB" spc="-50" dirty="0" smtClean="0"/>
          </a:p>
          <a:p>
            <a:pPr lvl="1"/>
            <a:r>
              <a:rPr lang="en-GB" spc="-50" dirty="0" smtClean="0"/>
              <a:t>String </a:t>
            </a:r>
            <a:r>
              <a:rPr lang="en-GB" spc="-50" dirty="0" err="1" smtClean="0"/>
              <a:t>detailedExceededMessage</a:t>
            </a:r>
            <a:endParaRPr lang="en-GB" spc="-50" dirty="0" smtClean="0"/>
          </a:p>
          <a:p>
            <a:pPr lvl="1"/>
            <a:r>
              <a:rPr lang="en-GB" spc="-50" dirty="0" err="1" smtClean="0"/>
              <a:t>LimiterStrategy</a:t>
            </a:r>
            <a:r>
              <a:rPr lang="en-GB" spc="-50" dirty="0" smtClean="0"/>
              <a:t> </a:t>
            </a:r>
            <a:r>
              <a:rPr lang="en-GB" spc="-50" dirty="0" err="1" smtClean="0"/>
              <a:t>strategyResponsible</a:t>
            </a:r>
            <a:endParaRPr lang="en-GB" spc="-50" dirty="0" smtClean="0"/>
          </a:p>
          <a:p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26037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First adoption of </a:t>
            </a:r>
            <a:r>
              <a:rPr lang="en-GB" spc="-50" dirty="0" err="1" smtClean="0"/>
              <a:t>Clessidra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cloud-external-</a:t>
            </a:r>
            <a:r>
              <a:rPr lang="en-GB" spc="-50" dirty="0" err="1" smtClean="0"/>
              <a:t>api</a:t>
            </a:r>
            <a:r>
              <a:rPr lang="en-GB" spc="-50" dirty="0" smtClean="0"/>
              <a:t>-rest</a:t>
            </a:r>
          </a:p>
          <a:p>
            <a:r>
              <a:rPr lang="en-GB" spc="-50" dirty="0" smtClean="0"/>
              <a:t>Rules</a:t>
            </a:r>
          </a:p>
          <a:p>
            <a:pPr lvl="1"/>
            <a:r>
              <a:rPr lang="en-GB" spc="-50" dirty="0" smtClean="0"/>
              <a:t>Global number of concurrent requests : 100</a:t>
            </a:r>
          </a:p>
          <a:p>
            <a:pPr lvl="1"/>
            <a:r>
              <a:rPr lang="en-GB" spc="-50" dirty="0" smtClean="0"/>
              <a:t>Global number of requests per minute : 100</a:t>
            </a:r>
          </a:p>
          <a:p>
            <a:pPr lvl="1"/>
            <a:r>
              <a:rPr lang="en-GB" spc="-50" dirty="0" smtClean="0"/>
              <a:t>Number of concurrent requests per organization : 10</a:t>
            </a:r>
          </a:p>
          <a:p>
            <a:pPr lvl="1"/>
            <a:r>
              <a:rPr lang="en-GB" spc="-50" dirty="0" smtClean="0"/>
              <a:t>Number of requests per minute per organization : 20</a:t>
            </a:r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40325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Creating new types of Base Strategies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Read technical document on SCM</a:t>
            </a:r>
          </a:p>
          <a:p>
            <a:pPr lvl="1"/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Clessidra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b="1" spc="-50" dirty="0" err="1">
                <a:latin typeface="Consolas" pitchFamily="49" charset="0"/>
                <a:cs typeface="Consolas" pitchFamily="49" charset="0"/>
              </a:rPr>
              <a:t>RateLimiter</a:t>
            </a:r>
            <a:r>
              <a:rPr lang="en-GB" b="1" spc="-50" dirty="0">
                <a:latin typeface="Consolas" pitchFamily="49" charset="0"/>
                <a:cs typeface="Consolas" pitchFamily="49" charset="0"/>
              </a:rPr>
              <a:t>/doc</a:t>
            </a:r>
          </a:p>
        </p:txBody>
      </p:sp>
    </p:spTree>
    <p:extLst>
      <p:ext uri="{BB962C8B-B14F-4D97-AF65-F5344CB8AC3E}">
        <p14:creationId xmlns:p14="http://schemas.microsoft.com/office/powerpoint/2010/main" val="17785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Future versions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Request queuing.</a:t>
            </a:r>
          </a:p>
          <a:p>
            <a:r>
              <a:rPr lang="en-GB" spc="-50" dirty="0" smtClean="0"/>
              <a:t>More base strategies.</a:t>
            </a:r>
          </a:p>
        </p:txBody>
      </p:sp>
    </p:spTree>
    <p:extLst>
      <p:ext uri="{BB962C8B-B14F-4D97-AF65-F5344CB8AC3E}">
        <p14:creationId xmlns:p14="http://schemas.microsoft.com/office/powerpoint/2010/main" val="19951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Why rate limit?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Avoid flooding.</a:t>
            </a:r>
          </a:p>
          <a:p>
            <a:r>
              <a:rPr lang="en-GB" spc="-50" dirty="0" smtClean="0"/>
              <a:t>Control inflow of requests.</a:t>
            </a:r>
          </a:p>
        </p:txBody>
      </p:sp>
    </p:spTree>
    <p:extLst>
      <p:ext uri="{BB962C8B-B14F-4D97-AF65-F5344CB8AC3E}">
        <p14:creationId xmlns:p14="http://schemas.microsoft.com/office/powerpoint/2010/main" val="8806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9" y="-27384"/>
            <a:ext cx="9440641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4797152"/>
            <a:ext cx="8712968" cy="1368152"/>
          </a:xfrm>
        </p:spPr>
        <p:txBody>
          <a:bodyPr>
            <a:normAutofit/>
          </a:bodyPr>
          <a:lstStyle/>
          <a:p>
            <a:pPr algn="ctr"/>
            <a:r>
              <a:rPr lang="en-GB" sz="3200" b="1" spc="-50" dirty="0" smtClean="0"/>
              <a:t>When a system gets overloaded it can stop working completely.</a:t>
            </a:r>
            <a:endParaRPr lang="en-GB" sz="3200" b="1" spc="-50" dirty="0"/>
          </a:p>
        </p:txBody>
      </p:sp>
      <p:pic>
        <p:nvPicPr>
          <p:cNvPr id="7" name="Picture 2" descr="http://www.johns-jokes.com/afiles/images/saw-overloaded-cart-008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r="6757"/>
          <a:stretch>
            <a:fillRect/>
          </a:stretch>
        </p:blipFill>
        <p:spPr bwMode="auto">
          <a:xfrm>
            <a:off x="2123728" y="764704"/>
            <a:ext cx="475252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How do we limit?</a:t>
            </a:r>
            <a:endParaRPr lang="en-GB" spc="-5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“</a:t>
            </a:r>
            <a:r>
              <a:rPr lang="en-GB" spc="-50" dirty="0" err="1" smtClean="0"/>
              <a:t>Clessidra</a:t>
            </a:r>
            <a:r>
              <a:rPr lang="en-GB" spc="-50" dirty="0" smtClean="0"/>
              <a:t>” has 3 </a:t>
            </a:r>
            <a:r>
              <a:rPr lang="en-GB" b="1" spc="-50" dirty="0" smtClean="0"/>
              <a:t>limiting strategies </a:t>
            </a:r>
            <a:r>
              <a:rPr lang="en-GB" spc="-50" dirty="0" smtClean="0"/>
              <a:t>inbuilt.</a:t>
            </a:r>
          </a:p>
          <a:p>
            <a:pPr lvl="1"/>
            <a:r>
              <a:rPr lang="en-GB" spc="-50" dirty="0" smtClean="0"/>
              <a:t>Invocation Rate</a:t>
            </a:r>
          </a:p>
          <a:p>
            <a:pPr lvl="1"/>
            <a:r>
              <a:rPr lang="en-GB" spc="-50" dirty="0" smtClean="0"/>
              <a:t>Concurrency</a:t>
            </a:r>
          </a:p>
          <a:p>
            <a:pPr lvl="1"/>
            <a:r>
              <a:rPr lang="en-GB" spc="-50" dirty="0" smtClean="0"/>
              <a:t>Cost Based</a:t>
            </a:r>
          </a:p>
          <a:p>
            <a:pPr lvl="1"/>
            <a:r>
              <a:rPr lang="en-GB" spc="-50" dirty="0" smtClean="0"/>
              <a:t>Mixture</a:t>
            </a:r>
          </a:p>
          <a:p>
            <a:pPr lvl="1"/>
            <a:endParaRPr lang="en-GB" spc="-50" dirty="0"/>
          </a:p>
          <a:p>
            <a:pPr lvl="1"/>
            <a:r>
              <a:rPr lang="en-GB" spc="-50" dirty="0" smtClean="0"/>
              <a:t>Extendable</a:t>
            </a:r>
          </a:p>
        </p:txBody>
      </p:sp>
    </p:spTree>
    <p:extLst>
      <p:ext uri="{BB962C8B-B14F-4D97-AF65-F5344CB8AC3E}">
        <p14:creationId xmlns:p14="http://schemas.microsoft.com/office/powerpoint/2010/main" val="10835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Invocation Rate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Allow X requests during time period Y.</a:t>
            </a:r>
            <a:endParaRPr lang="en-GB" spc="-50" dirty="0"/>
          </a:p>
        </p:txBody>
      </p:sp>
      <p:sp>
        <p:nvSpPr>
          <p:cNvPr id="13" name="Rounded Rectangle 12"/>
          <p:cNvSpPr/>
          <p:nvPr/>
        </p:nvSpPr>
        <p:spPr>
          <a:xfrm>
            <a:off x="2854053" y="3140968"/>
            <a:ext cx="309634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5 invocations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66021" y="3068960"/>
            <a:ext cx="0" cy="2952328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998068" y="53662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6" name="Right Arrow 15"/>
          <p:cNvSpPr/>
          <p:nvPr/>
        </p:nvSpPr>
        <p:spPr>
          <a:xfrm>
            <a:off x="3574133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7" name="Right Arrow 16"/>
          <p:cNvSpPr/>
          <p:nvPr/>
        </p:nvSpPr>
        <p:spPr>
          <a:xfrm>
            <a:off x="4150196" y="5366237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8" name="Right Arrow 17"/>
          <p:cNvSpPr/>
          <p:nvPr/>
        </p:nvSpPr>
        <p:spPr>
          <a:xfrm>
            <a:off x="4726261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6" name="Right Arrow 25"/>
          <p:cNvSpPr/>
          <p:nvPr/>
        </p:nvSpPr>
        <p:spPr>
          <a:xfrm>
            <a:off x="5302324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7" name="Right Arrow 26"/>
          <p:cNvSpPr/>
          <p:nvPr/>
        </p:nvSpPr>
        <p:spPr>
          <a:xfrm>
            <a:off x="1341885" y="5373216"/>
            <a:ext cx="432047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Multiply 27"/>
          <p:cNvSpPr/>
          <p:nvPr/>
        </p:nvSpPr>
        <p:spPr>
          <a:xfrm>
            <a:off x="1629917" y="5161065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0547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Concurrency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Allow X amount of concurrently running requests.</a:t>
            </a:r>
            <a:endParaRPr lang="en-GB" spc="-50" dirty="0"/>
          </a:p>
        </p:txBody>
      </p:sp>
      <p:sp>
        <p:nvSpPr>
          <p:cNvPr id="12" name="Rounded Rectangle 11"/>
          <p:cNvSpPr/>
          <p:nvPr/>
        </p:nvSpPr>
        <p:spPr>
          <a:xfrm>
            <a:off x="3563888" y="2780929"/>
            <a:ext cx="3096344" cy="3528393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4 concurrent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59831" y="2600908"/>
            <a:ext cx="0" cy="392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5364088" y="2996952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1" name="Multiply 20"/>
          <p:cNvSpPr/>
          <p:nvPr/>
        </p:nvSpPr>
        <p:spPr>
          <a:xfrm>
            <a:off x="2162855" y="4026768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2" name="Right Arrow 21"/>
          <p:cNvSpPr/>
          <p:nvPr/>
        </p:nvSpPr>
        <p:spPr>
          <a:xfrm>
            <a:off x="4108280" y="3570579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3" name="Right Arrow 22"/>
          <p:cNvSpPr/>
          <p:nvPr/>
        </p:nvSpPr>
        <p:spPr>
          <a:xfrm>
            <a:off x="5116392" y="552309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4" name="Right Arrow 23"/>
          <p:cNvSpPr/>
          <p:nvPr/>
        </p:nvSpPr>
        <p:spPr>
          <a:xfrm>
            <a:off x="3895793" y="500640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5" name="Right Arrow 24"/>
          <p:cNvSpPr/>
          <p:nvPr/>
        </p:nvSpPr>
        <p:spPr>
          <a:xfrm>
            <a:off x="1259632" y="4231940"/>
            <a:ext cx="1008112" cy="504056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3735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Cost Based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Limit based on how big the request is.</a:t>
            </a:r>
            <a:endParaRPr lang="en-GB" spc="-50" dirty="0"/>
          </a:p>
        </p:txBody>
      </p:sp>
      <p:sp>
        <p:nvSpPr>
          <p:cNvPr id="14" name="Rounded Rectangle 13"/>
          <p:cNvSpPr/>
          <p:nvPr/>
        </p:nvSpPr>
        <p:spPr>
          <a:xfrm>
            <a:off x="2987824" y="2874732"/>
            <a:ext cx="4536504" cy="180020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15 cost per minute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9792" y="2852936"/>
            <a:ext cx="0" cy="3643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987825" y="5160635"/>
            <a:ext cx="864096" cy="966107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-50" dirty="0" smtClean="0">
                <a:solidFill>
                  <a:schemeClr val="bg1"/>
                </a:solidFill>
              </a:rPr>
              <a:t>4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61588" y="5312195"/>
            <a:ext cx="577546" cy="662982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-50" dirty="0" smtClean="0">
                <a:solidFill>
                  <a:schemeClr val="bg1"/>
                </a:solidFill>
              </a:rPr>
              <a:t>2</a:t>
            </a:r>
            <a:endParaRPr lang="en-GB" sz="2000" b="1" spc="-5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81668" y="5273405"/>
            <a:ext cx="656800" cy="758158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pc="-50" dirty="0">
                <a:solidFill>
                  <a:schemeClr val="bg1"/>
                </a:solidFill>
              </a:rPr>
              <a:t>3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582374" y="5374197"/>
            <a:ext cx="477062" cy="556574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1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259980" y="4938407"/>
            <a:ext cx="1224136" cy="1428159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spc="-50" dirty="0" smtClean="0">
                <a:solidFill>
                  <a:schemeClr val="bg1"/>
                </a:solidFill>
              </a:rPr>
              <a:t>5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787252" y="5186487"/>
            <a:ext cx="914400" cy="91440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28" name="Right Arrow 27"/>
          <p:cNvSpPr/>
          <p:nvPr/>
        </p:nvSpPr>
        <p:spPr>
          <a:xfrm>
            <a:off x="1325283" y="5320993"/>
            <a:ext cx="577546" cy="662982"/>
          </a:xfrm>
          <a:prstGeom prst="right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-50" dirty="0" smtClean="0">
                <a:solidFill>
                  <a:schemeClr val="bg1"/>
                </a:solidFill>
              </a:rPr>
              <a:t>2</a:t>
            </a:r>
            <a:endParaRPr lang="en-GB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0" dirty="0" smtClean="0"/>
              <a:t>Strategy Chaining</a:t>
            </a:r>
            <a:endParaRPr lang="en-GB" spc="-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-50" dirty="0" smtClean="0"/>
              <a:t>Following the chain-of-responsibility pattern.</a:t>
            </a:r>
          </a:p>
          <a:p>
            <a:r>
              <a:rPr lang="en-GB" spc="-50" dirty="0" smtClean="0"/>
              <a:t>If the current strategy doesn’t meet the limit, pass the decision on to the next strategy in the chain.</a:t>
            </a:r>
            <a:endParaRPr lang="en-GB" spc="-50" dirty="0"/>
          </a:p>
        </p:txBody>
      </p:sp>
      <p:sp>
        <p:nvSpPr>
          <p:cNvPr id="10" name="Rounded Rectangle 9"/>
          <p:cNvSpPr/>
          <p:nvPr/>
        </p:nvSpPr>
        <p:spPr>
          <a:xfrm>
            <a:off x="1979712" y="3501009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Invocation Rate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9913" y="4338812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Concurrency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80112" y="5157192"/>
            <a:ext cx="1944216" cy="1008112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-50" dirty="0" smtClean="0">
                <a:solidFill>
                  <a:schemeClr val="bg1"/>
                </a:solidFill>
              </a:rPr>
              <a:t>Other…</a:t>
            </a:r>
            <a:endParaRPr lang="en-GB" b="1" spc="-50" dirty="0">
              <a:solidFill>
                <a:schemeClr val="bg1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3239854" y="4302808"/>
            <a:ext cx="792089" cy="864098"/>
          </a:xfrm>
          <a:prstGeom prst="bentUp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  <p:sp>
        <p:nvSpPr>
          <p:cNvPr id="14" name="Bent-Up Arrow 13"/>
          <p:cNvSpPr/>
          <p:nvPr/>
        </p:nvSpPr>
        <p:spPr>
          <a:xfrm rot="5400000">
            <a:off x="5040053" y="5094897"/>
            <a:ext cx="792089" cy="864098"/>
          </a:xfrm>
          <a:prstGeom prst="bentUpArrow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8073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On-screen Show (4:3)</PresentationFormat>
  <Paragraphs>152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TS102895261</vt:lpstr>
      <vt:lpstr>PowerPoint Presentation</vt:lpstr>
      <vt:lpstr>What is Clessidra?</vt:lpstr>
      <vt:lpstr>Why rate limit?</vt:lpstr>
      <vt:lpstr>When a system gets overloaded it can stop working completely.</vt:lpstr>
      <vt:lpstr>How do we limit?</vt:lpstr>
      <vt:lpstr>Invocation Rate</vt:lpstr>
      <vt:lpstr>Concurrency</vt:lpstr>
      <vt:lpstr>Cost Based</vt:lpstr>
      <vt:lpstr>Strategy Chaining</vt:lpstr>
      <vt:lpstr>How to apply rate limiting</vt:lpstr>
      <vt:lpstr>How “Clessidra” takes control</vt:lpstr>
      <vt:lpstr>How to apply rate limiting</vt:lpstr>
      <vt:lpstr>Method Grouping</vt:lpstr>
      <vt:lpstr>Differentiating limits based on service data</vt:lpstr>
      <vt:lpstr>Differentiating limits based on service data</vt:lpstr>
      <vt:lpstr>Differentiating limits based on service data</vt:lpstr>
      <vt:lpstr>Spring Configuration</vt:lpstr>
      <vt:lpstr>Spring Configuration</vt:lpstr>
      <vt:lpstr>Spring Configuration</vt:lpstr>
      <vt:lpstr>Applying the strategy to the annotation</vt:lpstr>
      <vt:lpstr>Applying the strategy to the annotation</vt:lpstr>
      <vt:lpstr>Overriding the default limit</vt:lpstr>
      <vt:lpstr>Overriding the default limit</vt:lpstr>
      <vt:lpstr>Injecting a PropertyOverrideProvider  to a Strategy Bean</vt:lpstr>
      <vt:lpstr>Injecting a PropertyOverrideProvider  to a Strategy Bean Chain</vt:lpstr>
      <vt:lpstr>What happens when a request is blocked?</vt:lpstr>
      <vt:lpstr>First adoption of Clessidra</vt:lpstr>
      <vt:lpstr>Creating new types of Base Strategies</vt:lpstr>
      <vt:lpstr>Future versions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2013-08-22T13:43:25Z</dcterms:created>
  <dcterms:modified xsi:type="dcterms:W3CDTF">2013-09-03T15:02:31Z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