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C5EA2-3E5B-996A-7773-8FBD20EE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3924-73D6-1BD9-9E7B-D169DA89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D52FE9-E4F9-A890-3391-9683477B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CC3CBD-73D7-853F-488A-42DAF6B6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53A35F-C3D7-12F0-9B67-1D7539EC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07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BE5B8-B0A5-5EED-404E-81786DEB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28FBEC-D2D7-4B60-C321-C0F217E5E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EA8986-5752-0FE7-DF57-B6E72967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EB4CC5-94F0-0F5E-D91C-B85B2449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110F7F-8D3D-76DC-B822-60B9616A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52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7E64CB9-BA49-BFC4-FE85-010A57CC5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925472-EC85-3305-7B1C-102AF11E1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D49766-E239-ED68-6648-5BD6DA8B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35D127-E199-BF7D-B4AC-2AD0E898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1749CF-937C-801A-7CAD-CFF27025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10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026F8-ED81-E791-5167-09E5DE42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E5CE9-B237-D069-58E3-120B8C62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46CAB7-D581-6550-DA65-B3ECB1A2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2374D8-B9F6-B122-8BE8-8AED020F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3102F9-92B8-A31C-92CF-C9024D37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71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B94D3-FFC4-23C4-D61E-29797F4B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409FB0-5EBA-FF51-9FE9-A7E77E72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A4EBD7-B6EA-F50F-51EA-85DAA43D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D2091C-3B08-92A9-70E8-EDB14E21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9DF9DB-5CF1-B0F1-4271-82C0DC92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B1E8A0-6C90-3EA1-580E-9E5297FF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117E09-719B-7B60-0CFB-F8FF2D9C5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0BD689-E100-D6F7-C6E1-566CDABBA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C4D73D-2408-9A87-D983-7F1DCA11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2B315A-9B4E-89A7-3770-DCD5E3C7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DFB0E6-12D1-5C58-A75C-FE709117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24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0E73D-8E92-D342-9A71-13ECF88E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3F3B56-A8CB-4A8B-E7B7-744E864B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19FD06-1EE0-2435-6DE9-F97BDDEB3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9FD3E2E-96D1-6CA5-12CF-3C63BCF93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DEA304E-AB3C-8D36-3716-BE8A97B58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CA92819-C761-B282-0F17-EB40A595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3126D4-2083-3A95-8DFC-46E9A5EC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B9B405-D126-5771-BB34-9E747918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03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CCE754-566F-2C6D-A548-3C4C4640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F71905-2602-9665-F0C4-6A43C8D7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56E8C2-6E4A-9D96-13CA-F88AABB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26EBB4-6F1D-C1EA-691E-FF84EE59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4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607A80C-A9BC-04F7-CD1F-8E12E39D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FB7D7B-3A00-63E0-3E4B-ED3DA2F7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51E921-84D1-B26C-D38D-35307C37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24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35AF82-E2AC-8857-0CDC-67328807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F7B308-7030-5D66-603B-AEA987C53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68E4CA-B4E4-2281-D308-C13C14D9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799CEF-6CC3-D7B9-C9A6-41367552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FBBBB5-96DD-98AA-A0FB-AEDE470B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26AE75-C245-96B8-B8F8-3EE19FD7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1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6EB59-706E-CFBA-00DA-F891FDB2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EFDAAD6-071D-2B16-661A-BED6D359B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538C98-B959-BD99-A8FA-8C8C07290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1CC868-7A2C-AA40-DEEE-0048923A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B84181-2131-2AB8-4E41-63740C8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0539DE-CB0B-4948-6CAB-0813A10C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07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72E0E50-36F0-0E3C-2B2F-B01A14D8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0AE058-08C3-211C-562A-A2BC4410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6DB235-ADC2-3D50-7F14-B12718B65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63ED5-2721-4EF8-AD48-C290779B5556}" type="datetimeFigureOut">
              <a:rPr lang="it-IT" smtClean="0"/>
              <a:t>11/07/2024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9ABCA-0520-0561-1B97-AF6AFEBE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FCB59-67B5-9DB1-FF6C-5095993CA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B41ABD-7FBF-4A25-A78C-090EF50EAD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60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purple cells">
            <a:extLst>
              <a:ext uri="{FF2B5EF4-FFF2-40B4-BE49-F238E27FC236}">
                <a16:creationId xmlns:a16="http://schemas.microsoft.com/office/drawing/2014/main" id="{79A6039C-CC17-D6C5-0D7C-BF1B6152A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601" b="73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A76CDC7-2E5A-CED5-074D-D53D98D36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Liver Cirrhosis Survival Prediction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6B6AD4-1C29-778E-0148-AE1E19D4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Data Mining &amp; Machine Learning</a:t>
            </a:r>
          </a:p>
          <a:p>
            <a:r>
              <a:rPr lang="it-IT">
                <a:solidFill>
                  <a:srgbClr val="FFFFFF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81493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10A3FC-04AF-F0DC-FDE7-6FB27014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it-IT" sz="5400"/>
              <a:t>Introduction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11FDEF-7114-6FE3-7BA6-C6F36517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goal of </a:t>
            </a:r>
            <a:r>
              <a:rPr lang="it-IT" dirty="0" err="1"/>
              <a:t>this</a:t>
            </a:r>
            <a:r>
              <a:rPr lang="it-IT" dirty="0"/>
              <a:t> project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performance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classifiers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survival chance of a </a:t>
            </a:r>
            <a:r>
              <a:rPr lang="it-IT" dirty="0" err="1"/>
              <a:t>patient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he/</a:t>
            </a:r>
            <a:r>
              <a:rPr lang="it-IT" dirty="0" err="1"/>
              <a:t>she</a:t>
            </a:r>
            <a:r>
              <a:rPr lang="it-IT" dirty="0"/>
              <a:t>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some degree of </a:t>
            </a:r>
            <a:r>
              <a:rPr lang="it-IT" dirty="0" err="1"/>
              <a:t>illness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55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A54CEA-75CB-FFDF-BBCF-265A481C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/>
              <a:t>Dataset Description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E7B0E5-E56E-102F-3D3E-88ABD7CD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it-IT" sz="2000" dirty="0"/>
              <a:t>20 </a:t>
            </a:r>
            <a:r>
              <a:rPr lang="it-IT" sz="2000" dirty="0" err="1"/>
              <a:t>Columns</a:t>
            </a:r>
            <a:r>
              <a:rPr lang="it-IT" sz="2000" dirty="0"/>
              <a:t>, 19 features and 3 labels: C, CL, D;</a:t>
            </a:r>
          </a:p>
          <a:p>
            <a:r>
              <a:rPr lang="it-IT" sz="2000" dirty="0"/>
              <a:t>Mixed dataset, 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categorical</a:t>
            </a:r>
            <a:r>
              <a:rPr lang="it-IT" sz="2000" dirty="0"/>
              <a:t> and </a:t>
            </a:r>
            <a:r>
              <a:rPr lang="it-IT" sz="2000" dirty="0" err="1"/>
              <a:t>numerical</a:t>
            </a:r>
            <a:r>
              <a:rPr lang="it-IT" sz="2000" dirty="0"/>
              <a:t> features;</a:t>
            </a:r>
          </a:p>
          <a:p>
            <a:r>
              <a:rPr lang="it-IT" sz="2000" dirty="0" err="1"/>
              <a:t>Very</a:t>
            </a:r>
            <a:r>
              <a:rPr lang="it-IT" sz="2000" dirty="0"/>
              <a:t> small dataset, </a:t>
            </a:r>
            <a:r>
              <a:rPr lang="it-IT" sz="2000" dirty="0" err="1"/>
              <a:t>only</a:t>
            </a:r>
            <a:r>
              <a:rPr lang="it-IT" sz="2000" dirty="0"/>
              <a:t> 418 </a:t>
            </a:r>
            <a:r>
              <a:rPr lang="it-IT" sz="2000" dirty="0" err="1"/>
              <a:t>instances</a:t>
            </a:r>
            <a:r>
              <a:rPr lang="it-IT" sz="2000" dirty="0"/>
              <a:t>, some of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NULL </a:t>
            </a:r>
            <a:r>
              <a:rPr lang="it-IT" sz="2000" dirty="0" err="1"/>
              <a:t>values</a:t>
            </a:r>
            <a:r>
              <a:rPr lang="it-IT" sz="2000" dirty="0"/>
              <a:t> inside;</a:t>
            </a:r>
          </a:p>
          <a:p>
            <a:r>
              <a:rPr lang="it-IT" sz="2000" dirty="0" err="1"/>
              <a:t>Imbalanced</a:t>
            </a:r>
            <a:r>
              <a:rPr lang="it-IT" sz="2000" dirty="0"/>
              <a:t> class labels.</a:t>
            </a:r>
          </a:p>
        </p:txBody>
      </p:sp>
      <p:pic>
        <p:nvPicPr>
          <p:cNvPr id="5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B55ADCD9-2BCE-128D-0050-6EA0E0E2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7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058F7C-4F2A-E497-5381-17B47DD4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5400"/>
              <a:t>Preliminary Adjustments and Plots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54AB14-5DE0-D113-602E-5DEF567A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it-IT" sz="2200" dirty="0"/>
              <a:t>C (</a:t>
            </a:r>
            <a:r>
              <a:rPr lang="it-IT" sz="2200" dirty="0" err="1"/>
              <a:t>censored</a:t>
            </a:r>
            <a:r>
              <a:rPr lang="it-IT" sz="2200" dirty="0"/>
              <a:t>), CL (</a:t>
            </a:r>
            <a:r>
              <a:rPr lang="it-IT" sz="2200" dirty="0" err="1"/>
              <a:t>censored</a:t>
            </a:r>
            <a:r>
              <a:rPr lang="it-IT" sz="2200" dirty="0"/>
              <a:t> due to </a:t>
            </a:r>
            <a:r>
              <a:rPr lang="it-IT" sz="2200" dirty="0" err="1"/>
              <a:t>liver</a:t>
            </a:r>
            <a:r>
              <a:rPr lang="it-IT" sz="2200" dirty="0"/>
              <a:t> </a:t>
            </a:r>
            <a:r>
              <a:rPr lang="it-IT" sz="2200" dirty="0" err="1"/>
              <a:t>trasplant</a:t>
            </a:r>
            <a:r>
              <a:rPr lang="it-IT" sz="2200" dirty="0"/>
              <a:t>) and D (dead) where </a:t>
            </a:r>
            <a:r>
              <a:rPr lang="it-IT" sz="2200" dirty="0" err="1"/>
              <a:t>changed</a:t>
            </a:r>
            <a:r>
              <a:rPr lang="it-IT" sz="2200" dirty="0"/>
              <a:t> to High Chance, </a:t>
            </a:r>
            <a:r>
              <a:rPr lang="it-IT" sz="2200" dirty="0" err="1"/>
              <a:t>Trasplant</a:t>
            </a:r>
            <a:r>
              <a:rPr lang="it-IT" sz="2200" dirty="0"/>
              <a:t> </a:t>
            </a:r>
            <a:r>
              <a:rPr lang="it-IT" sz="2200" dirty="0" err="1"/>
              <a:t>Needed</a:t>
            </a:r>
            <a:r>
              <a:rPr lang="it-IT" sz="2200" dirty="0"/>
              <a:t> and Low Chance; </a:t>
            </a:r>
            <a:r>
              <a:rPr lang="it-IT" sz="2200" dirty="0" err="1"/>
              <a:t>also</a:t>
            </a:r>
            <a:r>
              <a:rPr lang="it-IT" sz="2200" dirty="0"/>
              <a:t> the Age </a:t>
            </a:r>
            <a:r>
              <a:rPr lang="it-IT" sz="2200" dirty="0" err="1"/>
              <a:t>was</a:t>
            </a:r>
            <a:r>
              <a:rPr lang="it-IT" sz="2200" dirty="0"/>
              <a:t> </a:t>
            </a:r>
            <a:r>
              <a:rPr lang="it-IT" sz="2200" dirty="0" err="1"/>
              <a:t>converted</a:t>
            </a:r>
            <a:r>
              <a:rPr lang="it-IT" sz="2200" dirty="0"/>
              <a:t> to </a:t>
            </a:r>
            <a:r>
              <a:rPr lang="it-IT" sz="2200" dirty="0" err="1"/>
              <a:t>years</a:t>
            </a:r>
            <a:r>
              <a:rPr lang="it-IT" sz="2200" dirty="0"/>
              <a:t>. </a:t>
            </a: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two</a:t>
            </a:r>
            <a:r>
              <a:rPr lang="it-IT" sz="2200" dirty="0"/>
              <a:t> </a:t>
            </a:r>
            <a:r>
              <a:rPr lang="it-IT" sz="2200" dirty="0" err="1"/>
              <a:t>changes</a:t>
            </a:r>
            <a:r>
              <a:rPr lang="it-IT" sz="2200" dirty="0"/>
              <a:t> where </a:t>
            </a:r>
            <a:r>
              <a:rPr lang="it-IT" sz="2200" dirty="0" err="1"/>
              <a:t>done</a:t>
            </a:r>
            <a:r>
              <a:rPr lang="it-IT" sz="2200" dirty="0"/>
              <a:t> for a </a:t>
            </a:r>
            <a:r>
              <a:rPr lang="it-IT" sz="2200" dirty="0" err="1"/>
              <a:t>better</a:t>
            </a:r>
            <a:r>
              <a:rPr lang="it-IT" sz="2200" dirty="0"/>
              <a:t> </a:t>
            </a:r>
            <a:r>
              <a:rPr lang="it-IT" sz="2200" dirty="0" err="1"/>
              <a:t>visualization</a:t>
            </a:r>
            <a:r>
              <a:rPr lang="it-IT" sz="2200" dirty="0"/>
              <a:t>.</a:t>
            </a:r>
          </a:p>
          <a:p>
            <a:r>
              <a:rPr lang="it-IT" sz="2200" dirty="0"/>
              <a:t>ID </a:t>
            </a:r>
            <a:r>
              <a:rPr lang="it-IT" sz="2200" dirty="0" err="1"/>
              <a:t>was</a:t>
            </a:r>
            <a:r>
              <a:rPr lang="it-IT" sz="2200" dirty="0"/>
              <a:t> </a:t>
            </a:r>
            <a:r>
              <a:rPr lang="it-IT" sz="2200" dirty="0" err="1"/>
              <a:t>dropped</a:t>
            </a:r>
            <a:r>
              <a:rPr lang="it-IT" sz="2200" dirty="0"/>
              <a:t>.</a:t>
            </a:r>
          </a:p>
          <a:p>
            <a:r>
              <a:rPr lang="it-IT" sz="2200" dirty="0" err="1"/>
              <a:t>Since</a:t>
            </a:r>
            <a:r>
              <a:rPr lang="it-IT" sz="2200" dirty="0"/>
              <a:t> Stage </a:t>
            </a:r>
            <a:r>
              <a:rPr lang="it-IT" sz="2200" dirty="0" err="1"/>
              <a:t>is</a:t>
            </a:r>
            <a:r>
              <a:rPr lang="it-IT" sz="2200" dirty="0"/>
              <a:t> a «name», </a:t>
            </a:r>
            <a:r>
              <a:rPr lang="it-IT" sz="2200" dirty="0" err="1"/>
              <a:t>even</a:t>
            </a:r>
            <a:r>
              <a:rPr lang="it-IT" sz="2200" dirty="0"/>
              <a:t> </a:t>
            </a:r>
            <a:r>
              <a:rPr lang="it-IT" sz="2200" dirty="0" err="1"/>
              <a:t>if</a:t>
            </a:r>
            <a:r>
              <a:rPr lang="it-IT" sz="2200" dirty="0"/>
              <a:t> </a:t>
            </a:r>
            <a:r>
              <a:rPr lang="it-IT" sz="2200" dirty="0" err="1"/>
              <a:t>numerical</a:t>
            </a:r>
            <a:r>
              <a:rPr lang="it-IT" sz="2200" dirty="0"/>
              <a:t>, it </a:t>
            </a:r>
            <a:r>
              <a:rPr lang="it-IT" sz="2200" dirty="0" err="1"/>
              <a:t>was</a:t>
            </a:r>
            <a:r>
              <a:rPr lang="it-IT" sz="2200" dirty="0"/>
              <a:t> </a:t>
            </a:r>
            <a:r>
              <a:rPr lang="it-IT" sz="2200" dirty="0" err="1"/>
              <a:t>converted</a:t>
            </a:r>
            <a:r>
              <a:rPr lang="it-IT" sz="2200" dirty="0"/>
              <a:t> to </a:t>
            </a:r>
            <a:r>
              <a:rPr lang="it-IT" sz="2200" dirty="0" err="1"/>
              <a:t>categorical</a:t>
            </a:r>
            <a:r>
              <a:rPr lang="it-IT" sz="2200" dirty="0"/>
              <a:t>, </a:t>
            </a:r>
            <a:r>
              <a:rPr lang="it-IT" sz="2200" dirty="0" err="1"/>
              <a:t>as</a:t>
            </a:r>
            <a:r>
              <a:rPr lang="it-IT" sz="2200" dirty="0"/>
              <a:t> </a:t>
            </a:r>
            <a:r>
              <a:rPr lang="it-IT" sz="2200" dirty="0" err="1"/>
              <a:t>well</a:t>
            </a:r>
            <a:r>
              <a:rPr lang="it-IT" sz="2200" dirty="0"/>
              <a:t> </a:t>
            </a:r>
            <a:r>
              <a:rPr lang="it-IT" sz="2200" dirty="0" err="1"/>
              <a:t>as</a:t>
            </a:r>
            <a:r>
              <a:rPr lang="it-IT" sz="2200" dirty="0"/>
              <a:t> </a:t>
            </a:r>
            <a:r>
              <a:rPr lang="it-IT" sz="2200" dirty="0" err="1"/>
              <a:t>all</a:t>
            </a:r>
            <a:r>
              <a:rPr lang="it-IT" sz="2200" dirty="0"/>
              <a:t> the «</a:t>
            </a:r>
            <a:r>
              <a:rPr lang="it-IT" sz="2200" dirty="0" err="1"/>
              <a:t>object</a:t>
            </a:r>
            <a:r>
              <a:rPr lang="it-IT" sz="2200" dirty="0"/>
              <a:t>» features.</a:t>
            </a:r>
          </a:p>
        </p:txBody>
      </p:sp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4E97CF0F-B840-3437-8B74-5139C6CD5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291949"/>
            <a:ext cx="4343400" cy="3257549"/>
          </a:xfrm>
          <a:prstGeom prst="rect">
            <a:avLst/>
          </a:prstGeom>
        </p:spPr>
      </p:pic>
      <p:pic>
        <p:nvPicPr>
          <p:cNvPr id="7" name="Immagine 6" descr="Immagine che contiene testo, schermata, numero, quadrato&#10;&#10;Descrizione generata automaticamente">
            <a:extLst>
              <a:ext uri="{FF2B5EF4-FFF2-40B4-BE49-F238E27FC236}">
                <a16:creationId xmlns:a16="http://schemas.microsoft.com/office/drawing/2014/main" id="{E7DA9156-676B-88B2-5E90-CDE881688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13" y="3572686"/>
            <a:ext cx="3991153" cy="2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3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88D4D6-016E-8E3F-4B32-281C804E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it-IT" sz="4800"/>
              <a:t>Pipelines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8CF72-413E-F727-BE65-0421D41C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it-IT" sz="2200" dirty="0"/>
              <a:t>The </a:t>
            </a:r>
            <a:r>
              <a:rPr lang="it-IT" sz="2200" dirty="0" err="1"/>
              <a:t>two</a:t>
            </a:r>
            <a:r>
              <a:rPr lang="it-IT" sz="2200" dirty="0"/>
              <a:t> </a:t>
            </a:r>
            <a:r>
              <a:rPr lang="it-IT" sz="2200" dirty="0" err="1"/>
              <a:t>proposed</a:t>
            </a:r>
            <a:r>
              <a:rPr lang="it-IT" sz="2200" dirty="0"/>
              <a:t> pipelines exploits </a:t>
            </a:r>
            <a:r>
              <a:rPr lang="it-IT" sz="2200" dirty="0" err="1"/>
              <a:t>different</a:t>
            </a:r>
            <a:r>
              <a:rPr lang="it-IT" sz="2200" dirty="0"/>
              <a:t> tools, in </a:t>
            </a:r>
            <a:r>
              <a:rPr lang="it-IT" sz="2200" dirty="0" err="1"/>
              <a:t>order</a:t>
            </a:r>
            <a:r>
              <a:rPr lang="it-IT" sz="2200" dirty="0"/>
              <a:t> to test </a:t>
            </a:r>
            <a:r>
              <a:rPr lang="it-IT" sz="2200" dirty="0" err="1"/>
              <a:t>if</a:t>
            </a:r>
            <a:r>
              <a:rPr lang="it-IT" sz="2200" dirty="0"/>
              <a:t> </a:t>
            </a:r>
            <a:r>
              <a:rPr lang="it-IT" sz="2200" dirty="0" err="1"/>
              <a:t>mantaining</a:t>
            </a:r>
            <a:r>
              <a:rPr lang="it-IT" sz="2200" dirty="0"/>
              <a:t> </a:t>
            </a:r>
            <a:r>
              <a:rPr lang="it-IT" sz="2200" dirty="0" err="1"/>
              <a:t>categorical</a:t>
            </a:r>
            <a:r>
              <a:rPr lang="it-IT" sz="2200" dirty="0"/>
              <a:t> features </a:t>
            </a:r>
            <a:r>
              <a:rPr lang="it-IT" sz="2200" dirty="0" err="1"/>
              <a:t>as</a:t>
            </a:r>
            <a:r>
              <a:rPr lang="it-IT" sz="2200" dirty="0"/>
              <a:t> long </a:t>
            </a:r>
            <a:r>
              <a:rPr lang="it-IT" sz="2200" dirty="0" err="1"/>
              <a:t>as</a:t>
            </a:r>
            <a:r>
              <a:rPr lang="it-IT" sz="2200" dirty="0"/>
              <a:t> </a:t>
            </a:r>
            <a:r>
              <a:rPr lang="it-IT" sz="2200" dirty="0" err="1"/>
              <a:t>possible</a:t>
            </a:r>
            <a:r>
              <a:rPr lang="it-IT" sz="2200" dirty="0"/>
              <a:t> in the </a:t>
            </a:r>
            <a:r>
              <a:rPr lang="it-IT" sz="2200" dirty="0" err="1"/>
              <a:t>preprocessing</a:t>
            </a:r>
            <a:r>
              <a:rPr lang="it-IT" sz="2200" dirty="0"/>
              <a:t> (</a:t>
            </a:r>
            <a:r>
              <a:rPr lang="it-IT" sz="2200" dirty="0" err="1"/>
              <a:t>since</a:t>
            </a:r>
            <a:r>
              <a:rPr lang="it-IT" sz="2200" dirty="0"/>
              <a:t> </a:t>
            </a:r>
            <a:r>
              <a:rPr lang="it-IT" sz="2200" dirty="0" err="1"/>
              <a:t>at</a:t>
            </a:r>
            <a:r>
              <a:rPr lang="it-IT" sz="2200" dirty="0"/>
              <a:t> the end </a:t>
            </a:r>
            <a:r>
              <a:rPr lang="it-IT" sz="2200" dirty="0" err="1"/>
              <a:t>we</a:t>
            </a:r>
            <a:r>
              <a:rPr lang="it-IT" sz="2200" dirty="0"/>
              <a:t> are </a:t>
            </a:r>
            <a:r>
              <a:rPr lang="it-IT" sz="2200" dirty="0" err="1"/>
              <a:t>forced</a:t>
            </a:r>
            <a:r>
              <a:rPr lang="it-IT" sz="2200" dirty="0"/>
              <a:t> to </a:t>
            </a:r>
            <a:r>
              <a:rPr lang="it-IT" sz="2200" dirty="0" err="1"/>
              <a:t>convert</a:t>
            </a:r>
            <a:r>
              <a:rPr lang="it-IT" sz="2200" dirty="0"/>
              <a:t> </a:t>
            </a:r>
            <a:r>
              <a:rPr lang="it-IT" sz="2200" dirty="0" err="1"/>
              <a:t>them</a:t>
            </a:r>
            <a:r>
              <a:rPr lang="it-IT" sz="2200" dirty="0"/>
              <a:t> to </a:t>
            </a:r>
            <a:r>
              <a:rPr lang="it-IT" sz="2200" dirty="0" err="1"/>
              <a:t>numerical</a:t>
            </a:r>
            <a:r>
              <a:rPr lang="it-IT" sz="2200" dirty="0"/>
              <a:t>) leads to </a:t>
            </a:r>
            <a:r>
              <a:rPr lang="it-IT" sz="2200" dirty="0" err="1"/>
              <a:t>better</a:t>
            </a:r>
            <a:r>
              <a:rPr lang="it-IT" sz="2200" dirty="0"/>
              <a:t> </a:t>
            </a:r>
            <a:r>
              <a:rPr lang="it-IT" sz="2200" dirty="0" err="1"/>
              <a:t>results</a:t>
            </a:r>
            <a:r>
              <a:rPr lang="it-IT" sz="2200" dirty="0"/>
              <a:t>.</a:t>
            </a:r>
          </a:p>
        </p:txBody>
      </p:sp>
      <p:pic>
        <p:nvPicPr>
          <p:cNvPr id="11" name="Immagine 10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84E48C88-081E-8C4F-702C-9562AB0F3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2574"/>
            <a:ext cx="6007608" cy="3734654"/>
          </a:xfrm>
          <a:prstGeom prst="rect">
            <a:avLst/>
          </a:prstGeom>
        </p:spPr>
      </p:pic>
      <p:pic>
        <p:nvPicPr>
          <p:cNvPr id="9" name="Immagine 8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86BDF6D-79FB-057B-561A-AEFD7B87C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92" y="2590883"/>
            <a:ext cx="6007608" cy="29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0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28C217-FBEF-162D-6185-D9463BB8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it-IT" sz="5400"/>
              <a:t>Pipelines Key Features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068542-82B6-8DDD-2B3F-BE292E80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it-IT" sz="2200" dirty="0"/>
              <a:t>Features are </a:t>
            </a:r>
            <a:r>
              <a:rPr lang="it-IT" sz="2200" dirty="0" err="1"/>
              <a:t>divided</a:t>
            </a:r>
            <a:r>
              <a:rPr lang="it-IT" sz="2200" dirty="0"/>
              <a:t> in </a:t>
            </a:r>
            <a:r>
              <a:rPr lang="it-IT" sz="2200" dirty="0" err="1"/>
              <a:t>numerical</a:t>
            </a:r>
            <a:r>
              <a:rPr lang="it-IT" sz="2200" dirty="0"/>
              <a:t>, </a:t>
            </a:r>
            <a:r>
              <a:rPr lang="it-IT" sz="2200" dirty="0" err="1"/>
              <a:t>categorical</a:t>
            </a:r>
            <a:r>
              <a:rPr lang="it-IT" sz="2200" dirty="0"/>
              <a:t> </a:t>
            </a:r>
            <a:r>
              <a:rPr lang="it-IT" sz="2200" dirty="0" err="1"/>
              <a:t>ordered</a:t>
            </a:r>
            <a:r>
              <a:rPr lang="it-IT" sz="2200" dirty="0"/>
              <a:t> (</a:t>
            </a:r>
            <a:r>
              <a:rPr lang="it-IT" sz="2200" dirty="0" err="1"/>
              <a:t>given</a:t>
            </a:r>
            <a:r>
              <a:rPr lang="it-IT" sz="2200" dirty="0"/>
              <a:t> the </a:t>
            </a:r>
            <a:r>
              <a:rPr lang="it-IT" sz="2200" b="0" i="0" dirty="0" err="1">
                <a:effectLst/>
                <a:highlight>
                  <a:srgbClr val="FFFFFF"/>
                </a:highlight>
                <a:latin typeface="Aptos (Corpo)"/>
              </a:rPr>
              <a:t>seriousness</a:t>
            </a:r>
            <a:r>
              <a:rPr lang="it-IT" sz="2200" dirty="0"/>
              <a:t> of the </a:t>
            </a:r>
            <a:r>
              <a:rPr lang="it-IT" sz="2200" dirty="0" err="1"/>
              <a:t>symptom</a:t>
            </a:r>
            <a:r>
              <a:rPr lang="it-IT" sz="2200" dirty="0"/>
              <a:t>) and </a:t>
            </a:r>
            <a:r>
              <a:rPr lang="it-IT" sz="2200" dirty="0" err="1"/>
              <a:t>unordered</a:t>
            </a:r>
            <a:r>
              <a:rPr lang="it-IT" sz="2200" dirty="0"/>
              <a:t> (sex and </a:t>
            </a:r>
            <a:r>
              <a:rPr lang="it-IT" sz="2200" dirty="0" err="1"/>
              <a:t>drug</a:t>
            </a:r>
            <a:r>
              <a:rPr lang="it-IT" sz="2200" dirty="0"/>
              <a:t> </a:t>
            </a:r>
            <a:r>
              <a:rPr lang="it-IT" sz="2200" dirty="0" err="1"/>
              <a:t>used</a:t>
            </a:r>
            <a:r>
              <a:rPr lang="it-IT" sz="2200" dirty="0"/>
              <a:t> for </a:t>
            </a:r>
            <a:r>
              <a:rPr lang="it-IT" sz="2200" dirty="0" err="1"/>
              <a:t>medication</a:t>
            </a:r>
            <a:r>
              <a:rPr lang="it-IT" sz="2200" dirty="0"/>
              <a:t>);</a:t>
            </a:r>
          </a:p>
          <a:p>
            <a:r>
              <a:rPr lang="it-IT" sz="2200" dirty="0"/>
              <a:t>Custom </a:t>
            </a:r>
            <a:r>
              <a:rPr lang="it-IT" sz="2200" dirty="0" err="1"/>
              <a:t>imputers</a:t>
            </a:r>
            <a:r>
              <a:rPr lang="it-IT" sz="2200" dirty="0"/>
              <a:t> take in </a:t>
            </a:r>
            <a:r>
              <a:rPr lang="it-IT" sz="2200" dirty="0" err="1"/>
              <a:t>consideration</a:t>
            </a:r>
            <a:r>
              <a:rPr lang="it-IT" sz="2200" dirty="0"/>
              <a:t> the class labels;</a:t>
            </a:r>
          </a:p>
          <a:p>
            <a:r>
              <a:rPr lang="it-IT" sz="2200" dirty="0" err="1"/>
              <a:t>Since</a:t>
            </a:r>
            <a:r>
              <a:rPr lang="it-IT" sz="2200" dirty="0"/>
              <a:t> the </a:t>
            </a:r>
            <a:r>
              <a:rPr lang="it-IT" sz="2200" dirty="0" err="1"/>
              <a:t>SelectKBest</a:t>
            </a:r>
            <a:r>
              <a:rPr lang="it-IT" sz="2200" dirty="0"/>
              <a:t> with the </a:t>
            </a:r>
            <a:r>
              <a:rPr lang="it-IT" sz="2200" dirty="0" err="1"/>
              <a:t>mutual</a:t>
            </a:r>
            <a:r>
              <a:rPr lang="it-IT" sz="2200" dirty="0"/>
              <a:t> information compare a single </a:t>
            </a:r>
            <a:r>
              <a:rPr lang="it-IT" sz="2200" dirty="0" err="1"/>
              <a:t>numerical</a:t>
            </a:r>
            <a:r>
              <a:rPr lang="it-IT" sz="2200" dirty="0"/>
              <a:t> feature </a:t>
            </a:r>
            <a:r>
              <a:rPr lang="it-IT" sz="2200" dirty="0" err="1"/>
              <a:t>against</a:t>
            </a:r>
            <a:r>
              <a:rPr lang="it-IT" sz="2200" dirty="0"/>
              <a:t> the class labels (MI(C, </a:t>
            </a:r>
            <a:r>
              <a:rPr lang="it-IT" sz="2200" dirty="0" err="1"/>
              <a:t>f_i</a:t>
            </a:r>
            <a:r>
              <a:rPr lang="it-IT" sz="2200" dirty="0"/>
              <a:t>)), in the mixed </a:t>
            </a:r>
            <a:r>
              <a:rPr lang="it-IT" sz="2200" dirty="0" err="1"/>
              <a:t>version</a:t>
            </a:r>
            <a:r>
              <a:rPr lang="it-IT" sz="2200" dirty="0"/>
              <a:t>, for the </a:t>
            </a:r>
            <a:r>
              <a:rPr lang="it-IT" sz="2200" dirty="0" err="1"/>
              <a:t>remaining</a:t>
            </a:r>
            <a:r>
              <a:rPr lang="it-IT" sz="2200" dirty="0"/>
              <a:t> </a:t>
            </a:r>
            <a:r>
              <a:rPr lang="it-IT" sz="2200" dirty="0" err="1"/>
              <a:t>categorical</a:t>
            </a:r>
            <a:r>
              <a:rPr lang="it-IT" sz="2200" dirty="0"/>
              <a:t> features, the </a:t>
            </a:r>
            <a:r>
              <a:rPr lang="it-IT" sz="2200" dirty="0" err="1"/>
              <a:t>mutual</a:t>
            </a:r>
            <a:r>
              <a:rPr lang="it-IT" sz="2200" dirty="0"/>
              <a:t> information </a:t>
            </a:r>
            <a:r>
              <a:rPr lang="it-IT" sz="2200" dirty="0" err="1"/>
              <a:t>was</a:t>
            </a:r>
            <a:r>
              <a:rPr lang="it-IT" sz="2200" dirty="0"/>
              <a:t> </a:t>
            </a:r>
            <a:r>
              <a:rPr lang="it-IT" sz="2200" dirty="0" err="1"/>
              <a:t>calculated</a:t>
            </a:r>
            <a:r>
              <a:rPr lang="it-IT" sz="2200" dirty="0"/>
              <a:t> </a:t>
            </a:r>
            <a:r>
              <a:rPr lang="it-IT" sz="2200" dirty="0" err="1"/>
              <a:t>separately</a:t>
            </a:r>
            <a:r>
              <a:rPr lang="it-IT" sz="2200" dirty="0"/>
              <a:t>;</a:t>
            </a:r>
          </a:p>
          <a:p>
            <a:r>
              <a:rPr lang="it-IT" sz="2200" dirty="0"/>
              <a:t>SMOTENC vs </a:t>
            </a:r>
            <a:r>
              <a:rPr lang="it-IT" sz="2200" dirty="0" err="1"/>
              <a:t>BorderlineSMOTE</a:t>
            </a:r>
            <a:r>
              <a:rPr lang="it-IT" sz="2200" dirty="0"/>
              <a:t>.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70381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C176B3-4D59-51F6-DA79-137A83F4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it-IT" sz="4800"/>
              <a:t>Models and Tests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8762B6-D05B-1637-A02C-709D4711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it-IT" sz="1900"/>
              <a:t>Utilized</a:t>
            </a:r>
            <a:r>
              <a:rPr lang="it-IT" sz="1900" dirty="0"/>
              <a:t> models: Random </a:t>
            </a:r>
            <a:r>
              <a:rPr lang="it-IT" sz="1900"/>
              <a:t>Forest</a:t>
            </a:r>
            <a:r>
              <a:rPr lang="it-IT" sz="1900" dirty="0"/>
              <a:t>, </a:t>
            </a:r>
            <a:r>
              <a:rPr lang="it-IT" sz="1900"/>
              <a:t>AdaBoost</a:t>
            </a:r>
            <a:r>
              <a:rPr lang="it-IT" sz="1900" dirty="0"/>
              <a:t> with </a:t>
            </a:r>
            <a:r>
              <a:rPr lang="it-IT" sz="1900"/>
              <a:t>Naive</a:t>
            </a:r>
            <a:r>
              <a:rPr lang="it-IT" sz="1900" dirty="0"/>
              <a:t> </a:t>
            </a:r>
            <a:r>
              <a:rPr lang="it-IT" sz="1900"/>
              <a:t>Bayes</a:t>
            </a:r>
            <a:r>
              <a:rPr lang="it-IT" sz="1900" dirty="0"/>
              <a:t> </a:t>
            </a:r>
            <a:r>
              <a:rPr lang="it-IT" sz="1900"/>
              <a:t>Classifier</a:t>
            </a:r>
            <a:r>
              <a:rPr lang="it-IT" sz="1900" dirty="0"/>
              <a:t>, </a:t>
            </a:r>
            <a:r>
              <a:rPr lang="it-IT" sz="1900"/>
              <a:t>KNNeighbour</a:t>
            </a:r>
            <a:r>
              <a:rPr lang="it-IT" sz="1900" dirty="0"/>
              <a:t> and </a:t>
            </a:r>
            <a:r>
              <a:rPr lang="it-IT" sz="1900"/>
              <a:t>Logistic</a:t>
            </a:r>
            <a:r>
              <a:rPr lang="it-IT" sz="1900" dirty="0"/>
              <a:t> </a:t>
            </a:r>
            <a:r>
              <a:rPr lang="it-IT" sz="1900"/>
              <a:t>regression</a:t>
            </a:r>
            <a:r>
              <a:rPr lang="it-IT" sz="1900" dirty="0"/>
              <a:t>;</a:t>
            </a:r>
          </a:p>
          <a:p>
            <a:r>
              <a:rPr lang="it-IT" sz="1900"/>
              <a:t>Utilized</a:t>
            </a:r>
            <a:r>
              <a:rPr lang="it-IT" sz="1900" dirty="0"/>
              <a:t> </a:t>
            </a:r>
            <a:r>
              <a:rPr lang="it-IT" sz="1900"/>
              <a:t>metric</a:t>
            </a:r>
            <a:r>
              <a:rPr lang="it-IT" sz="1900" dirty="0"/>
              <a:t>: f1_score </a:t>
            </a:r>
            <a:r>
              <a:rPr lang="it-IT" sz="1900"/>
              <a:t>average</a:t>
            </a:r>
            <a:r>
              <a:rPr lang="it-IT" sz="1900" dirty="0"/>
              <a:t>;</a:t>
            </a:r>
          </a:p>
          <a:p>
            <a:r>
              <a:rPr lang="it-IT" sz="1900" dirty="0" err="1"/>
              <a:t>Randomized</a:t>
            </a:r>
            <a:r>
              <a:rPr lang="it-IT" sz="1900" dirty="0"/>
              <a:t> Cross </a:t>
            </a:r>
            <a:r>
              <a:rPr lang="it-IT" sz="1900"/>
              <a:t>Validation</a:t>
            </a:r>
            <a:r>
              <a:rPr lang="it-IT" sz="1900" dirty="0"/>
              <a:t> (10 </a:t>
            </a:r>
            <a:r>
              <a:rPr lang="it-IT" sz="1900"/>
              <a:t>folds</a:t>
            </a:r>
            <a:r>
              <a:rPr lang="it-IT" sz="1900" dirty="0"/>
              <a:t>) and </a:t>
            </a:r>
            <a:r>
              <a:rPr lang="it-IT" sz="1900"/>
              <a:t>Kruskall-Vallis</a:t>
            </a:r>
            <a:r>
              <a:rPr lang="it-IT" sz="1900" dirty="0"/>
              <a:t> test (non-</a:t>
            </a:r>
            <a:r>
              <a:rPr lang="it-IT" sz="1900"/>
              <a:t>parametric</a:t>
            </a:r>
            <a:r>
              <a:rPr lang="it-IT" sz="1900" dirty="0"/>
              <a:t>).</a:t>
            </a:r>
          </a:p>
        </p:txBody>
      </p:sp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C6C51D63-1BF8-5270-3E11-8E489CBB0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6" y="2569464"/>
            <a:ext cx="4905248" cy="3678936"/>
          </a:xfrm>
          <a:prstGeom prst="rect">
            <a:avLst/>
          </a:prstGeom>
        </p:spPr>
      </p:pic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E548AF5F-37C1-A5EB-52F1-00543E61F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8" y="2569464"/>
            <a:ext cx="4905248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8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59289-B180-E4D2-5188-A897F9A9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0"/>
          </a:xfrm>
        </p:spPr>
        <p:txBody>
          <a:bodyPr/>
          <a:lstStyle/>
          <a:p>
            <a:pPr algn="ctr"/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ADB87-25D5-1686-88D8-80B86C8E6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742" y="4673700"/>
            <a:ext cx="5390438" cy="2107855"/>
          </a:xfrm>
        </p:spPr>
        <p:txBody>
          <a:bodyPr>
            <a:normAutofit lnSpcReduction="10000"/>
          </a:bodyPr>
          <a:lstStyle/>
          <a:p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SMOTENC {</a:t>
            </a:r>
            <a:br>
              <a:rPr lang="it-IT" sz="1600" dirty="0"/>
            </a:b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’sampler2__k_neighbors_cleaning’: 3,</a:t>
            </a:r>
            <a:br>
              <a:rPr lang="it-IT" sz="1600" dirty="0"/>
            </a:b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’sampler1__k_neighbors’: 8,</a:t>
            </a:r>
            <a:br>
              <a:rPr lang="it-IT" sz="1600" dirty="0"/>
            </a:b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</a:t>
            </a:r>
            <a:r>
              <a:rPr lang="it-IT" sz="1600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preprocessor</a:t>
            </a: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it-IT" sz="1600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it-IT" sz="1600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imputer</a:t>
            </a: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it-IT" sz="1600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n_neighbors</a:t>
            </a: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’: 15,</a:t>
            </a:r>
            <a:br>
              <a:rPr lang="it-IT" sz="1600" dirty="0"/>
            </a:b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’feature_selector__</a:t>
            </a:r>
            <a:r>
              <a:rPr lang="it-IT" sz="1600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k_num</a:t>
            </a: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’: 11,</a:t>
            </a:r>
            <a:br>
              <a:rPr lang="it-IT" sz="1600" dirty="0"/>
            </a:b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’feature_selector__</a:t>
            </a:r>
            <a:r>
              <a:rPr lang="it-IT" sz="1600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k_cat</a:t>
            </a: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’: 2,</a:t>
            </a:r>
            <a:br>
              <a:rPr lang="it-IT" sz="1600" dirty="0"/>
            </a:b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</a:t>
            </a:r>
            <a:r>
              <a:rPr lang="it-IT" sz="1600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classifier</a:t>
            </a: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it-IT" sz="1600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max_depth</a:t>
            </a: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’: 5,</a:t>
            </a:r>
            <a:br>
              <a:rPr lang="it-IT" sz="1600" dirty="0"/>
            </a:b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</a:t>
            </a:r>
            <a:r>
              <a:rPr lang="it-IT" sz="1600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classifier</a:t>
            </a: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it-IT" sz="1600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criterion</a:t>
            </a: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’: ’</a:t>
            </a:r>
            <a:r>
              <a:rPr lang="it-IT" sz="1600" b="0" i="0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gini</a:t>
            </a: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’</a:t>
            </a:r>
            <a:br>
              <a:rPr lang="it-IT" sz="1600" dirty="0"/>
            </a:br>
            <a:r>
              <a:rPr lang="it-IT" sz="1600" b="0" i="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t-IT" sz="1600" dirty="0"/>
          </a:p>
        </p:txBody>
      </p:sp>
      <p:pic>
        <p:nvPicPr>
          <p:cNvPr id="5" name="Immagine 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C09DBE98-D07F-08A5-D887-4DEE469DA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41" y="1202266"/>
            <a:ext cx="5178182" cy="3463689"/>
          </a:xfrm>
          <a:prstGeom prst="rect">
            <a:avLst/>
          </a:prstGeom>
        </p:spPr>
      </p:pic>
      <p:pic>
        <p:nvPicPr>
          <p:cNvPr id="7" name="Immagine 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733A9975-F60B-E74C-4391-C96F8D4D7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0" y="1243244"/>
            <a:ext cx="5090766" cy="346368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EFCA721-5254-DD8F-7881-2596442200AB}"/>
              </a:ext>
            </a:extLst>
          </p:cNvPr>
          <p:cNvSpPr txBox="1">
            <a:spLocks/>
          </p:cNvSpPr>
          <p:nvPr/>
        </p:nvSpPr>
        <p:spPr>
          <a:xfrm>
            <a:off x="584820" y="4673700"/>
            <a:ext cx="5242376" cy="207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Non SMOTENC {</a:t>
            </a:r>
            <a:br>
              <a:rPr lang="it-IT" sz="1600" dirty="0"/>
            </a:b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’sampler__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k_neighbors_cleaning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’: 3,</a:t>
            </a:r>
            <a:br>
              <a:rPr lang="it-IT" sz="1600" dirty="0"/>
            </a:b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’sampler__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k_neighbors_borders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’: 7,</a:t>
            </a:r>
            <a:br>
              <a:rPr lang="it-IT" sz="1600" dirty="0"/>
            </a:b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preprocessor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num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imputer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n_neighbors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’: 11,</a:t>
            </a:r>
            <a:br>
              <a:rPr lang="it-IT" sz="1600" dirty="0"/>
            </a:b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feature_selector__k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’: 14,</a:t>
            </a:r>
            <a:br>
              <a:rPr lang="it-IT" sz="1600" dirty="0"/>
            </a:b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classifier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max_depth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’: 7,</a:t>
            </a:r>
            <a:br>
              <a:rPr lang="it-IT" sz="1600" dirty="0"/>
            </a:b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classifier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criterion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’: ’</a:t>
            </a:r>
            <a:r>
              <a:rPr lang="it-IT" sz="16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entropy</a:t>
            </a: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’</a:t>
            </a:r>
            <a:br>
              <a:rPr lang="it-IT" sz="1600" dirty="0"/>
            </a:br>
            <a:r>
              <a:rPr lang="it-IT" sz="1600" dirty="0"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35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A11A68-25EB-6D21-97A4-00B65E6A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Further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90B760-DC47-8E41-15E4-7B1A39B0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NonSMOTENC performs better than SMOTENC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0A06FAF-0FB8-AE6E-0F0E-5D7AE5CA5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09803"/>
            <a:ext cx="7214616" cy="54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11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Aptos</vt:lpstr>
      <vt:lpstr>Aptos (Corpo)</vt:lpstr>
      <vt:lpstr>Aptos Display</vt:lpstr>
      <vt:lpstr>Arial</vt:lpstr>
      <vt:lpstr>Courier New</vt:lpstr>
      <vt:lpstr>Tema di Office</vt:lpstr>
      <vt:lpstr>Liver Cirrhosis Survival Prediction</vt:lpstr>
      <vt:lpstr>Introduction</vt:lpstr>
      <vt:lpstr>Dataset Description</vt:lpstr>
      <vt:lpstr>Preliminary Adjustments and Plots</vt:lpstr>
      <vt:lpstr>Pipelines</vt:lpstr>
      <vt:lpstr>Pipelines Key Features</vt:lpstr>
      <vt:lpstr>Models and Tests</vt:lpstr>
      <vt:lpstr>Final Results</vt:lpstr>
      <vt:lpstr>Further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Cleto Pellegrino</dc:creator>
  <cp:lastModifiedBy>Cleto Pellegrino</cp:lastModifiedBy>
  <cp:revision>7</cp:revision>
  <dcterms:created xsi:type="dcterms:W3CDTF">2024-07-10T07:18:53Z</dcterms:created>
  <dcterms:modified xsi:type="dcterms:W3CDTF">2024-07-11T07:25:25Z</dcterms:modified>
</cp:coreProperties>
</file>