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7" r:id="rId5"/>
    <p:sldId id="258" r:id="rId6"/>
    <p:sldId id="260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C2EE-D272-19BA-7A4C-21D8DA1B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D3-73F0-815E-1D4C-113F4DADD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90C0-E705-814A-9D41-A4BC1A0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DDDB-4833-107B-7C14-BC77F6F8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3A0C-26FA-F529-368B-B52A5FA6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FE6D-89E7-8009-5FC8-D2F9B982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FCF1-DB0D-D229-2E0E-F21DD7A9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C29B-EC90-5978-A003-D2AB7068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D228-DC8F-A0B9-6BFF-7E2ECA97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2AFB-9A18-8F6C-F618-29713DB9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802C-48EC-DC61-95A0-873200959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75317-E71C-5187-35E6-3FB716944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71B4-A078-5CCB-7C89-18D8203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D61D-86BA-AD94-7986-B6850DC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BA71-4C53-E094-FD90-7ED233B8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6E6D-F3B3-F91E-31F1-7A957DBE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A7B8-1ECF-35BC-A6B7-A4F24310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A277-42DD-40B3-1099-4E87427D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75346-EF26-86C2-2E10-286E9FE4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5C0C-6828-28A2-EB56-4E824260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370-317B-4170-9AA8-F938E5C9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FDD4D-30E4-520C-EB1E-B1FEF691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F3C7-4DC0-D3D3-B783-1C72097F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D83D-8DC0-F0EF-CA79-4C3C022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A2E-DD23-4B52-C3E9-A383A2C3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B5C1-38EC-B15D-4FE8-71BB06AE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4D17-95E0-BE0A-FCDC-83B0FD5F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DC74B-6BF8-FB0C-EEC4-5EF0E143D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1846-A404-F109-FC77-96CA9FB0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4DFD-5ED2-D7EC-7BCF-504CE304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6F2D-1170-6CA4-1284-64BC6F9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1B67-2A27-41E4-375C-0D42A98F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C9D7B-64BF-9DE6-BF0D-F9A60039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44140-E28B-1589-7ECD-A496EFC1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D71D4-04F2-5AF8-7BE8-18A30E06C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6FE52-60A9-EFB1-14FD-43E1F28D3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63329-1746-839A-CA32-F2FDB89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47F9-A4A8-F432-F976-F00A6040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6EFB6-8B81-5756-8357-24DF3D62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529-8F71-DE1B-5250-6B1F285E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31702-3627-BE55-7AAC-8D23C119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A307A-E431-4AF9-724F-0C263B8F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4DBD1-371C-F9A9-D176-B196CA8A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C5448-45B6-EE7C-FCC9-0D732DDD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D8615-F5B2-A1BF-A3AE-B304550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7739-64BA-8EF2-16DD-F5C9D6EB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CDC9-A567-4BA6-0FD7-8F5113E9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79D5-4580-C549-F69F-29125F97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598E-EF5F-25CC-66FE-932B3A791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4F23-00FB-E46B-AA5B-CAB6A32F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962A-9115-2414-AD13-5723874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F7DA-41BC-9E46-B4F2-4775BE0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F45A-AC3D-2AD1-F746-2722FBA3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F8800-748E-3CB9-3AA3-07B83C918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7343-AC57-2CBC-3E30-BDFA2D4C8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DBEDE-06B4-6087-18AB-CCB9C386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90215-9063-39BA-8117-1E2A27BD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1FEBE-E950-53B4-8B01-DC830398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65ECF-5D3A-FAB3-B972-11E265A3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E443-4A03-0D2D-6008-FD27F8DA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C6C4-27C8-4582-BBAD-312E9BFF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91D-B055-460B-8A13-DF1B99A1534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8BBB-F72A-F1D5-BD70-7A1ACB48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3413-3F2D-EF70-F66B-CC0B0909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05B0-886A-4D7B-9FF4-CEE8661A5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56B43-1F2D-8A82-BCB8-905ABD36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743DC-D9B8-310B-4B77-3C96AD55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May 2023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DFC-422A-ED35-5028-56E34D79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Addition Financial Credit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19CA-CF0F-A3E9-7F0D-62E77E81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1937</a:t>
            </a:r>
          </a:p>
          <a:p>
            <a:r>
              <a:rPr lang="en-US" dirty="0"/>
              <a:t>&gt;160,000 customers</a:t>
            </a:r>
          </a:p>
          <a:p>
            <a:r>
              <a:rPr lang="en-US" dirty="0"/>
              <a:t>22 branches in Central Florida</a:t>
            </a:r>
          </a:p>
          <a:p>
            <a:r>
              <a:rPr lang="en-US" dirty="0"/>
              <a:t>Asset Size: $2 billion </a:t>
            </a:r>
          </a:p>
          <a:p>
            <a:r>
              <a:rPr lang="en-US" dirty="0"/>
              <a:t>Annual churn rate: 8%</a:t>
            </a:r>
          </a:p>
          <a:p>
            <a:r>
              <a:rPr lang="en-US" dirty="0"/>
              <a:t>Retention Team</a:t>
            </a:r>
          </a:p>
          <a:p>
            <a:r>
              <a:rPr lang="en-US" dirty="0"/>
              <a:t>Churn prediction model: built 3 years ago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white and blue logo&#10;&#10;Description automatically generated">
            <a:extLst>
              <a:ext uri="{FF2B5EF4-FFF2-40B4-BE49-F238E27FC236}">
                <a16:creationId xmlns:a16="http://schemas.microsoft.com/office/drawing/2014/main" id="{E9543F41-9B63-21E0-B7CD-56FE96B1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"/>
          <a:stretch/>
        </p:blipFill>
        <p:spPr>
          <a:xfrm>
            <a:off x="9294393" y="1903663"/>
            <a:ext cx="223988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19A4-0481-AD52-CCE3-0549914C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D4AA8-5E09-ADF2-5DB7-42047FC17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915903"/>
              </p:ext>
            </p:extLst>
          </p:nvPr>
        </p:nvGraphicFramePr>
        <p:xfrm>
          <a:off x="838200" y="1483047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139">
                  <a:extLst>
                    <a:ext uri="{9D8B030D-6E8A-4147-A177-3AD203B41FA5}">
                      <a16:colId xmlns:a16="http://schemas.microsoft.com/office/drawing/2014/main" val="788154884"/>
                    </a:ext>
                  </a:extLst>
                </a:gridCol>
                <a:gridCol w="3561347">
                  <a:extLst>
                    <a:ext uri="{9D8B030D-6E8A-4147-A177-3AD203B41FA5}">
                      <a16:colId xmlns:a16="http://schemas.microsoft.com/office/drawing/2014/main" val="4054483419"/>
                    </a:ext>
                  </a:extLst>
                </a:gridCol>
                <a:gridCol w="4539114">
                  <a:extLst>
                    <a:ext uri="{9D8B030D-6E8A-4147-A177-3AD203B41FA5}">
                      <a16:colId xmlns:a16="http://schemas.microsoft.com/office/drawing/2014/main" val="165628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Level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Level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Involve 4 BI Team members update the data every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the entire process (SSIS, SQL, Python, Power BI, DevOps)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5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Overlapping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5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 Transactions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credit card, loan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approaches –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approaches -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4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&lt;10 % of churn cases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 of churn cases 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241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B061A6-6B50-3EA9-9794-B5385B7916F4}"/>
              </a:ext>
            </a:extLst>
          </p:cNvPr>
          <p:cNvCxnSpPr>
            <a:cxnSpLocks/>
          </p:cNvCxnSpPr>
          <p:nvPr/>
        </p:nvCxnSpPr>
        <p:spPr>
          <a:xfrm>
            <a:off x="377855" y="6112989"/>
            <a:ext cx="23112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37D2CF-70C0-F9A1-2EDD-9B18B6F0FDA6}"/>
              </a:ext>
            </a:extLst>
          </p:cNvPr>
          <p:cNvCxnSpPr>
            <a:cxnSpLocks/>
          </p:cNvCxnSpPr>
          <p:nvPr/>
        </p:nvCxnSpPr>
        <p:spPr>
          <a:xfrm>
            <a:off x="707808" y="6548246"/>
            <a:ext cx="24962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4023E-8342-4998-05E5-4313FEB0C1AA}"/>
              </a:ext>
            </a:extLst>
          </p:cNvPr>
          <p:cNvCxnSpPr>
            <a:cxnSpLocks/>
          </p:cNvCxnSpPr>
          <p:nvPr/>
        </p:nvCxnSpPr>
        <p:spPr>
          <a:xfrm>
            <a:off x="2689147" y="6120650"/>
            <a:ext cx="5149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8DA1C-A40F-0541-8377-664ECCB1F211}"/>
              </a:ext>
            </a:extLst>
          </p:cNvPr>
          <p:cNvCxnSpPr>
            <a:cxnSpLocks/>
          </p:cNvCxnSpPr>
          <p:nvPr/>
        </p:nvCxnSpPr>
        <p:spPr>
          <a:xfrm>
            <a:off x="3204052" y="6548246"/>
            <a:ext cx="5576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268B4D-A4AE-2357-C36D-17A82B8F3D63}"/>
              </a:ext>
            </a:extLst>
          </p:cNvPr>
          <p:cNvSpPr txBox="1"/>
          <p:nvPr/>
        </p:nvSpPr>
        <p:spPr>
          <a:xfrm>
            <a:off x="752543" y="5743658"/>
            <a:ext cx="245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– Months 1 to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AFDB2-4E5D-8467-1906-3970A5A8C226}"/>
              </a:ext>
            </a:extLst>
          </p:cNvPr>
          <p:cNvSpPr txBox="1"/>
          <p:nvPr/>
        </p:nvSpPr>
        <p:spPr>
          <a:xfrm>
            <a:off x="989198" y="6235474"/>
            <a:ext cx="169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– Months 2 to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A4D2C-48C0-9CEA-8402-453FAABBD4C8}"/>
              </a:ext>
            </a:extLst>
          </p:cNvPr>
          <p:cNvSpPr txBox="1"/>
          <p:nvPr/>
        </p:nvSpPr>
        <p:spPr>
          <a:xfrm>
            <a:off x="2689147" y="6250210"/>
            <a:ext cx="1508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– Month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05677-DF11-9B8F-1352-4618B3F8BBF3}"/>
              </a:ext>
            </a:extLst>
          </p:cNvPr>
          <p:cNvCxnSpPr>
            <a:cxnSpLocks/>
          </p:cNvCxnSpPr>
          <p:nvPr/>
        </p:nvCxnSpPr>
        <p:spPr>
          <a:xfrm flipV="1">
            <a:off x="5266881" y="6126705"/>
            <a:ext cx="4117602" cy="70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BACC5-7B9E-7615-1477-7E989013899E}"/>
              </a:ext>
            </a:extLst>
          </p:cNvPr>
          <p:cNvCxnSpPr>
            <a:cxnSpLocks/>
          </p:cNvCxnSpPr>
          <p:nvPr/>
        </p:nvCxnSpPr>
        <p:spPr>
          <a:xfrm>
            <a:off x="10587408" y="6132841"/>
            <a:ext cx="5903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DE8DD5-C081-3DA0-3DFB-B778146EA81F}"/>
              </a:ext>
            </a:extLst>
          </p:cNvPr>
          <p:cNvSpPr txBox="1"/>
          <p:nvPr/>
        </p:nvSpPr>
        <p:spPr>
          <a:xfrm>
            <a:off x="5653161" y="5769755"/>
            <a:ext cx="39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– Churn (24 months), Open (-15 to -9 months)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BEAF5-1E8B-B69D-5F66-2AF569B61494}"/>
              </a:ext>
            </a:extLst>
          </p:cNvPr>
          <p:cNvSpPr txBox="1"/>
          <p:nvPr/>
        </p:nvSpPr>
        <p:spPr>
          <a:xfrm>
            <a:off x="2627159" y="5744667"/>
            <a:ext cx="1855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– Month 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B4546E-E5F7-2F19-7CB2-EBBB689AC0F5}"/>
              </a:ext>
            </a:extLst>
          </p:cNvPr>
          <p:cNvCxnSpPr>
            <a:cxnSpLocks/>
          </p:cNvCxnSpPr>
          <p:nvPr/>
        </p:nvCxnSpPr>
        <p:spPr>
          <a:xfrm>
            <a:off x="9384483" y="6126705"/>
            <a:ext cx="1180730" cy="80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130006-0710-0753-D714-BA8D42BDCF75}"/>
              </a:ext>
            </a:extLst>
          </p:cNvPr>
          <p:cNvSpPr txBox="1"/>
          <p:nvPr/>
        </p:nvSpPr>
        <p:spPr>
          <a:xfrm>
            <a:off x="9366727" y="6234862"/>
            <a:ext cx="13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– 6 Months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19067-BDD7-EB9B-3158-FD61A125ACF3}"/>
              </a:ext>
            </a:extLst>
          </p:cNvPr>
          <p:cNvSpPr txBox="1"/>
          <p:nvPr/>
        </p:nvSpPr>
        <p:spPr>
          <a:xfrm>
            <a:off x="10446772" y="5649345"/>
            <a:ext cx="156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Window –</a:t>
            </a:r>
          </a:p>
          <a:p>
            <a:r>
              <a:rPr lang="en-US" sz="1200" dirty="0"/>
              <a:t> 3 Months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E4428-AF03-5D41-5639-93BAA3613427}"/>
              </a:ext>
            </a:extLst>
          </p:cNvPr>
          <p:cNvSpPr txBox="1"/>
          <p:nvPr/>
        </p:nvSpPr>
        <p:spPr>
          <a:xfrm>
            <a:off x="1562459" y="5298765"/>
            <a:ext cx="3206099" cy="3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9C62C-7502-52A8-4E12-4407A2D80117}"/>
              </a:ext>
            </a:extLst>
          </p:cNvPr>
          <p:cNvSpPr txBox="1"/>
          <p:nvPr/>
        </p:nvSpPr>
        <p:spPr>
          <a:xfrm>
            <a:off x="7240673" y="5334824"/>
            <a:ext cx="3206099" cy="3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Model</a:t>
            </a:r>
          </a:p>
        </p:txBody>
      </p:sp>
    </p:spTree>
    <p:extLst>
      <p:ext uri="{BB962C8B-B14F-4D97-AF65-F5344CB8AC3E}">
        <p14:creationId xmlns:p14="http://schemas.microsoft.com/office/powerpoint/2010/main" val="5952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CA339-CD43-472A-ECEA-9354B014A0FF}"/>
              </a:ext>
            </a:extLst>
          </p:cNvPr>
          <p:cNvSpPr txBox="1"/>
          <p:nvPr/>
        </p:nvSpPr>
        <p:spPr>
          <a:xfrm>
            <a:off x="753004" y="276279"/>
            <a:ext cx="445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Mining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AE290-E14B-8E66-A633-379B17A9C149}"/>
              </a:ext>
            </a:extLst>
          </p:cNvPr>
          <p:cNvSpPr/>
          <p:nvPr/>
        </p:nvSpPr>
        <p:spPr>
          <a:xfrm>
            <a:off x="187960" y="1073035"/>
            <a:ext cx="2451331" cy="207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/>
              <a:t>Data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 SQL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 Train Churn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 Train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 Test Mixed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 For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121D6-173F-B5BA-FB46-6F73C5E7DA55}"/>
              </a:ext>
            </a:extLst>
          </p:cNvPr>
          <p:cNvSpPr/>
          <p:nvPr/>
        </p:nvSpPr>
        <p:spPr>
          <a:xfrm>
            <a:off x="2901029" y="1073035"/>
            <a:ext cx="3098800" cy="5096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Consolidation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Train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Test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Engineering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Aggregates (Mean, SD)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Trend Factor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Zip Code (long. &amp; lat.)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0 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Sample Balancing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Oversampling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SMOTE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ADYSYN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9F149-7469-D8C9-EAF1-72C637EFE766}"/>
              </a:ext>
            </a:extLst>
          </p:cNvPr>
          <p:cNvSpPr/>
          <p:nvPr/>
        </p:nvSpPr>
        <p:spPr>
          <a:xfrm>
            <a:off x="6261567" y="1088968"/>
            <a:ext cx="2451331" cy="183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/>
              <a:t>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 GBM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60502-3432-BE36-6E55-37418A116764}"/>
              </a:ext>
            </a:extLst>
          </p:cNvPr>
          <p:cNvSpPr/>
          <p:nvPr/>
        </p:nvSpPr>
        <p:spPr>
          <a:xfrm>
            <a:off x="8942309" y="1082733"/>
            <a:ext cx="2954619" cy="183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/>
              <a:t>Evaluation Metrics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Recall /  Sensitivity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E27E8-5908-9876-0E4C-933E2C6C2A93}"/>
              </a:ext>
            </a:extLst>
          </p:cNvPr>
          <p:cNvSpPr/>
          <p:nvPr/>
        </p:nvSpPr>
        <p:spPr>
          <a:xfrm>
            <a:off x="8942309" y="3621414"/>
            <a:ext cx="2954618" cy="162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/>
              <a:t>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Continual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Retraining 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C6B8CD-4880-6E52-78BB-B8824A79C01D}"/>
              </a:ext>
            </a:extLst>
          </p:cNvPr>
          <p:cNvSpPr/>
          <p:nvPr/>
        </p:nvSpPr>
        <p:spPr>
          <a:xfrm>
            <a:off x="2639291" y="2019300"/>
            <a:ext cx="261738" cy="2413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A30C72-E4F6-F845-2648-5CC5BF5F6300}"/>
              </a:ext>
            </a:extLst>
          </p:cNvPr>
          <p:cNvSpPr/>
          <p:nvPr/>
        </p:nvSpPr>
        <p:spPr>
          <a:xfrm>
            <a:off x="6025578" y="2051050"/>
            <a:ext cx="261738" cy="2413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8FD4FC-7F99-1F92-08AD-A73018E4665B}"/>
              </a:ext>
            </a:extLst>
          </p:cNvPr>
          <p:cNvSpPr/>
          <p:nvPr/>
        </p:nvSpPr>
        <p:spPr>
          <a:xfrm>
            <a:off x="8712898" y="2000943"/>
            <a:ext cx="261738" cy="2413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9C708C-EDB2-14DF-5816-A743121E4F10}"/>
              </a:ext>
            </a:extLst>
          </p:cNvPr>
          <p:cNvSpPr/>
          <p:nvPr/>
        </p:nvSpPr>
        <p:spPr>
          <a:xfrm rot="5400000">
            <a:off x="9820654" y="3162854"/>
            <a:ext cx="700810" cy="2217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0BCA-3D5A-043A-C6B8-A5B49141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B247-7910-21EF-5A8E-4B9001E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13" y="1532989"/>
            <a:ext cx="3860066" cy="4009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48B3F-68EE-3199-1ED5-D71F7A3DEB22}"/>
              </a:ext>
            </a:extLst>
          </p:cNvPr>
          <p:cNvSpPr txBox="1"/>
          <p:nvPr/>
        </p:nvSpPr>
        <p:spPr>
          <a:xfrm>
            <a:off x="5278925" y="1132514"/>
            <a:ext cx="5576429" cy="332398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400" dirty="0"/>
              <a:t> '</a:t>
            </a:r>
            <a:r>
              <a:rPr lang="en-US" sz="1400" dirty="0" err="1"/>
              <a:t>OpenSharesCount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OpenShareBalance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ShareChargeOffCount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ShareChargeOffAmt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OpenCertCount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OpenCertBalance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OpenLoanCount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LoanChargeOffCount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DirectDepositAmt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CreditLimit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PlasticsCount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DisputeCount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TimesOverLimit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DaysDelq</a:t>
            </a:r>
            <a:r>
              <a:rPr lang="en-US" sz="1400" dirty="0"/>
              <a:t>',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B675-2F56-C005-9319-C163A922BBE8}"/>
              </a:ext>
            </a:extLst>
          </p:cNvPr>
          <p:cNvSpPr txBox="1"/>
          <p:nvPr/>
        </p:nvSpPr>
        <p:spPr>
          <a:xfrm>
            <a:off x="7650760" y="1132514"/>
            <a:ext cx="2164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'</a:t>
            </a:r>
            <a:r>
              <a:rPr lang="en-US" sz="1400" dirty="0" err="1"/>
              <a:t>CashAdvanceBal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LastPaymentAmt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LastStatementBal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PastDueAmt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LoanChargeOffAmt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LoanBalance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LoanDelqDays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LoanPayment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LoanInterest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LoanLateChargeYTD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LoanCreditLimit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OnlineLoanPaymentAmt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PhoneLoanPaymentAmt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PhoneLoanPaymentCount</a:t>
            </a:r>
            <a:r>
              <a:rPr lang="en-US" sz="1400" dirty="0"/>
              <a:t>'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ACHLoanPaymentAmt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ACHLoanPaymentCount</a:t>
            </a:r>
            <a:r>
              <a:rPr lang="en-US" sz="1400" dirty="0"/>
              <a:t>',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CheckLoanPaymentCount</a:t>
            </a:r>
            <a:r>
              <a:rPr lang="en-US" sz="1400" dirty="0"/>
              <a:t>',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F224F-68C0-A385-1346-1CF409630259}"/>
              </a:ext>
            </a:extLst>
          </p:cNvPr>
          <p:cNvSpPr txBox="1"/>
          <p:nvPr/>
        </p:nvSpPr>
        <p:spPr>
          <a:xfrm>
            <a:off x="9731229" y="1132514"/>
            <a:ext cx="22482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'</a:t>
            </a:r>
            <a:r>
              <a:rPr lang="en-US" sz="1400" dirty="0" err="1"/>
              <a:t>DraftLoanPaymentAmt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DraftLoanPaymentCount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CashLoanPaymentAmt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CashLoanPaymentCount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LoanFeeAmt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AllLoanPaymentAmt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AllLoanPaymentCount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ATMAmt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BillPaymentAmt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FeeAmt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FeeCount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DebitCardAmt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CheckCount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OnlineAmt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OnlineCount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CheckAmt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DividendAmt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DividendCount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BranchCount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EmbFeeAmt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EmbFeeCount</a:t>
            </a:r>
            <a:r>
              <a:rPr lang="en-US" sz="1400" dirty="0"/>
              <a:t>',</a:t>
            </a:r>
          </a:p>
          <a:p>
            <a:r>
              <a:rPr lang="en-US" sz="1400" dirty="0"/>
              <a:t> '</a:t>
            </a:r>
            <a:r>
              <a:rPr lang="en-US" sz="1400" dirty="0" err="1"/>
              <a:t>CCTranAmt</a:t>
            </a:r>
            <a:r>
              <a:rPr lang="en-US" sz="1400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9D51-AC15-F421-6925-2FFB6A22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26797-34F0-DB01-2076-842DC464E377}"/>
              </a:ext>
            </a:extLst>
          </p:cNvPr>
          <p:cNvSpPr txBox="1"/>
          <p:nvPr/>
        </p:nvSpPr>
        <p:spPr>
          <a:xfrm>
            <a:off x="838200" y="4636953"/>
            <a:ext cx="414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TotalWeight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21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#1+2+3+4+5+6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NofMonths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#Data in 6 month chunks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TrainTrend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pd.DataFrame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length =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)/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8158A-9E4B-7198-50E6-0CCDBBB9E551}"/>
              </a:ext>
            </a:extLst>
          </p:cNvPr>
          <p:cNvSpPr txBox="1"/>
          <p:nvPr/>
        </p:nvSpPr>
        <p:spPr>
          <a:xfrm>
            <a:off x="5913120" y="559529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feature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Features1: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TF = []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j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TrainCombined.columns.get_loc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(feature)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range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(length):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a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b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 *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c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 *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d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 *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e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 *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f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TrainCombined.iloc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[i *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j]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MOU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a+b+c+d+e+f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MOU ==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WeightMOU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a*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+b*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+c*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+d*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+e*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+f*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Numberator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(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WeightMOU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NofMonths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)/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TotalWeight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Numberator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/MOU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TF.append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tf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6D89E-200E-CD89-F9B8-0AB8066C537D}"/>
              </a:ext>
            </a:extLst>
          </p:cNvPr>
          <p:cNvSpPr txBox="1"/>
          <p:nvPr/>
        </p:nvSpPr>
        <p:spPr>
          <a:xfrm>
            <a:off x="914400" y="1607419"/>
            <a:ext cx="458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the trend for 6-month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data carries more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change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Declining trend &lt; 0 - 1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trend &gt; 1 - 2</a:t>
            </a:r>
          </a:p>
        </p:txBody>
      </p:sp>
    </p:spTree>
    <p:extLst>
      <p:ext uri="{BB962C8B-B14F-4D97-AF65-F5344CB8AC3E}">
        <p14:creationId xmlns:p14="http://schemas.microsoft.com/office/powerpoint/2010/main" val="2823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306-ACAA-FEB4-2436-001CE097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Sample – 3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C49C5-EE41-8366-A9C1-65513BD95A86}"/>
              </a:ext>
            </a:extLst>
          </p:cNvPr>
          <p:cNvSpPr txBox="1"/>
          <p:nvPr/>
        </p:nvSpPr>
        <p:spPr>
          <a:xfrm>
            <a:off x="838200" y="1264523"/>
            <a:ext cx="998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Libraries – </a:t>
            </a:r>
            <a:r>
              <a:rPr lang="en-US" sz="2400" dirty="0" err="1"/>
              <a:t>Imblearn</a:t>
            </a:r>
            <a:r>
              <a:rPr lang="en-US" sz="2400" dirty="0"/>
              <a:t> (</a:t>
            </a:r>
            <a:r>
              <a:rPr lang="en-US" sz="2400" dirty="0" err="1"/>
              <a:t>RandomOverSampler</a:t>
            </a:r>
            <a:r>
              <a:rPr lang="en-US" sz="2400" dirty="0"/>
              <a:t>, SMOTE, ADYSYN)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Logistic Regression to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Precision: TP/(TP + FP)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Recall: TP / (TP + FN)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F1: 2*(Precision*Recall)/(Precision + Recall)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Specificity: TN / (TN + FP)</a:t>
            </a:r>
          </a:p>
          <a:p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DA092F-E306-A499-81F4-7C78EFCC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78722"/>
              </p:ext>
            </p:extLst>
          </p:nvPr>
        </p:nvGraphicFramePr>
        <p:xfrm>
          <a:off x="838201" y="4311511"/>
          <a:ext cx="8229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34">
                  <a:extLst>
                    <a:ext uri="{9D8B030D-6E8A-4147-A177-3AD203B41FA5}">
                      <a16:colId xmlns:a16="http://schemas.microsoft.com/office/drawing/2014/main" val="2575743490"/>
                    </a:ext>
                  </a:extLst>
                </a:gridCol>
                <a:gridCol w="1679042">
                  <a:extLst>
                    <a:ext uri="{9D8B030D-6E8A-4147-A177-3AD203B41FA5}">
                      <a16:colId xmlns:a16="http://schemas.microsoft.com/office/drawing/2014/main" val="2067781123"/>
                    </a:ext>
                  </a:extLst>
                </a:gridCol>
                <a:gridCol w="1679042">
                  <a:extLst>
                    <a:ext uri="{9D8B030D-6E8A-4147-A177-3AD203B41FA5}">
                      <a16:colId xmlns:a16="http://schemas.microsoft.com/office/drawing/2014/main" val="1872939811"/>
                    </a:ext>
                  </a:extLst>
                </a:gridCol>
                <a:gridCol w="1679042">
                  <a:extLst>
                    <a:ext uri="{9D8B030D-6E8A-4147-A177-3AD203B41FA5}">
                      <a16:colId xmlns:a16="http://schemas.microsoft.com/office/drawing/2014/main" val="982212561"/>
                    </a:ext>
                  </a:extLst>
                </a:gridCol>
                <a:gridCol w="1679042">
                  <a:extLst>
                    <a:ext uri="{9D8B030D-6E8A-4147-A177-3AD203B41FA5}">
                      <a16:colId xmlns:a16="http://schemas.microsoft.com/office/drawing/2014/main" val="327008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3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2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306-ACAA-FEB4-2436-001CE09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C49C5-EE41-8366-A9C1-65513BD95A86}"/>
              </a:ext>
            </a:extLst>
          </p:cNvPr>
          <p:cNvSpPr txBox="1"/>
          <p:nvPr/>
        </p:nvSpPr>
        <p:spPr>
          <a:xfrm>
            <a:off x="838199" y="1122184"/>
            <a:ext cx="10587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Logistic Regression with / without Grid Search 5-fold 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 with / without Grid Search &amp; 5-fold 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 GBM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Libraries: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lightgbm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Limitation: Modeling on laptop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DA092F-E306-A499-81F4-7C78EFCC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33065"/>
              </p:ext>
            </p:extLst>
          </p:nvPr>
        </p:nvGraphicFramePr>
        <p:xfrm>
          <a:off x="838200" y="3429000"/>
          <a:ext cx="101055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846">
                  <a:extLst>
                    <a:ext uri="{9D8B030D-6E8A-4147-A177-3AD203B41FA5}">
                      <a16:colId xmlns:a16="http://schemas.microsoft.com/office/drawing/2014/main" val="2575743490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067781123"/>
                    </a:ext>
                  </a:extLst>
                </a:gridCol>
                <a:gridCol w="1352144">
                  <a:extLst>
                    <a:ext uri="{9D8B030D-6E8A-4147-A177-3AD203B41FA5}">
                      <a16:colId xmlns:a16="http://schemas.microsoft.com/office/drawing/2014/main" val="1872939811"/>
                    </a:ext>
                  </a:extLst>
                </a:gridCol>
                <a:gridCol w="1413138">
                  <a:extLst>
                    <a:ext uri="{9D8B030D-6E8A-4147-A177-3AD203B41FA5}">
                      <a16:colId xmlns:a16="http://schemas.microsoft.com/office/drawing/2014/main" val="982212561"/>
                    </a:ext>
                  </a:extLst>
                </a:gridCol>
                <a:gridCol w="1398156">
                  <a:extLst>
                    <a:ext uri="{9D8B030D-6E8A-4147-A177-3AD203B41FA5}">
                      <a16:colId xmlns:a16="http://schemas.microsoft.com/office/drawing/2014/main" val="327008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Without 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1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 With 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5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without 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Random Forest with 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3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256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BF3220-B173-5CFE-5DB1-84C518630000}"/>
              </a:ext>
            </a:extLst>
          </p:cNvPr>
          <p:cNvSpPr txBox="1"/>
          <p:nvPr/>
        </p:nvSpPr>
        <p:spPr>
          <a:xfrm>
            <a:off x="838200" y="6123543"/>
            <a:ext cx="33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 pickle to save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97382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306-ACAA-FEB4-2436-001CE097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C49C5-EE41-8366-A9C1-65513BD95A86}"/>
              </a:ext>
            </a:extLst>
          </p:cNvPr>
          <p:cNvSpPr txBox="1"/>
          <p:nvPr/>
        </p:nvSpPr>
        <p:spPr>
          <a:xfrm>
            <a:off x="838199" y="1463040"/>
            <a:ext cx="9625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Categorize customers in terms of their value to the bank.  Set different threshold for different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 server or virtual machine to do modeling.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more models with grid search and cross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variable importance in random forest to remove unimportant variables,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300889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931</Words>
  <Application>Microsoft Macintosh PowerPoint</Application>
  <PresentationFormat>Widescreen</PresentationFormat>
  <Paragraphs>227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JetBrains Mono</vt:lpstr>
      <vt:lpstr>Arial</vt:lpstr>
      <vt:lpstr>Calibri</vt:lpstr>
      <vt:lpstr>Calibri Light</vt:lpstr>
      <vt:lpstr>Office Theme</vt:lpstr>
      <vt:lpstr>Churn Prediction</vt:lpstr>
      <vt:lpstr>Background – Addition Financial Credit Union</vt:lpstr>
      <vt:lpstr>Comparison</vt:lpstr>
      <vt:lpstr>PowerPoint Presentation</vt:lpstr>
      <vt:lpstr>SQL Queries</vt:lpstr>
      <vt:lpstr>Trend Factor</vt:lpstr>
      <vt:lpstr>Balancing Sample – 3 Approaches</vt:lpstr>
      <vt:lpstr>Modeling</vt:lpstr>
      <vt:lpstr>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Process for Member Retention </dc:title>
  <dc:creator>Hoiyin Christina Leung</dc:creator>
  <cp:lastModifiedBy>Christina Leung</cp:lastModifiedBy>
  <cp:revision>35</cp:revision>
  <dcterms:created xsi:type="dcterms:W3CDTF">2023-05-22T19:39:16Z</dcterms:created>
  <dcterms:modified xsi:type="dcterms:W3CDTF">2023-07-21T19:43:15Z</dcterms:modified>
</cp:coreProperties>
</file>