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66" r:id="rId6"/>
    <p:sldId id="259" r:id="rId7"/>
    <p:sldId id="260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print-sample-session" TargetMode="External"/><Relationship Id="rId2" Type="http://schemas.openxmlformats.org/officeDocument/2006/relationships/hyperlink" Target="https://tinyurl.com/loading-vecto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nyurl.com/overview-composer" TargetMode="External"/><Relationship Id="rId4" Type="http://schemas.openxmlformats.org/officeDocument/2006/relationships/hyperlink" Target="https://tinyurl.com/the-composer-manag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select-and-deselect" TargetMode="External"/><Relationship Id="rId2" Type="http://schemas.openxmlformats.org/officeDocument/2006/relationships/hyperlink" Target="https://tinyurl.com/general-tools-measu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com/loading-gps-data" TargetMode="External"/><Relationship Id="rId5" Type="http://schemas.openxmlformats.org/officeDocument/2006/relationships/hyperlink" Target="https://tinyurl.com/spatial-bookmarks" TargetMode="External"/><Relationship Id="rId4" Type="http://schemas.openxmlformats.org/officeDocument/2006/relationships/hyperlink" Target="https://tinyurl.com/general-tools-identif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qgis.org/2.14/en/docs/user_manual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styling-the-map" TargetMode="External"/><Relationship Id="rId2" Type="http://schemas.openxmlformats.org/officeDocument/2006/relationships/hyperlink" Target="https://tinyurl.com/load-raster-and-vector-lay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zooming-and-pan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GIS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Karisoke</a:t>
            </a:r>
            <a:r>
              <a:rPr lang="en-US" dirty="0" smtClean="0"/>
              <a:t> Research Center, </a:t>
            </a:r>
            <a:r>
              <a:rPr lang="en-US" dirty="0" err="1" smtClean="0"/>
              <a:t>Musanze</a:t>
            </a:r>
            <a:r>
              <a:rPr lang="en-US" dirty="0" smtClean="0"/>
              <a:t>, Rwanda, 2016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github.com/cleveland-metroparks/karisoke_2016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2" y="116356"/>
            <a:ext cx="1665733" cy="629645"/>
          </a:xfrm>
          <a:prstGeom prst="rect">
            <a:avLst/>
          </a:prstGeom>
        </p:spPr>
      </p:pic>
      <p:pic>
        <p:nvPicPr>
          <p:cNvPr id="6" name="Picture 5" descr="DFGlogo2C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16081" y="4871236"/>
            <a:ext cx="1094105" cy="186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Vector Layers (revisited)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tinyurl.com/loading-vectors</a:t>
            </a:r>
            <a:endParaRPr lang="en-US" dirty="0"/>
          </a:p>
          <a:p>
            <a:r>
              <a:rPr lang="en-US" dirty="0"/>
              <a:t>Print Composer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tinyurl.com/print-sample-session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tinyurl.com/the-composer-manager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tinyurl.com/overview-composer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31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Measuring: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tinyurl.com/general-tools-measuring</a:t>
            </a:r>
            <a:endParaRPr lang="en-US" dirty="0"/>
          </a:p>
          <a:p>
            <a:r>
              <a:rPr lang="en-US" dirty="0"/>
              <a:t>Selecting and Deselecting Elements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tinyurl.com/select-and-deselect</a:t>
            </a:r>
            <a:endParaRPr lang="en-US" dirty="0"/>
          </a:p>
          <a:p>
            <a:r>
              <a:rPr lang="en-US" dirty="0"/>
              <a:t>Identify Features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tinyurl.com/general-tools-identify</a:t>
            </a:r>
            <a:endParaRPr lang="en-US" dirty="0"/>
          </a:p>
          <a:p>
            <a:r>
              <a:rPr lang="en-US" dirty="0"/>
              <a:t>Spatial Bookmarks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tinyurl.com/spatial-bookmarks</a:t>
            </a:r>
            <a:endParaRPr lang="en-US" dirty="0"/>
          </a:p>
          <a:p>
            <a:r>
              <a:rPr lang="en-US" dirty="0"/>
              <a:t>Loading GPS Data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tinyurl.com/loading-gps-data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169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s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78" y="336482"/>
            <a:ext cx="3672230" cy="61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things in GIS are easy</a:t>
            </a:r>
          </a:p>
          <a:p>
            <a:r>
              <a:rPr lang="en-US" dirty="0" smtClean="0"/>
              <a:t>Some are moderately hard</a:t>
            </a:r>
          </a:p>
          <a:p>
            <a:r>
              <a:rPr lang="en-US" dirty="0" smtClean="0"/>
              <a:t>Some are so hard as to be nearly impossible</a:t>
            </a:r>
          </a:p>
          <a:p>
            <a:r>
              <a:rPr lang="en-US" dirty="0" smtClean="0"/>
              <a:t>It’s really hard to know the difference sometimes…</a:t>
            </a:r>
          </a:p>
        </p:txBody>
      </p:sp>
    </p:spTree>
    <p:extLst>
      <p:ext uri="{BB962C8B-B14F-4D97-AF65-F5344CB8AC3E}">
        <p14:creationId xmlns:p14="http://schemas.microsoft.com/office/powerpoint/2010/main" val="217001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3971"/>
          </a:xfrm>
        </p:spPr>
        <p:txBody>
          <a:bodyPr>
            <a:normAutofit/>
          </a:bodyPr>
          <a:lstStyle/>
          <a:p>
            <a:r>
              <a:rPr lang="en-US" dirty="0" smtClean="0"/>
              <a:t>Stephen V. Mather, GIS Manager Cleveland </a:t>
            </a:r>
            <a:r>
              <a:rPr lang="en-US" dirty="0" err="1" smtClean="0"/>
              <a:t>Metroparks</a:t>
            </a:r>
            <a:endParaRPr lang="en-US" dirty="0" smtClean="0"/>
          </a:p>
          <a:p>
            <a:pPr lvl="1"/>
            <a:r>
              <a:rPr lang="en-US" dirty="0" smtClean="0"/>
              <a:t>You can call me “Steve”</a:t>
            </a:r>
          </a:p>
          <a:p>
            <a:r>
              <a:rPr lang="en-US" dirty="0" smtClean="0"/>
              <a:t>I am very jet-lagged. Please bear with me today.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3971"/>
          </a:xfrm>
        </p:spPr>
        <p:txBody>
          <a:bodyPr>
            <a:normAutofit/>
          </a:bodyPr>
          <a:lstStyle/>
          <a:p>
            <a:r>
              <a:rPr lang="en-US" dirty="0" smtClean="0"/>
              <a:t>Stephen V. Mather, GIS Manager Cleveland </a:t>
            </a:r>
            <a:r>
              <a:rPr lang="en-US" dirty="0" err="1" smtClean="0"/>
              <a:t>Metroparks</a:t>
            </a:r>
            <a:endParaRPr lang="en-US" dirty="0" smtClean="0"/>
          </a:p>
          <a:p>
            <a:pPr lvl="1"/>
            <a:r>
              <a:rPr lang="en-US" dirty="0" smtClean="0"/>
              <a:t>You can call me “Steve”</a:t>
            </a:r>
          </a:p>
          <a:p>
            <a:r>
              <a:rPr lang="en-US" dirty="0" smtClean="0"/>
              <a:t>Bachelor of Arts in Human Ecology</a:t>
            </a:r>
          </a:p>
          <a:p>
            <a:pPr lvl="1"/>
            <a:r>
              <a:rPr lang="en-US" dirty="0" smtClean="0"/>
              <a:t>Foci (focus):</a:t>
            </a:r>
          </a:p>
          <a:p>
            <a:pPr lvl="2"/>
            <a:r>
              <a:rPr lang="en-US" dirty="0" smtClean="0"/>
              <a:t>GIS</a:t>
            </a:r>
          </a:p>
          <a:p>
            <a:pPr lvl="2"/>
            <a:r>
              <a:rPr lang="en-US" dirty="0" smtClean="0"/>
              <a:t>Biology</a:t>
            </a:r>
          </a:p>
          <a:p>
            <a:pPr lvl="2"/>
            <a:r>
              <a:rPr lang="en-US" dirty="0" smtClean="0"/>
              <a:t>Music</a:t>
            </a:r>
          </a:p>
          <a:p>
            <a:r>
              <a:rPr lang="en-US" dirty="0" smtClean="0"/>
              <a:t>Masters of Arts Geography and Planning</a:t>
            </a:r>
          </a:p>
          <a:p>
            <a:pPr lvl="1"/>
            <a:r>
              <a:rPr lang="en-US" dirty="0" smtClean="0"/>
              <a:t>Foci:</a:t>
            </a:r>
          </a:p>
          <a:p>
            <a:pPr lvl="2"/>
            <a:r>
              <a:rPr lang="en-US" dirty="0" smtClean="0"/>
              <a:t>Climatology</a:t>
            </a:r>
          </a:p>
          <a:p>
            <a:pPr lvl="2"/>
            <a:r>
              <a:rPr lang="en-US" dirty="0" smtClean="0"/>
              <a:t>Remote Sensing</a:t>
            </a:r>
          </a:p>
          <a:p>
            <a:pPr lvl="2"/>
            <a:r>
              <a:rPr lang="en-US" dirty="0" smtClean="0"/>
              <a:t>GIS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3971"/>
          </a:xfrm>
        </p:spPr>
        <p:txBody>
          <a:bodyPr>
            <a:normAutofit/>
          </a:bodyPr>
          <a:lstStyle/>
          <a:p>
            <a:r>
              <a:rPr lang="en-US" dirty="0" smtClean="0"/>
              <a:t>3 field seasons in Forest Ecology</a:t>
            </a:r>
          </a:p>
          <a:p>
            <a:pPr lvl="1"/>
            <a:r>
              <a:rPr lang="en-US" dirty="0" smtClean="0"/>
              <a:t>Foci:</a:t>
            </a:r>
          </a:p>
          <a:p>
            <a:pPr lvl="2"/>
            <a:r>
              <a:rPr lang="en-US" dirty="0" smtClean="0"/>
              <a:t>Biophysics</a:t>
            </a:r>
          </a:p>
          <a:p>
            <a:pPr lvl="2"/>
            <a:r>
              <a:rPr lang="en-US" dirty="0" smtClean="0"/>
              <a:t>Near-scale remote sensing</a:t>
            </a:r>
          </a:p>
          <a:p>
            <a:r>
              <a:rPr lang="en-US" dirty="0" smtClean="0"/>
              <a:t>3 Years Remote Sensing Lab Byrd Polar Research Center</a:t>
            </a:r>
          </a:p>
          <a:p>
            <a:pPr lvl="1"/>
            <a:r>
              <a:rPr lang="en-US" dirty="0" smtClean="0"/>
              <a:t>Glaciology</a:t>
            </a:r>
          </a:p>
          <a:p>
            <a:pPr lvl="1"/>
            <a:r>
              <a:rPr lang="en-US" dirty="0" smtClean="0"/>
              <a:t>Radar Remote Sensing</a:t>
            </a:r>
          </a:p>
          <a:p>
            <a:r>
              <a:rPr lang="en-US" dirty="0" smtClean="0"/>
              <a:t>9 Years GIS Manager, Cleveland </a:t>
            </a:r>
            <a:r>
              <a:rPr lang="en-US" dirty="0" err="1" smtClean="0"/>
              <a:t>Metroparks</a:t>
            </a:r>
            <a:endParaRPr lang="en-US" dirty="0" smtClean="0"/>
          </a:p>
          <a:p>
            <a:r>
              <a:rPr lang="en-US" dirty="0" smtClean="0"/>
              <a:t>Author of </a:t>
            </a:r>
            <a:r>
              <a:rPr lang="en-US" i="1" dirty="0" err="1" smtClean="0"/>
              <a:t>PostGIS</a:t>
            </a:r>
            <a:r>
              <a:rPr lang="en-US" i="1" dirty="0" smtClean="0"/>
              <a:t> Cookbook</a:t>
            </a:r>
          </a:p>
          <a:p>
            <a:r>
              <a:rPr lang="en-US" dirty="0" smtClean="0"/>
              <a:t>Founder of </a:t>
            </a:r>
            <a:r>
              <a:rPr lang="en-US" dirty="0" err="1" smtClean="0"/>
              <a:t>OpenDroneMap</a:t>
            </a:r>
            <a:r>
              <a:rPr lang="en-US" dirty="0" smtClean="0"/>
              <a:t> software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+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believe in minimize </a:t>
            </a:r>
            <a:r>
              <a:rPr lang="en-US" dirty="0"/>
              <a:t>*grunt*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I believe in maximizing </a:t>
            </a:r>
            <a:r>
              <a:rPr lang="en-US" dirty="0"/>
              <a:t>*thoughtful*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(Though often the cost of minimizing grunt work exceeds the work itself.</a:t>
            </a:r>
          </a:p>
          <a:p>
            <a:r>
              <a:rPr lang="en-US" dirty="0" smtClean="0"/>
              <a:t>GIS </a:t>
            </a:r>
            <a:r>
              <a:rPr lang="en-US" dirty="0"/>
              <a:t>is a </a:t>
            </a:r>
            <a:r>
              <a:rPr lang="en-US" dirty="0" smtClean="0"/>
              <a:t>*collection* </a:t>
            </a:r>
            <a:r>
              <a:rPr lang="en-US" dirty="0"/>
              <a:t>of tools roughly bound </a:t>
            </a:r>
            <a:r>
              <a:rPr lang="en-US" dirty="0" smtClean="0"/>
              <a:t>together</a:t>
            </a:r>
          </a:p>
          <a:p>
            <a:r>
              <a:rPr lang="en-US" dirty="0"/>
              <a:t>I'm an analyst at heart -- I want to maximize this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I am happiest analyzing data, exploring data, automating analysis, and teaching others</a:t>
            </a:r>
          </a:p>
          <a:p>
            <a:r>
              <a:rPr lang="en-US" dirty="0" smtClean="0"/>
              <a:t>I have a staff of 5 GIS personnel who are both brilliant and dutiful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GIS similar to ESRI’s </a:t>
            </a:r>
            <a:r>
              <a:rPr lang="en-US" dirty="0" err="1" smtClean="0"/>
              <a:t>ArcMap</a:t>
            </a:r>
            <a:endParaRPr lang="en-US" dirty="0" smtClean="0"/>
          </a:p>
          <a:p>
            <a:r>
              <a:rPr lang="en-US" dirty="0" smtClean="0"/>
              <a:t>Fully Open Source</a:t>
            </a:r>
          </a:p>
          <a:p>
            <a:r>
              <a:rPr lang="en-US" dirty="0" smtClean="0"/>
              <a:t>Excellent documentation: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docs.qgis.org/2.14/en/docs/user_manual/index.html</a:t>
            </a:r>
            <a:endParaRPr lang="en-US" dirty="0" smtClean="0"/>
          </a:p>
          <a:p>
            <a:r>
              <a:rPr lang="en-US" dirty="0" smtClean="0"/>
              <a:t>Easy-to-use</a:t>
            </a:r>
          </a:p>
          <a:p>
            <a:r>
              <a:rPr lang="en-US" dirty="0" smtClean="0"/>
              <a:t>Runs on Linux, Windows, and Mac OS</a:t>
            </a:r>
          </a:p>
          <a:p>
            <a:r>
              <a:rPr lang="en-US" dirty="0" smtClean="0"/>
              <a:t>Vibrant project with many contributors and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begin?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Data: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tinyurl.com/load-raster-and-vector-layers</a:t>
            </a:r>
            <a:endParaRPr lang="en-US" dirty="0"/>
          </a:p>
          <a:p>
            <a:r>
              <a:rPr lang="en-US" dirty="0"/>
              <a:t>Styling the Map: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tinyurl.com/styling-the-map</a:t>
            </a:r>
            <a:endParaRPr lang="en-US" dirty="0"/>
          </a:p>
          <a:p>
            <a:r>
              <a:rPr lang="en-US" dirty="0"/>
              <a:t>Zooming and Panning: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tinyurl.com/zooming-and-panning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2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926</TotalTime>
  <Words>358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GIS Training</vt:lpstr>
      <vt:lpstr>PowerPoint Presentation</vt:lpstr>
      <vt:lpstr>Take-away</vt:lpstr>
      <vt:lpstr>Who Am I?</vt:lpstr>
      <vt:lpstr>Who Am I?</vt:lpstr>
      <vt:lpstr>Who Am I?</vt:lpstr>
      <vt:lpstr>Operations + Philosophy</vt:lpstr>
      <vt:lpstr>QGIS</vt:lpstr>
      <vt:lpstr>Where do we begin?</vt:lpstr>
      <vt:lpstr>Continuing…</vt:lpstr>
      <vt:lpstr>Finishing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Training</dc:title>
  <dc:creator>Help Desk</dc:creator>
  <cp:lastModifiedBy>Help Desk</cp:lastModifiedBy>
  <cp:revision>25</cp:revision>
  <dcterms:created xsi:type="dcterms:W3CDTF">2016-11-28T06:37:52Z</dcterms:created>
  <dcterms:modified xsi:type="dcterms:W3CDTF">2016-11-30T06:52:11Z</dcterms:modified>
</cp:coreProperties>
</file>