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6" r:id="rId6"/>
    <p:sldId id="259" r:id="rId7"/>
    <p:sldId id="260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qgis.org/2.14/en/docs/user_manual/introduction/general_tools.html#identify" TargetMode="External"/><Relationship Id="rId2" Type="http://schemas.openxmlformats.org/officeDocument/2006/relationships/hyperlink" Target="http://docs.qgis.org/2.14/en/docs/user_manual/introduction/general_tools.html#select-and-deselect-feat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qgis.org/2.14/en/docs/user_manual/working_with_vector/supported_data.html#loading-a-layer-from-a-file" TargetMode="External"/><Relationship Id="rId4" Type="http://schemas.openxmlformats.org/officeDocument/2006/relationships/hyperlink" Target="http://docs.qgis.org/2.14/en/docs/user_manual/introduction/general_tools.html#spatial-bookmark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qgis.org/2.14/en/docs/user_manual/print_composer/overview_composer.html#sample-session" TargetMode="External"/><Relationship Id="rId2" Type="http://schemas.openxmlformats.org/officeDocument/2006/relationships/hyperlink" Target="http://docs.qgis.org/2.14/en/docs/user_manual/working_with_gps/plugins_gps.html#loading-gps-data-from-a-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qgis.org/2.14/en/docs/user_manual/print_composer/overview_composer.html#command-history-tab-revert-and-restore-actions" TargetMode="External"/><Relationship Id="rId4" Type="http://schemas.openxmlformats.org/officeDocument/2006/relationships/hyperlink" Target="http://docs.qgis.org/2.14/en/docs/user_manual/print_composer/overview_composer.html#the-composer-mana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qgis.org/2.14/en/docs/user_manual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qgis.org/2.14/en/docs/user_manual/introduction/general_tools.html#color-selector" TargetMode="External"/><Relationship Id="rId2" Type="http://schemas.openxmlformats.org/officeDocument/2006/relationships/hyperlink" Target="http://docs.qgis.org/2.14/en/docs/user_manual/introduction/getting_started.html#sample-session-load-raster-and-vector-lay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qgis.org/2.14/en/docs/user_manual/introduction/general_tools.html#zooming-and-pan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Karisoke</a:t>
            </a:r>
            <a:r>
              <a:rPr lang="en-US" dirty="0" smtClean="0"/>
              <a:t> Research Center, </a:t>
            </a:r>
            <a:r>
              <a:rPr lang="en-US" dirty="0" err="1" smtClean="0"/>
              <a:t>Musanze</a:t>
            </a:r>
            <a:r>
              <a:rPr lang="en-US" dirty="0" smtClean="0"/>
              <a:t>, Rwanda,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Selecting and Deselecting </a:t>
            </a:r>
            <a:r>
              <a:rPr lang="en-US" dirty="0"/>
              <a:t>E</a:t>
            </a:r>
            <a:r>
              <a:rPr lang="en-US" dirty="0" smtClean="0"/>
              <a:t>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docs.qgis.org/2.14/en/docs/user_manual/introduction/general_tools.html#select-and-deselect-features</a:t>
            </a:r>
            <a:endParaRPr lang="en-US" dirty="0" smtClean="0"/>
          </a:p>
          <a:p>
            <a:r>
              <a:rPr lang="en-US" dirty="0" smtClean="0"/>
              <a:t>Identify Features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docs.qgis.org/2.14/en/docs/user_manual/introduction/general_tools.html#identify</a:t>
            </a:r>
            <a:endParaRPr lang="en-US" dirty="0" smtClean="0"/>
          </a:p>
          <a:p>
            <a:r>
              <a:rPr lang="en-US" dirty="0" smtClean="0"/>
              <a:t>Spatial Bookmarks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docs.qgis.org/2.14/en/docs/user_manual/introduction/general_tools.html#spatial-bookmarks</a:t>
            </a:r>
            <a:endParaRPr lang="en-US" dirty="0" smtClean="0"/>
          </a:p>
          <a:p>
            <a:r>
              <a:rPr lang="en-US" dirty="0" smtClean="0"/>
              <a:t>Loading Vector Layers (revisited)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docs.qgis.org/2.14/en/docs/user_manual/working_with_vector/supported_data.html#loading-a-layer-from-a-file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3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GPS Data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docs.qgis.org/2.14/en/docs/user_manual/working_with_gps/plugins_gps.html#loading-gps-data-from-a-file</a:t>
            </a:r>
            <a:endParaRPr lang="en-US" dirty="0" smtClean="0"/>
          </a:p>
          <a:p>
            <a:r>
              <a:rPr lang="en-US" dirty="0" smtClean="0"/>
              <a:t>Print Composer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docs.qgis.org/2.14/en/docs/user_manual/print_composer/overview_composer.html#sample-session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docs.qgis.org/2.14/en/docs/user_manual/print_composer/overview_composer.html#the-composer-manager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docs.qgis.org/2.14/en/docs/user_manual/print_composer/overview_composer.html#command-history-tab-revert-and-restore-actions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6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78" y="336482"/>
            <a:ext cx="3672230" cy="61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in GIS are easy</a:t>
            </a:r>
          </a:p>
          <a:p>
            <a:r>
              <a:rPr lang="en-US" dirty="0" smtClean="0"/>
              <a:t>Some are moderately hard</a:t>
            </a:r>
          </a:p>
          <a:p>
            <a:r>
              <a:rPr lang="en-US" dirty="0" smtClean="0"/>
              <a:t>Some are so hard as to be nearly impossible</a:t>
            </a:r>
          </a:p>
          <a:p>
            <a:r>
              <a:rPr lang="en-US" dirty="0" smtClean="0"/>
              <a:t>It’s really hard to know the difference sometimes…</a:t>
            </a:r>
          </a:p>
        </p:txBody>
      </p:sp>
    </p:spTree>
    <p:extLst>
      <p:ext uri="{BB962C8B-B14F-4D97-AF65-F5344CB8AC3E}">
        <p14:creationId xmlns:p14="http://schemas.microsoft.com/office/powerpoint/2010/main" val="21700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I am very jet-lagged. Please bear with me today.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Bachelor of Arts in Human Ecology</a:t>
            </a:r>
          </a:p>
          <a:p>
            <a:pPr lvl="1"/>
            <a:r>
              <a:rPr lang="en-US" dirty="0" smtClean="0"/>
              <a:t>Foci (focus):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r>
              <a:rPr lang="en-US" dirty="0" smtClean="0"/>
              <a:t>Biology</a:t>
            </a:r>
          </a:p>
          <a:p>
            <a:pPr lvl="2"/>
            <a:r>
              <a:rPr lang="en-US" dirty="0" smtClean="0"/>
              <a:t>Music</a:t>
            </a:r>
          </a:p>
          <a:p>
            <a:r>
              <a:rPr lang="en-US" dirty="0" smtClean="0"/>
              <a:t>Masters of Arts Geography and Planning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Climatology</a:t>
            </a:r>
          </a:p>
          <a:p>
            <a:pPr lvl="2"/>
            <a:r>
              <a:rPr lang="en-US" dirty="0" smtClean="0"/>
              <a:t>Remote Sensing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3 field seasons in Forest Ecology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Biophysics</a:t>
            </a:r>
          </a:p>
          <a:p>
            <a:pPr lvl="2"/>
            <a:r>
              <a:rPr lang="en-US" dirty="0" smtClean="0"/>
              <a:t>Near-scale remote sensing</a:t>
            </a:r>
          </a:p>
          <a:p>
            <a:r>
              <a:rPr lang="en-US" dirty="0" smtClean="0"/>
              <a:t>3 Years Remote Sensing Lab Byrd Polar Research Center</a:t>
            </a:r>
          </a:p>
          <a:p>
            <a:pPr lvl="1"/>
            <a:r>
              <a:rPr lang="en-US" dirty="0" smtClean="0"/>
              <a:t>Glaciology</a:t>
            </a:r>
          </a:p>
          <a:p>
            <a:pPr lvl="1"/>
            <a:r>
              <a:rPr lang="en-US" dirty="0" smtClean="0"/>
              <a:t>Radar Remote Sensing</a:t>
            </a:r>
          </a:p>
          <a:p>
            <a:r>
              <a:rPr lang="en-US" dirty="0" smtClean="0"/>
              <a:t>9 Years GIS Manager,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i="1" dirty="0" err="1" smtClean="0"/>
              <a:t>PostGIS</a:t>
            </a:r>
            <a:r>
              <a:rPr lang="en-US" i="1" dirty="0" smtClean="0"/>
              <a:t> Cookbook</a:t>
            </a:r>
          </a:p>
          <a:p>
            <a:r>
              <a:rPr lang="en-US" dirty="0" smtClean="0"/>
              <a:t>Founder of </a:t>
            </a:r>
            <a:r>
              <a:rPr lang="en-US" dirty="0" err="1" smtClean="0"/>
              <a:t>OpenDroneMap</a:t>
            </a:r>
            <a:r>
              <a:rPr lang="en-US" dirty="0" smtClean="0"/>
              <a:t>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+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in minimize </a:t>
            </a:r>
            <a:r>
              <a:rPr lang="en-US" dirty="0"/>
              <a:t>*grunt*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 believe in maximizing </a:t>
            </a:r>
            <a:r>
              <a:rPr lang="en-US" dirty="0"/>
              <a:t>*thoughtful*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(Though often the cost of minimizing grunt work exceeds the work itself.</a:t>
            </a:r>
          </a:p>
          <a:p>
            <a:r>
              <a:rPr lang="en-US" dirty="0" smtClean="0"/>
              <a:t>GIS </a:t>
            </a:r>
            <a:r>
              <a:rPr lang="en-US" dirty="0"/>
              <a:t>is a </a:t>
            </a:r>
            <a:r>
              <a:rPr lang="en-US" dirty="0" smtClean="0"/>
              <a:t>*collection* </a:t>
            </a:r>
            <a:r>
              <a:rPr lang="en-US" dirty="0"/>
              <a:t>of tools roughly bound </a:t>
            </a:r>
            <a:r>
              <a:rPr lang="en-US" dirty="0" smtClean="0"/>
              <a:t>together</a:t>
            </a:r>
          </a:p>
          <a:p>
            <a:r>
              <a:rPr lang="en-US" dirty="0"/>
              <a:t>I'm an analyst at heart -- I want to maximize this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 am happiest analyzing data, exploring data, automating analysis, and teaching others</a:t>
            </a:r>
          </a:p>
          <a:p>
            <a:r>
              <a:rPr lang="en-US" dirty="0" smtClean="0"/>
              <a:t>I have a staff of 5 GIS personnel who are both brilliant and dutiful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GIS similar to ESRI’s </a:t>
            </a:r>
            <a:r>
              <a:rPr lang="en-US" dirty="0" err="1" smtClean="0"/>
              <a:t>ArcMap</a:t>
            </a:r>
            <a:endParaRPr lang="en-US" dirty="0" smtClean="0"/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Excellent documentation: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docs.qgis.org/2.14/en/docs/user_manual/index.html</a:t>
            </a:r>
            <a:endParaRPr lang="en-US" dirty="0" smtClean="0"/>
          </a:p>
          <a:p>
            <a:r>
              <a:rPr lang="en-US" dirty="0" smtClean="0"/>
              <a:t>Easy-to-use</a:t>
            </a:r>
          </a:p>
          <a:p>
            <a:r>
              <a:rPr lang="en-US" dirty="0" smtClean="0"/>
              <a:t>Runs on Linux, Windows, and Mac OS</a:t>
            </a:r>
          </a:p>
          <a:p>
            <a:r>
              <a:rPr lang="en-US" dirty="0" smtClean="0"/>
              <a:t>Vibrant project with many contributors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Loading Data:</a:t>
            </a:r>
          </a:p>
          <a:p>
            <a:pPr lvl="2"/>
            <a:r>
              <a:rPr lang="en-US" dirty="0" smtClean="0">
                <a:hlinkClick r:id="rId2"/>
              </a:rPr>
              <a:t>http://docs.qgis.org/2.14/en/docs/user_manual/introduction/getting_started.html#sample-session-load-raster-and-vector-layers</a:t>
            </a:r>
            <a:endParaRPr lang="en-US" dirty="0" smtClean="0"/>
          </a:p>
          <a:p>
            <a:r>
              <a:rPr lang="en-US" dirty="0" smtClean="0"/>
              <a:t>Styling the Map: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docs.qgis.org/2.14/en/docs/user_manual/introduction/general_tools.html#color-selector</a:t>
            </a:r>
            <a:endParaRPr lang="en-US" dirty="0" smtClean="0"/>
          </a:p>
          <a:p>
            <a:r>
              <a:rPr lang="en-US" dirty="0" smtClean="0"/>
              <a:t>Zooming and Panning: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docs.qgis.org/2.14/en/docs/user_manual/introduction/general_tools.html#zooming-and-panning</a:t>
            </a:r>
            <a:endParaRPr lang="en-US" dirty="0" smtClean="0"/>
          </a:p>
          <a:p>
            <a:r>
              <a:rPr lang="en-US" dirty="0" smtClean="0"/>
              <a:t>Measuring: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docs.qgis.org/2.14/en/docs/user_manual/introduction/general_tools.html#measuring</a:t>
            </a:r>
          </a:p>
        </p:txBody>
      </p:sp>
    </p:spTree>
    <p:extLst>
      <p:ext uri="{BB962C8B-B14F-4D97-AF65-F5344CB8AC3E}">
        <p14:creationId xmlns:p14="http://schemas.microsoft.com/office/powerpoint/2010/main" val="19582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355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GIS Training</vt:lpstr>
      <vt:lpstr>PowerPoint Presentation</vt:lpstr>
      <vt:lpstr>Take-away</vt:lpstr>
      <vt:lpstr>Who Am I?</vt:lpstr>
      <vt:lpstr>Who Am I?</vt:lpstr>
      <vt:lpstr>Who Am I?</vt:lpstr>
      <vt:lpstr>Operations + Philosophy</vt:lpstr>
      <vt:lpstr>QGIS</vt:lpstr>
      <vt:lpstr>Where do we begin?</vt:lpstr>
      <vt:lpstr>Continuing…</vt:lpstr>
      <vt:lpstr>Finishing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Training</dc:title>
  <dc:creator>Help Desk</dc:creator>
  <cp:lastModifiedBy>Help Desk</cp:lastModifiedBy>
  <cp:revision>16</cp:revision>
  <dcterms:created xsi:type="dcterms:W3CDTF">2016-11-28T06:37:52Z</dcterms:created>
  <dcterms:modified xsi:type="dcterms:W3CDTF">2016-11-28T11:42:20Z</dcterms:modified>
</cp:coreProperties>
</file>