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notesMasterIdLst>
    <p:notesMasterId r:id="rId19"/>
  </p:notesMasterIdLst>
  <p:sldIdLst>
    <p:sldId id="324" r:id="rId3"/>
    <p:sldId id="276" r:id="rId4"/>
    <p:sldId id="332" r:id="rId5"/>
    <p:sldId id="337" r:id="rId6"/>
    <p:sldId id="338" r:id="rId7"/>
    <p:sldId id="307" r:id="rId8"/>
    <p:sldId id="330" r:id="rId9"/>
    <p:sldId id="333" r:id="rId10"/>
    <p:sldId id="314" r:id="rId11"/>
    <p:sldId id="336" r:id="rId12"/>
    <p:sldId id="334" r:id="rId13"/>
    <p:sldId id="316" r:id="rId14"/>
    <p:sldId id="339" r:id="rId15"/>
    <p:sldId id="340" r:id="rId16"/>
    <p:sldId id="341" r:id="rId17"/>
    <p:sldId id="32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D441AFD6-D0BE-4715-B8B8-03603A00D9B1}">
          <p14:sldIdLst>
            <p14:sldId id="324"/>
            <p14:sldId id="276"/>
            <p14:sldId id="332"/>
            <p14:sldId id="337"/>
            <p14:sldId id="338"/>
            <p14:sldId id="307"/>
            <p14:sldId id="330"/>
            <p14:sldId id="333"/>
            <p14:sldId id="314"/>
            <p14:sldId id="336"/>
            <p14:sldId id="334"/>
            <p14:sldId id="316"/>
            <p14:sldId id="339"/>
            <p14:sldId id="340"/>
            <p14:sldId id="341"/>
            <p14:sldId id="323"/>
          </p14:sldIdLst>
        </p14:section>
        <p14:section name="Closing" id="{73247595-8304-4B0B-B6FF-4FCCF1DEA02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57" userDrawn="1">
          <p15:clr>
            <a:srgbClr val="A4A3A4"/>
          </p15:clr>
        </p15:guide>
        <p15:guide id="4" orient="horz" pos="264" userDrawn="1">
          <p15:clr>
            <a:srgbClr val="A4A3A4"/>
          </p15:clr>
        </p15:guide>
        <p15:guide id="5" pos="7401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FF88"/>
    <a:srgbClr val="4CD2B1"/>
    <a:srgbClr val="00BCD4"/>
    <a:srgbClr val="429AE2"/>
    <a:srgbClr val="E8ECEB"/>
    <a:srgbClr val="99A6AF"/>
    <a:srgbClr val="393D50"/>
    <a:srgbClr val="2C2E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712" autoAdjust="0"/>
  </p:normalViewPr>
  <p:slideViewPr>
    <p:cSldViewPr snapToGrid="0" showGuides="1">
      <p:cViewPr>
        <p:scale>
          <a:sx n="105" d="100"/>
          <a:sy n="105" d="100"/>
        </p:scale>
        <p:origin x="828" y="78"/>
      </p:cViewPr>
      <p:guideLst>
        <p:guide orient="horz" pos="2160"/>
        <p:guide pos="3840"/>
        <p:guide pos="257"/>
        <p:guide orient="horz" pos="264"/>
        <p:guide pos="7401"/>
        <p:guide orient="horz" pos="405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46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slide" Target="slides/slide11.xml" /><Relationship Id="rId18" Type="http://schemas.openxmlformats.org/officeDocument/2006/relationships/slide" Target="slides/slide16.xml" /><Relationship Id="rId3" Type="http://schemas.openxmlformats.org/officeDocument/2006/relationships/slide" Target="slides/slide1.xml" /><Relationship Id="rId21" Type="http://schemas.openxmlformats.org/officeDocument/2006/relationships/viewProps" Target="viewProps.xml" /><Relationship Id="rId7" Type="http://schemas.openxmlformats.org/officeDocument/2006/relationships/slide" Target="slides/slide5.xml" /><Relationship Id="rId12" Type="http://schemas.openxmlformats.org/officeDocument/2006/relationships/slide" Target="slides/slide10.xml" /><Relationship Id="rId17" Type="http://schemas.openxmlformats.org/officeDocument/2006/relationships/slide" Target="slides/slide15.xml" /><Relationship Id="rId2" Type="http://schemas.openxmlformats.org/officeDocument/2006/relationships/slideMaster" Target="slideMasters/slideMaster2.xml" /><Relationship Id="rId16" Type="http://schemas.openxmlformats.org/officeDocument/2006/relationships/slide" Target="slides/slide14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slide" Target="slides/slide9.xml" /><Relationship Id="rId5" Type="http://schemas.openxmlformats.org/officeDocument/2006/relationships/slide" Target="slides/slide3.xml" /><Relationship Id="rId15" Type="http://schemas.openxmlformats.org/officeDocument/2006/relationships/slide" Target="slides/slide13.xml" /><Relationship Id="rId23" Type="http://schemas.openxmlformats.org/officeDocument/2006/relationships/tableStyles" Target="tableStyles.xml" /><Relationship Id="rId10" Type="http://schemas.openxmlformats.org/officeDocument/2006/relationships/slide" Target="slides/slide8.xml" /><Relationship Id="rId19" Type="http://schemas.openxmlformats.org/officeDocument/2006/relationships/notesMaster" Target="notesMasters/notesMaster1.xml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slide" Target="slides/slide12.xml" /><Relationship Id="rId22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EAA9D-6ECD-423A-A025-203F08EF43F7}" type="datetimeFigureOut">
              <a:rPr lang="en-CA" smtClean="0"/>
              <a:t>2024-02-11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5760D-9C70-4F9A-92F3-7429C30F23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5072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9B71FC-B07C-04BC-7C7D-17E255489F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94AD1F-B80C-4A3A-8823-AD09D6A8BB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6F62F0-1288-2A2D-5FF7-961C974E13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739F71-2AF9-66F1-3CB3-A4ED49A9AF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5760D-9C70-4F9A-92F3-7429C30F23E4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5057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EADE0-820A-E4D9-DF73-95BB47ECE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2B4BC2-C6B8-DF48-E324-06A1C99075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91B17F-D796-6EED-5064-D8A3C9B373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701EE-DA0F-19CD-1454-213EFDB3EB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5760D-9C70-4F9A-92F3-7429C30F23E4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7577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3F3E9-3A4F-0910-D84D-FC775EF6B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96AE73-6049-1E09-4C6A-86221A72E5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99555E-8216-1A22-12DF-AFC98B4D0D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4EDE4-59EB-8F7C-BCF3-0DE337EFC0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5760D-9C70-4F9A-92F3-7429C30F23E4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0898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957A98-B194-CAF8-156D-FF46ABE2DE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49D148-4E76-87DA-1691-F9F56F79DD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2A8B22-60C1-82D8-905A-64EBC25A62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B3C73-53D3-DF60-BC6F-9E359461C0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5760D-9C70-4F9A-92F3-7429C30F23E4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4083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CB5242-38B7-7BC1-87A5-54685D607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E0EA0F-0661-9EEF-F24B-D4B9EE53D0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5FCB47-6ECC-3396-29AA-75C6062BA3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7962E-42FE-F868-459F-ECF10EC430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5760D-9C70-4F9A-92F3-7429C30F23E4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5592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B1CE32-BAAF-6CDF-0285-F1FFB4E0B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B32321-C51D-DD0F-52ED-B8901D80AA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B56755-AD2E-BDA5-0E16-4F8A2651C7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63FF35-17E0-2A47-0EB1-D7E2A39BDE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5760D-9C70-4F9A-92F3-7429C30F23E4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880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</p:spTree>
    <p:extLst>
      <p:ext uri="{BB962C8B-B14F-4D97-AF65-F5344CB8AC3E}">
        <p14:creationId xmlns:p14="http://schemas.microsoft.com/office/powerpoint/2010/main" val="2397092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55DC7EA-252D-4C0C-8609-F87D5011CE6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58568" y="0"/>
            <a:ext cx="7433432" cy="2235688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DFC2EAE-8775-4EFF-898C-F4704F880FA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758568" y="2311154"/>
            <a:ext cx="7433432" cy="2235688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67FB691-4D39-478E-9592-3CFE0DB6730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758568" y="4622312"/>
            <a:ext cx="7433432" cy="2235688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82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2CF2AA-34FA-48D9-B650-0ACDEF310C2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99780" y="1429385"/>
            <a:ext cx="3386213" cy="4555416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93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73AD76-2E22-4012-A273-380BB46F601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6534" y="1481984"/>
            <a:ext cx="5198056" cy="2391260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709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91EF937-72C9-44FA-A7AE-223ECBF143B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715313" y="1808076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A72FB2A-3C02-4858-A97B-3518908BB9B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766242" y="1808076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97F50742-E545-448D-A10E-4A68071AA3A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816183" y="1808076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A3C95E8-2A05-40AD-AF3B-DC379BF7C4C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694309" y="3835714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F878B9B-BFA5-41D3-9E22-6A155A30DAD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744250" y="3835714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691CC54A-4AA9-4D68-A25D-73B26405A91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795179" y="3835714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CBF17874-32C9-488E-95CE-0BB24BDEFC4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845120" y="3835714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74AAA50-23AD-45C3-8A80-A2CCB436FD1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665372" y="1808076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127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627182C-9D0B-410F-9F3E-FFA7FF28989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02129" y="1647460"/>
            <a:ext cx="1646097" cy="164609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976A97D-1E85-4BF0-AD27-FE9D67E3207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11333" y="1647460"/>
            <a:ext cx="1646097" cy="164609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E93035D-1588-48A2-A9FA-8C22F3795C1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02129" y="3971365"/>
            <a:ext cx="1646097" cy="164609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5FE19FC-015A-4AA2-BCC7-DE6DB5B80E5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11333" y="3971365"/>
            <a:ext cx="1646097" cy="164609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330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4">
            <a:extLst>
              <a:ext uri="{FF2B5EF4-FFF2-40B4-BE49-F238E27FC236}">
                <a16:creationId xmlns:a16="http://schemas.microsoft.com/office/drawing/2014/main" id="{7BAE8305-3CA0-4E72-A2B0-D5C6A34C8B3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47803" y="2007546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24">
            <a:extLst>
              <a:ext uri="{FF2B5EF4-FFF2-40B4-BE49-F238E27FC236}">
                <a16:creationId xmlns:a16="http://schemas.microsoft.com/office/drawing/2014/main" id="{87F37F1C-086D-454A-8E7E-BEEB515B358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31354" y="2007546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Picture Placeholder 24">
            <a:extLst>
              <a:ext uri="{FF2B5EF4-FFF2-40B4-BE49-F238E27FC236}">
                <a16:creationId xmlns:a16="http://schemas.microsoft.com/office/drawing/2014/main" id="{69A69662-5465-44DE-A6B8-AC82141E089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547803" y="-535841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5" name="Picture Placeholder 24">
            <a:extLst>
              <a:ext uri="{FF2B5EF4-FFF2-40B4-BE49-F238E27FC236}">
                <a16:creationId xmlns:a16="http://schemas.microsoft.com/office/drawing/2014/main" id="{6B8942C5-5A95-472B-9D9D-22AD12D70A5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1354" y="-535841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6" name="Picture Placeholder 24">
            <a:extLst>
              <a:ext uri="{FF2B5EF4-FFF2-40B4-BE49-F238E27FC236}">
                <a16:creationId xmlns:a16="http://schemas.microsoft.com/office/drawing/2014/main" id="{4D60BC0E-012B-4569-A765-BAD6FC32A0E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547803" y="4562075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7" name="Picture Placeholder 24">
            <a:extLst>
              <a:ext uri="{FF2B5EF4-FFF2-40B4-BE49-F238E27FC236}">
                <a16:creationId xmlns:a16="http://schemas.microsoft.com/office/drawing/2014/main" id="{D489F4EE-77DA-4EAC-A0B4-BB5F9F582D9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431354" y="4562075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1333337-6732-49A9-9D10-7303F9216E44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425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C47CAD1-6C0B-425F-A749-1EDB85ACE19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547803" y="-535841"/>
            <a:ext cx="5572749" cy="7923916"/>
          </a:xfrm>
          <a:custGeom>
            <a:avLst/>
            <a:gdLst>
              <a:gd name="connsiteX0" fmla="*/ 5572749 w 5572749"/>
              <a:gd name="connsiteY0" fmla="*/ 5097916 h 7923916"/>
              <a:gd name="connsiteX1" fmla="*/ 5572749 w 5572749"/>
              <a:gd name="connsiteY1" fmla="*/ 7467391 h 7923916"/>
              <a:gd name="connsiteX2" fmla="*/ 2883551 w 5572749"/>
              <a:gd name="connsiteY2" fmla="*/ 7923916 h 7923916"/>
              <a:gd name="connsiteX3" fmla="*/ 2883551 w 5572749"/>
              <a:gd name="connsiteY3" fmla="*/ 5554442 h 7923916"/>
              <a:gd name="connsiteX4" fmla="*/ 2689198 w 5572749"/>
              <a:gd name="connsiteY4" fmla="*/ 5097916 h 7923916"/>
              <a:gd name="connsiteX5" fmla="*/ 2689198 w 5572749"/>
              <a:gd name="connsiteY5" fmla="*/ 7467391 h 7923916"/>
              <a:gd name="connsiteX6" fmla="*/ 0 w 5572749"/>
              <a:gd name="connsiteY6" fmla="*/ 7923916 h 7923916"/>
              <a:gd name="connsiteX7" fmla="*/ 0 w 5572749"/>
              <a:gd name="connsiteY7" fmla="*/ 5554442 h 7923916"/>
              <a:gd name="connsiteX8" fmla="*/ 2689198 w 5572749"/>
              <a:gd name="connsiteY8" fmla="*/ 2543388 h 7923916"/>
              <a:gd name="connsiteX9" fmla="*/ 2689198 w 5572749"/>
              <a:gd name="connsiteY9" fmla="*/ 4912862 h 7923916"/>
              <a:gd name="connsiteX10" fmla="*/ 0 w 5572749"/>
              <a:gd name="connsiteY10" fmla="*/ 5369387 h 7923916"/>
              <a:gd name="connsiteX11" fmla="*/ 0 w 5572749"/>
              <a:gd name="connsiteY11" fmla="*/ 2999913 h 7923916"/>
              <a:gd name="connsiteX12" fmla="*/ 5572749 w 5572749"/>
              <a:gd name="connsiteY12" fmla="*/ 2543387 h 7923916"/>
              <a:gd name="connsiteX13" fmla="*/ 5572749 w 5572749"/>
              <a:gd name="connsiteY13" fmla="*/ 4912862 h 7923916"/>
              <a:gd name="connsiteX14" fmla="*/ 2883551 w 5572749"/>
              <a:gd name="connsiteY14" fmla="*/ 5369387 h 7923916"/>
              <a:gd name="connsiteX15" fmla="*/ 2883551 w 5572749"/>
              <a:gd name="connsiteY15" fmla="*/ 2999913 h 7923916"/>
              <a:gd name="connsiteX16" fmla="*/ 2689198 w 5572749"/>
              <a:gd name="connsiteY16" fmla="*/ 1 h 7923916"/>
              <a:gd name="connsiteX17" fmla="*/ 2689198 w 5572749"/>
              <a:gd name="connsiteY17" fmla="*/ 2369475 h 7923916"/>
              <a:gd name="connsiteX18" fmla="*/ 0 w 5572749"/>
              <a:gd name="connsiteY18" fmla="*/ 2826000 h 7923916"/>
              <a:gd name="connsiteX19" fmla="*/ 0 w 5572749"/>
              <a:gd name="connsiteY19" fmla="*/ 456526 h 7923916"/>
              <a:gd name="connsiteX20" fmla="*/ 5572749 w 5572749"/>
              <a:gd name="connsiteY20" fmla="*/ 0 h 7923916"/>
              <a:gd name="connsiteX21" fmla="*/ 5572749 w 5572749"/>
              <a:gd name="connsiteY21" fmla="*/ 2369475 h 7923916"/>
              <a:gd name="connsiteX22" fmla="*/ 2883551 w 5572749"/>
              <a:gd name="connsiteY22" fmla="*/ 2826000 h 7923916"/>
              <a:gd name="connsiteX23" fmla="*/ 2883551 w 5572749"/>
              <a:gd name="connsiteY23" fmla="*/ 456526 h 792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572749" h="7923916">
                <a:moveTo>
                  <a:pt x="5572749" y="5097916"/>
                </a:moveTo>
                <a:lnTo>
                  <a:pt x="5572749" y="7467391"/>
                </a:lnTo>
                <a:lnTo>
                  <a:pt x="2883551" y="7923916"/>
                </a:lnTo>
                <a:lnTo>
                  <a:pt x="2883551" y="5554442"/>
                </a:lnTo>
                <a:close/>
                <a:moveTo>
                  <a:pt x="2689198" y="5097916"/>
                </a:moveTo>
                <a:lnTo>
                  <a:pt x="2689198" y="7467391"/>
                </a:lnTo>
                <a:lnTo>
                  <a:pt x="0" y="7923916"/>
                </a:lnTo>
                <a:lnTo>
                  <a:pt x="0" y="5554442"/>
                </a:lnTo>
                <a:close/>
                <a:moveTo>
                  <a:pt x="2689198" y="2543388"/>
                </a:moveTo>
                <a:lnTo>
                  <a:pt x="2689198" y="4912862"/>
                </a:lnTo>
                <a:lnTo>
                  <a:pt x="0" y="5369387"/>
                </a:lnTo>
                <a:lnTo>
                  <a:pt x="0" y="2999913"/>
                </a:lnTo>
                <a:close/>
                <a:moveTo>
                  <a:pt x="5572749" y="2543387"/>
                </a:moveTo>
                <a:lnTo>
                  <a:pt x="5572749" y="4912862"/>
                </a:lnTo>
                <a:lnTo>
                  <a:pt x="2883551" y="5369387"/>
                </a:lnTo>
                <a:lnTo>
                  <a:pt x="2883551" y="2999913"/>
                </a:lnTo>
                <a:close/>
                <a:moveTo>
                  <a:pt x="2689198" y="1"/>
                </a:moveTo>
                <a:lnTo>
                  <a:pt x="2689198" y="2369475"/>
                </a:lnTo>
                <a:lnTo>
                  <a:pt x="0" y="2826000"/>
                </a:lnTo>
                <a:lnTo>
                  <a:pt x="0" y="456526"/>
                </a:lnTo>
                <a:close/>
                <a:moveTo>
                  <a:pt x="5572749" y="0"/>
                </a:moveTo>
                <a:lnTo>
                  <a:pt x="5572749" y="2369475"/>
                </a:lnTo>
                <a:lnTo>
                  <a:pt x="2883551" y="2826000"/>
                </a:lnTo>
                <a:lnTo>
                  <a:pt x="2883551" y="45652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D12857A-FA01-4F15-BFC4-268862B00096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6639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B5F53574-1B21-4488-86E6-CA7AA06E7BA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04107" y="1428720"/>
            <a:ext cx="4445498" cy="4458754"/>
          </a:xfrm>
          <a:custGeom>
            <a:avLst/>
            <a:gdLst>
              <a:gd name="connsiteX0" fmla="*/ 0 w 4445498"/>
              <a:gd name="connsiteY0" fmla="*/ 2694085 h 4458754"/>
              <a:gd name="connsiteX1" fmla="*/ 2348671 w 4445498"/>
              <a:gd name="connsiteY1" fmla="*/ 2694085 h 4458754"/>
              <a:gd name="connsiteX2" fmla="*/ 2348671 w 4445498"/>
              <a:gd name="connsiteY2" fmla="*/ 4458754 h 4458754"/>
              <a:gd name="connsiteX3" fmla="*/ 0 w 4445498"/>
              <a:gd name="connsiteY3" fmla="*/ 4458754 h 4458754"/>
              <a:gd name="connsiteX4" fmla="*/ 2683996 w 4445498"/>
              <a:gd name="connsiteY4" fmla="*/ 2106919 h 4458754"/>
              <a:gd name="connsiteX5" fmla="*/ 3858332 w 4445498"/>
              <a:gd name="connsiteY5" fmla="*/ 2106919 h 4458754"/>
              <a:gd name="connsiteX6" fmla="*/ 3858332 w 4445498"/>
              <a:gd name="connsiteY6" fmla="*/ 3281255 h 4458754"/>
              <a:gd name="connsiteX7" fmla="*/ 2683996 w 4445498"/>
              <a:gd name="connsiteY7" fmla="*/ 3281255 h 4458754"/>
              <a:gd name="connsiteX8" fmla="*/ 2683996 w 4445498"/>
              <a:gd name="connsiteY8" fmla="*/ 1 h 4458754"/>
              <a:gd name="connsiteX9" fmla="*/ 4445498 w 4445498"/>
              <a:gd name="connsiteY9" fmla="*/ 1 h 4458754"/>
              <a:gd name="connsiteX10" fmla="*/ 4445498 w 4445498"/>
              <a:gd name="connsiteY10" fmla="*/ 1761503 h 4458754"/>
              <a:gd name="connsiteX11" fmla="*/ 2683996 w 4445498"/>
              <a:gd name="connsiteY11" fmla="*/ 1761503 h 4458754"/>
              <a:gd name="connsiteX12" fmla="*/ 587171 w 4445498"/>
              <a:gd name="connsiteY12" fmla="*/ 0 h 4458754"/>
              <a:gd name="connsiteX13" fmla="*/ 2348673 w 4445498"/>
              <a:gd name="connsiteY13" fmla="*/ 0 h 4458754"/>
              <a:gd name="connsiteX14" fmla="*/ 2348673 w 4445498"/>
              <a:gd name="connsiteY14" fmla="*/ 2348669 h 4458754"/>
              <a:gd name="connsiteX15" fmla="*/ 587171 w 4445498"/>
              <a:gd name="connsiteY15" fmla="*/ 2348669 h 4458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5498" h="4458754">
                <a:moveTo>
                  <a:pt x="0" y="2694085"/>
                </a:moveTo>
                <a:lnTo>
                  <a:pt x="2348671" y="2694085"/>
                </a:lnTo>
                <a:lnTo>
                  <a:pt x="2348671" y="4458754"/>
                </a:lnTo>
                <a:lnTo>
                  <a:pt x="0" y="4458754"/>
                </a:lnTo>
                <a:close/>
                <a:moveTo>
                  <a:pt x="2683996" y="2106919"/>
                </a:moveTo>
                <a:lnTo>
                  <a:pt x="3858332" y="2106919"/>
                </a:lnTo>
                <a:lnTo>
                  <a:pt x="3858332" y="3281255"/>
                </a:lnTo>
                <a:lnTo>
                  <a:pt x="2683996" y="3281255"/>
                </a:lnTo>
                <a:close/>
                <a:moveTo>
                  <a:pt x="2683996" y="1"/>
                </a:moveTo>
                <a:lnTo>
                  <a:pt x="4445498" y="1"/>
                </a:lnTo>
                <a:lnTo>
                  <a:pt x="4445498" y="1761503"/>
                </a:lnTo>
                <a:lnTo>
                  <a:pt x="2683996" y="1761503"/>
                </a:lnTo>
                <a:close/>
                <a:moveTo>
                  <a:pt x="587171" y="0"/>
                </a:moveTo>
                <a:lnTo>
                  <a:pt x="2348673" y="0"/>
                </a:lnTo>
                <a:lnTo>
                  <a:pt x="2348673" y="2348669"/>
                </a:lnTo>
                <a:lnTo>
                  <a:pt x="587171" y="234866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28246E7-1DC9-4B97-836F-56DBE03582DE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4144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0295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C8258630-745C-4DAF-B9D9-65090959DD2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914360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9FC8C1E9-20AF-47FD-BDBF-5C5441F883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071745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7F33FEDF-B8B0-4388-BA09-B0CB583664E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682718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7A2CB93-587B-4C1B-8BE9-AC2D185EAB4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270752" y="2047670"/>
            <a:ext cx="1965266" cy="3459895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FAC5AC2C-182C-4368-AC70-F5377407C33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54724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5845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2025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D59ABE9B-A895-49DA-BCA1-BC0E7715DBA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96097" y="2653052"/>
            <a:ext cx="1636532" cy="2040397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48FB9B92-64E1-47F6-A07B-DF7E96FB0F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057449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098FF16D-471F-4F24-BD08-E87F2E78E0A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85848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08C03F9-BBD0-4488-BC03-EFA6978AA06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586871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136F003D-12B1-4E24-9082-C4C72CB88A1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852994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199137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9">
            <a:extLst>
              <a:ext uri="{FF2B5EF4-FFF2-40B4-BE49-F238E27FC236}">
                <a16:creationId xmlns:a16="http://schemas.microsoft.com/office/drawing/2014/main" id="{A92DA20C-C6C8-423D-979F-075301B7EEC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740117" y="2039150"/>
            <a:ext cx="3560878" cy="2223982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2" name="Picture Placeholder 19">
            <a:extLst>
              <a:ext uri="{FF2B5EF4-FFF2-40B4-BE49-F238E27FC236}">
                <a16:creationId xmlns:a16="http://schemas.microsoft.com/office/drawing/2014/main" id="{3D8E2213-7C3E-40E5-AB56-872442DEEB6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891005" y="2039150"/>
            <a:ext cx="3560878" cy="2223982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9" name="Picture Placeholder 19">
            <a:extLst>
              <a:ext uri="{FF2B5EF4-FFF2-40B4-BE49-F238E27FC236}">
                <a16:creationId xmlns:a16="http://schemas.microsoft.com/office/drawing/2014/main" id="{7A650009-7A1B-47EE-82D0-7680012E762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854714" y="1740805"/>
            <a:ext cx="4465824" cy="2789174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9470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9">
            <a:extLst>
              <a:ext uri="{FF2B5EF4-FFF2-40B4-BE49-F238E27FC236}">
                <a16:creationId xmlns:a16="http://schemas.microsoft.com/office/drawing/2014/main" id="{D6A48890-5452-42D5-93B2-CB1D057E0E1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204840" y="3748753"/>
            <a:ext cx="2254445" cy="4002945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0" name="Picture Placeholder 20">
            <a:extLst>
              <a:ext uri="{FF2B5EF4-FFF2-40B4-BE49-F238E27FC236}">
                <a16:creationId xmlns:a16="http://schemas.microsoft.com/office/drawing/2014/main" id="{D616F65C-FDED-44E6-B091-86687F43A5C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716196" y="3748753"/>
            <a:ext cx="2254445" cy="4002945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1" name="Picture Placeholder 18">
            <a:extLst>
              <a:ext uri="{FF2B5EF4-FFF2-40B4-BE49-F238E27FC236}">
                <a16:creationId xmlns:a16="http://schemas.microsoft.com/office/drawing/2014/main" id="{C266B2B8-848B-4C35-AD6D-C61FB2D6B0C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64372" y="2999358"/>
            <a:ext cx="2254445" cy="4002945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555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9DB9F7B-0C0D-4574-91E1-0BB0E49C4A9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72603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0ED3104-2AB9-42AD-95FC-2D51190B41B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587890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CCD642A-D413-44FA-92CB-475D45D673E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683869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8F1BD4D-3960-4926-9512-601B22F168F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699156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6267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FF503AE-ED97-4F27-8AEF-FD83A43E817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704862" y="1651598"/>
            <a:ext cx="2782276" cy="278227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5924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BCBED6E-D8A2-475F-8411-9F8137B1B5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55882" y="1698450"/>
            <a:ext cx="2408165" cy="240816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8D4EFF58-431A-4FE4-A38A-F32F81017DF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91916" y="1698450"/>
            <a:ext cx="2408165" cy="240816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15C33B18-F7A0-40DB-9DBD-56E90C6F700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37142" y="1698450"/>
            <a:ext cx="2408165" cy="240816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6581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E3A3926D-B083-447D-8E42-B4EE6F725B7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77201" y="169845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7FD16D7-CDE2-44AE-A9F7-0832534C65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37243" y="169845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0909B1B-26C3-4B90-907B-3CEB4F348B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77201" y="385849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91BAF76C-F6D4-4C87-88CE-A283E36420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37243" y="385849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5999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411BCA7-FCC2-49F6-B3BC-7E91227132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1779" y="1866952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7ECD762-C57C-4FAC-A738-B01D1135E93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73827" y="1866952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6FF32DB-A09F-4EFA-A16A-72DD10FB501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81779" y="3759299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2575481F-82B8-4617-A189-8CEB2FA7D87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73827" y="3759299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038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45ED468A-5C1C-4CDE-945A-5A4B6E2C1B9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83869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0366F2E-BA7C-4DE9-89F9-ACB130C2799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88924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F3C5220F-343E-40E6-A4AD-FEA64BB8DF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89476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5A30AEC-0F5D-4110-83FC-DE3A276EA2A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84394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5153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EF77C6C-1CD4-4D88-8EAD-05F7FCDABCF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45955" y="1773776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CA02097-0A85-4898-BC69-B6707FBAD3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240" y="1773776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82B7247B-A2E1-416D-B2CF-A9A11BD4003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216525" y="1773776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384708A-3AE4-4C63-96C8-463C0969C8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163601" y="3791420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2FA21231-240E-4F0B-9F6F-43A2341E3DF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98886" y="3791420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17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BEA64B-DF77-4367-B86B-F98960E71A1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033719" y="1075015"/>
            <a:ext cx="1781734" cy="3163610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4E4F114-2799-4BEB-9B7A-C916C3AC03B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3825" y="3986513"/>
            <a:ext cx="4874458" cy="649901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9480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9F9EA13-AC1E-47AA-B037-77E9EE70B9D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396964" y="1521403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D340B6A-9ADA-4A7E-88C8-601643D8D45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348944" y="1521403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D246950-8752-460D-8928-EF32D2F871B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167006" y="1521403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528F1B5-C915-45BF-AE63-7E55E97629D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396964" y="3896190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14E5562-8C43-48D7-813A-22E9EC7192D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348944" y="3896190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C0AD035-349F-4288-A902-9CF1AAA9173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167006" y="3896190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6883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B4EA213-A437-46B1-8D86-E063559BEF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10175" y="1812072"/>
            <a:ext cx="1771650" cy="177165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644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673B75-9FB9-4B09-AAAA-D7EAE5D7902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8911" y="1601942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2A49E9F6-A8F6-449D-B8CB-29E4789FD54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17366" y="1601942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F8E2FBE2-0C33-4718-A895-DFB097DF410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221102" y="3210184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136E8F6B-88CE-46CF-BA58-54C70D912D9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13630" y="3210184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13D1BE97-7441-45F0-B376-DF72F70F911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10" y="3210184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624ADF6-79CB-461F-90E0-E8C7E3C38D0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211798" y="1598754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B893DE71-6ED9-4319-968E-B507F993827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619307" y="1598754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9D58DF93-5A80-4FA7-803F-286088356B0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016308" y="3206998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6DCE2498-A336-4F3E-974F-0BEF1060EB4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414480" y="1601942"/>
            <a:ext cx="1361005" cy="2969247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3459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840CE84-1EF6-471C-9EF0-97714650591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8910" y="1598754"/>
            <a:ext cx="10973196" cy="2972435"/>
          </a:xfrm>
          <a:custGeom>
            <a:avLst/>
            <a:gdLst>
              <a:gd name="connsiteX0" fmla="*/ 9612191 w 10973196"/>
              <a:gd name="connsiteY0" fmla="*/ 1611430 h 2972435"/>
              <a:gd name="connsiteX1" fmla="*/ 10973196 w 10973196"/>
              <a:gd name="connsiteY1" fmla="*/ 1611430 h 2972435"/>
              <a:gd name="connsiteX2" fmla="*/ 10973196 w 10973196"/>
              <a:gd name="connsiteY2" fmla="*/ 2972435 h 2972435"/>
              <a:gd name="connsiteX3" fmla="*/ 9612191 w 10973196"/>
              <a:gd name="connsiteY3" fmla="*/ 2972435 h 2972435"/>
              <a:gd name="connsiteX4" fmla="*/ 3204720 w 10973196"/>
              <a:gd name="connsiteY4" fmla="*/ 1611430 h 2972435"/>
              <a:gd name="connsiteX5" fmla="*/ 4565724 w 10973196"/>
              <a:gd name="connsiteY5" fmla="*/ 1611430 h 2972435"/>
              <a:gd name="connsiteX6" fmla="*/ 4565724 w 10973196"/>
              <a:gd name="connsiteY6" fmla="*/ 2972435 h 2972435"/>
              <a:gd name="connsiteX7" fmla="*/ 3204720 w 10973196"/>
              <a:gd name="connsiteY7" fmla="*/ 2972435 h 2972435"/>
              <a:gd name="connsiteX8" fmla="*/ 0 w 10973196"/>
              <a:gd name="connsiteY8" fmla="*/ 1611430 h 2972435"/>
              <a:gd name="connsiteX9" fmla="*/ 2962800 w 10973196"/>
              <a:gd name="connsiteY9" fmla="*/ 1611430 h 2972435"/>
              <a:gd name="connsiteX10" fmla="*/ 2962800 w 10973196"/>
              <a:gd name="connsiteY10" fmla="*/ 2972435 h 2972435"/>
              <a:gd name="connsiteX11" fmla="*/ 0 w 10973196"/>
              <a:gd name="connsiteY11" fmla="*/ 2972435 h 2972435"/>
              <a:gd name="connsiteX12" fmla="*/ 6407397 w 10973196"/>
              <a:gd name="connsiteY12" fmla="*/ 1608244 h 2972435"/>
              <a:gd name="connsiteX13" fmla="*/ 9370197 w 10973196"/>
              <a:gd name="connsiteY13" fmla="*/ 1608244 h 2972435"/>
              <a:gd name="connsiteX14" fmla="*/ 9370197 w 10973196"/>
              <a:gd name="connsiteY14" fmla="*/ 2969249 h 2972435"/>
              <a:gd name="connsiteX15" fmla="*/ 6407397 w 10973196"/>
              <a:gd name="connsiteY15" fmla="*/ 2969249 h 2972435"/>
              <a:gd name="connsiteX16" fmla="*/ 6408455 w 10973196"/>
              <a:gd name="connsiteY16" fmla="*/ 3188 h 2972435"/>
              <a:gd name="connsiteX17" fmla="*/ 7769460 w 10973196"/>
              <a:gd name="connsiteY17" fmla="*/ 3188 h 2972435"/>
              <a:gd name="connsiteX18" fmla="*/ 7769460 w 10973196"/>
              <a:gd name="connsiteY18" fmla="*/ 1364193 h 2972435"/>
              <a:gd name="connsiteX19" fmla="*/ 6408455 w 10973196"/>
              <a:gd name="connsiteY19" fmla="*/ 1364193 h 2972435"/>
              <a:gd name="connsiteX20" fmla="*/ 4805569 w 10973196"/>
              <a:gd name="connsiteY20" fmla="*/ 3188 h 2972435"/>
              <a:gd name="connsiteX21" fmla="*/ 6166574 w 10973196"/>
              <a:gd name="connsiteY21" fmla="*/ 3188 h 2972435"/>
              <a:gd name="connsiteX22" fmla="*/ 6166574 w 10973196"/>
              <a:gd name="connsiteY22" fmla="*/ 2972435 h 2972435"/>
              <a:gd name="connsiteX23" fmla="*/ 4805569 w 10973196"/>
              <a:gd name="connsiteY23" fmla="*/ 2972435 h 2972435"/>
              <a:gd name="connsiteX24" fmla="*/ 1 w 10973196"/>
              <a:gd name="connsiteY24" fmla="*/ 3188 h 2972435"/>
              <a:gd name="connsiteX25" fmla="*/ 1361006 w 10973196"/>
              <a:gd name="connsiteY25" fmla="*/ 3188 h 2972435"/>
              <a:gd name="connsiteX26" fmla="*/ 1361006 w 10973196"/>
              <a:gd name="connsiteY26" fmla="*/ 1364193 h 2972435"/>
              <a:gd name="connsiteX27" fmla="*/ 1 w 10973196"/>
              <a:gd name="connsiteY27" fmla="*/ 1364193 h 2972435"/>
              <a:gd name="connsiteX28" fmla="*/ 8010396 w 10973196"/>
              <a:gd name="connsiteY28" fmla="*/ 0 h 2972435"/>
              <a:gd name="connsiteX29" fmla="*/ 10973196 w 10973196"/>
              <a:gd name="connsiteY29" fmla="*/ 0 h 2972435"/>
              <a:gd name="connsiteX30" fmla="*/ 10973196 w 10973196"/>
              <a:gd name="connsiteY30" fmla="*/ 1361005 h 2972435"/>
              <a:gd name="connsiteX31" fmla="*/ 8010396 w 10973196"/>
              <a:gd name="connsiteY31" fmla="*/ 1361005 h 2972435"/>
              <a:gd name="connsiteX32" fmla="*/ 1602887 w 10973196"/>
              <a:gd name="connsiteY32" fmla="*/ 0 h 2972435"/>
              <a:gd name="connsiteX33" fmla="*/ 4565687 w 10973196"/>
              <a:gd name="connsiteY33" fmla="*/ 0 h 2972435"/>
              <a:gd name="connsiteX34" fmla="*/ 4565687 w 10973196"/>
              <a:gd name="connsiteY34" fmla="*/ 1361005 h 2972435"/>
              <a:gd name="connsiteX35" fmla="*/ 1602887 w 10973196"/>
              <a:gd name="connsiteY35" fmla="*/ 1361005 h 297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73196" h="2972435">
                <a:moveTo>
                  <a:pt x="9612191" y="1611430"/>
                </a:moveTo>
                <a:lnTo>
                  <a:pt x="10973196" y="1611430"/>
                </a:lnTo>
                <a:lnTo>
                  <a:pt x="10973196" y="2972435"/>
                </a:lnTo>
                <a:lnTo>
                  <a:pt x="9612191" y="2972435"/>
                </a:lnTo>
                <a:close/>
                <a:moveTo>
                  <a:pt x="3204720" y="1611430"/>
                </a:moveTo>
                <a:lnTo>
                  <a:pt x="4565724" y="1611430"/>
                </a:lnTo>
                <a:lnTo>
                  <a:pt x="4565724" y="2972435"/>
                </a:lnTo>
                <a:lnTo>
                  <a:pt x="3204720" y="2972435"/>
                </a:lnTo>
                <a:close/>
                <a:moveTo>
                  <a:pt x="0" y="1611430"/>
                </a:moveTo>
                <a:lnTo>
                  <a:pt x="2962800" y="1611430"/>
                </a:lnTo>
                <a:lnTo>
                  <a:pt x="2962800" y="2972435"/>
                </a:lnTo>
                <a:lnTo>
                  <a:pt x="0" y="2972435"/>
                </a:lnTo>
                <a:close/>
                <a:moveTo>
                  <a:pt x="6407397" y="1608244"/>
                </a:moveTo>
                <a:lnTo>
                  <a:pt x="9370197" y="1608244"/>
                </a:lnTo>
                <a:lnTo>
                  <a:pt x="9370197" y="2969249"/>
                </a:lnTo>
                <a:lnTo>
                  <a:pt x="6407397" y="2969249"/>
                </a:lnTo>
                <a:close/>
                <a:moveTo>
                  <a:pt x="6408455" y="3188"/>
                </a:moveTo>
                <a:lnTo>
                  <a:pt x="7769460" y="3188"/>
                </a:lnTo>
                <a:lnTo>
                  <a:pt x="7769460" y="1364193"/>
                </a:lnTo>
                <a:lnTo>
                  <a:pt x="6408455" y="1364193"/>
                </a:lnTo>
                <a:close/>
                <a:moveTo>
                  <a:pt x="4805569" y="3188"/>
                </a:moveTo>
                <a:lnTo>
                  <a:pt x="6166574" y="3188"/>
                </a:lnTo>
                <a:lnTo>
                  <a:pt x="6166574" y="2972435"/>
                </a:lnTo>
                <a:lnTo>
                  <a:pt x="4805569" y="2972435"/>
                </a:lnTo>
                <a:close/>
                <a:moveTo>
                  <a:pt x="1" y="3188"/>
                </a:moveTo>
                <a:lnTo>
                  <a:pt x="1361006" y="3188"/>
                </a:lnTo>
                <a:lnTo>
                  <a:pt x="1361006" y="1364193"/>
                </a:lnTo>
                <a:lnTo>
                  <a:pt x="1" y="1364193"/>
                </a:lnTo>
                <a:close/>
                <a:moveTo>
                  <a:pt x="8010396" y="0"/>
                </a:moveTo>
                <a:lnTo>
                  <a:pt x="10973196" y="0"/>
                </a:lnTo>
                <a:lnTo>
                  <a:pt x="10973196" y="1361005"/>
                </a:lnTo>
                <a:lnTo>
                  <a:pt x="8010396" y="1361005"/>
                </a:lnTo>
                <a:close/>
                <a:moveTo>
                  <a:pt x="1602887" y="0"/>
                </a:moveTo>
                <a:lnTo>
                  <a:pt x="4565687" y="0"/>
                </a:lnTo>
                <a:lnTo>
                  <a:pt x="4565687" y="1361005"/>
                </a:lnTo>
                <a:lnTo>
                  <a:pt x="1602887" y="136100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7732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</p:spTree>
    <p:extLst>
      <p:ext uri="{BB962C8B-B14F-4D97-AF65-F5344CB8AC3E}">
        <p14:creationId xmlns:p14="http://schemas.microsoft.com/office/powerpoint/2010/main" val="15139823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131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B197E06-A177-446D-AA13-CE7B4EB4B83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91711" y="1256466"/>
            <a:ext cx="1781734" cy="3163610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79F6E34-9EB2-4AE6-B278-795312FC28F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969799" y="2415487"/>
            <a:ext cx="1781734" cy="3163610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188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785171CE-8DD2-483A-A4B3-CE421F0E39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1" y="898988"/>
            <a:ext cx="3528402" cy="3133618"/>
          </a:xfrm>
          <a:prstGeom prst="parallelogram">
            <a:avLst>
              <a:gd name="adj" fmla="val 38443"/>
            </a:avLst>
          </a:prstGeom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8CAB5A58-16E7-4059-8C12-7DE8D7C70FE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91807" y="1862191"/>
            <a:ext cx="3528402" cy="3133618"/>
          </a:xfrm>
          <a:prstGeom prst="parallelogram">
            <a:avLst>
              <a:gd name="adj" fmla="val 38443"/>
            </a:avLst>
          </a:prstGeom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C1FAFC6-D6E4-4F07-B207-5075C8D4033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270539" y="2825394"/>
            <a:ext cx="3528402" cy="3133618"/>
          </a:xfrm>
          <a:prstGeom prst="parallelogram">
            <a:avLst>
              <a:gd name="adj" fmla="val 38443"/>
            </a:avLst>
          </a:prstGeom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17041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35823C-FF05-4618-B8E6-A5237925F2E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687098" y="0"/>
            <a:ext cx="2724727" cy="3752273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1B7D490-2E33-4F19-874A-DCD7B8B948F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80176" y="3427516"/>
            <a:ext cx="3509816" cy="3430484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216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BCBF080-5732-4A19-BEF8-6301B16DCCE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646261" y="0"/>
            <a:ext cx="2724727" cy="3752273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CC0DD1C-6321-4E81-87A3-1E10A74FB10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162472" y="3105725"/>
            <a:ext cx="2724727" cy="3752273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364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A56E01ED-21C4-4762-B580-7195B0CF732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1905" y="3535238"/>
            <a:ext cx="2331026" cy="2331026"/>
          </a:xfrm>
          <a:custGeom>
            <a:avLst/>
            <a:gdLst>
              <a:gd name="connsiteX0" fmla="*/ 1032147 w 2064294"/>
              <a:gd name="connsiteY0" fmla="*/ 0 h 2064294"/>
              <a:gd name="connsiteX1" fmla="*/ 2064294 w 2064294"/>
              <a:gd name="connsiteY1" fmla="*/ 1032147 h 2064294"/>
              <a:gd name="connsiteX2" fmla="*/ 1032147 w 2064294"/>
              <a:gd name="connsiteY2" fmla="*/ 2064294 h 2064294"/>
              <a:gd name="connsiteX3" fmla="*/ 0 w 2064294"/>
              <a:gd name="connsiteY3" fmla="*/ 1032147 h 2064294"/>
              <a:gd name="connsiteX4" fmla="*/ 1032147 w 2064294"/>
              <a:gd name="connsiteY4" fmla="*/ 0 h 20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294" h="2064294">
                <a:moveTo>
                  <a:pt x="1032147" y="0"/>
                </a:moveTo>
                <a:cubicBezTo>
                  <a:pt x="1602186" y="0"/>
                  <a:pt x="2064294" y="462108"/>
                  <a:pt x="2064294" y="1032147"/>
                </a:cubicBezTo>
                <a:cubicBezTo>
                  <a:pt x="2064294" y="1602186"/>
                  <a:pt x="1602186" y="2064294"/>
                  <a:pt x="1032147" y="2064294"/>
                </a:cubicBezTo>
                <a:cubicBezTo>
                  <a:pt x="462108" y="2064294"/>
                  <a:pt x="0" y="1602186"/>
                  <a:pt x="0" y="1032147"/>
                </a:cubicBezTo>
                <a:cubicBezTo>
                  <a:pt x="0" y="462108"/>
                  <a:pt x="462108" y="0"/>
                  <a:pt x="10321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endParaRPr lang="en-ID"/>
          </a:p>
        </p:txBody>
      </p:sp>
      <p:sp>
        <p:nvSpPr>
          <p:cNvPr id="6" name="Picture Placeholder 14">
            <a:extLst>
              <a:ext uri="{FF2B5EF4-FFF2-40B4-BE49-F238E27FC236}">
                <a16:creationId xmlns:a16="http://schemas.microsoft.com/office/drawing/2014/main" id="{46379E3D-7E2D-40A3-85D2-C58CFE4E43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29611" y="3535238"/>
            <a:ext cx="2331026" cy="2331026"/>
          </a:xfrm>
          <a:custGeom>
            <a:avLst/>
            <a:gdLst>
              <a:gd name="connsiteX0" fmla="*/ 1032147 w 2064294"/>
              <a:gd name="connsiteY0" fmla="*/ 0 h 2064294"/>
              <a:gd name="connsiteX1" fmla="*/ 2064294 w 2064294"/>
              <a:gd name="connsiteY1" fmla="*/ 1032147 h 2064294"/>
              <a:gd name="connsiteX2" fmla="*/ 1032147 w 2064294"/>
              <a:gd name="connsiteY2" fmla="*/ 2064294 h 2064294"/>
              <a:gd name="connsiteX3" fmla="*/ 0 w 2064294"/>
              <a:gd name="connsiteY3" fmla="*/ 1032147 h 2064294"/>
              <a:gd name="connsiteX4" fmla="*/ 1032147 w 2064294"/>
              <a:gd name="connsiteY4" fmla="*/ 0 h 20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294" h="2064294">
                <a:moveTo>
                  <a:pt x="1032147" y="0"/>
                </a:moveTo>
                <a:cubicBezTo>
                  <a:pt x="1602186" y="0"/>
                  <a:pt x="2064294" y="462108"/>
                  <a:pt x="2064294" y="1032147"/>
                </a:cubicBezTo>
                <a:cubicBezTo>
                  <a:pt x="2064294" y="1602186"/>
                  <a:pt x="1602186" y="2064294"/>
                  <a:pt x="1032147" y="2064294"/>
                </a:cubicBezTo>
                <a:cubicBezTo>
                  <a:pt x="462108" y="2064294"/>
                  <a:pt x="0" y="1602186"/>
                  <a:pt x="0" y="1032147"/>
                </a:cubicBezTo>
                <a:cubicBezTo>
                  <a:pt x="0" y="462108"/>
                  <a:pt x="462108" y="0"/>
                  <a:pt x="10321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endParaRPr lang="en-ID"/>
          </a:p>
        </p:txBody>
      </p:sp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CEF89640-1C54-494F-938F-D56B632F941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91905" y="997538"/>
            <a:ext cx="2331026" cy="2331026"/>
          </a:xfrm>
          <a:custGeom>
            <a:avLst/>
            <a:gdLst>
              <a:gd name="connsiteX0" fmla="*/ 1032147 w 2064294"/>
              <a:gd name="connsiteY0" fmla="*/ 0 h 2064294"/>
              <a:gd name="connsiteX1" fmla="*/ 2064294 w 2064294"/>
              <a:gd name="connsiteY1" fmla="*/ 1032147 h 2064294"/>
              <a:gd name="connsiteX2" fmla="*/ 1032147 w 2064294"/>
              <a:gd name="connsiteY2" fmla="*/ 2064294 h 2064294"/>
              <a:gd name="connsiteX3" fmla="*/ 0 w 2064294"/>
              <a:gd name="connsiteY3" fmla="*/ 1032147 h 2064294"/>
              <a:gd name="connsiteX4" fmla="*/ 1032147 w 2064294"/>
              <a:gd name="connsiteY4" fmla="*/ 0 h 20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294" h="2064294">
                <a:moveTo>
                  <a:pt x="1032147" y="0"/>
                </a:moveTo>
                <a:cubicBezTo>
                  <a:pt x="1602186" y="0"/>
                  <a:pt x="2064294" y="462108"/>
                  <a:pt x="2064294" y="1032147"/>
                </a:cubicBezTo>
                <a:cubicBezTo>
                  <a:pt x="2064294" y="1602186"/>
                  <a:pt x="1602186" y="2064294"/>
                  <a:pt x="1032147" y="2064294"/>
                </a:cubicBezTo>
                <a:cubicBezTo>
                  <a:pt x="462108" y="2064294"/>
                  <a:pt x="0" y="1602186"/>
                  <a:pt x="0" y="1032147"/>
                </a:cubicBezTo>
                <a:cubicBezTo>
                  <a:pt x="0" y="462108"/>
                  <a:pt x="462108" y="0"/>
                  <a:pt x="10321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endParaRPr lang="en-ID"/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91FFF00-5E51-4EB8-A0D7-FAF063F9D0C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29611" y="997538"/>
            <a:ext cx="2331026" cy="2331026"/>
          </a:xfrm>
          <a:custGeom>
            <a:avLst/>
            <a:gdLst>
              <a:gd name="connsiteX0" fmla="*/ 1032147 w 2064294"/>
              <a:gd name="connsiteY0" fmla="*/ 0 h 2064294"/>
              <a:gd name="connsiteX1" fmla="*/ 2064294 w 2064294"/>
              <a:gd name="connsiteY1" fmla="*/ 1032147 h 2064294"/>
              <a:gd name="connsiteX2" fmla="*/ 1032147 w 2064294"/>
              <a:gd name="connsiteY2" fmla="*/ 2064294 h 2064294"/>
              <a:gd name="connsiteX3" fmla="*/ 0 w 2064294"/>
              <a:gd name="connsiteY3" fmla="*/ 1032147 h 2064294"/>
              <a:gd name="connsiteX4" fmla="*/ 1032147 w 2064294"/>
              <a:gd name="connsiteY4" fmla="*/ 0 h 20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294" h="2064294">
                <a:moveTo>
                  <a:pt x="1032147" y="0"/>
                </a:moveTo>
                <a:cubicBezTo>
                  <a:pt x="1602186" y="0"/>
                  <a:pt x="2064294" y="462108"/>
                  <a:pt x="2064294" y="1032147"/>
                </a:cubicBezTo>
                <a:cubicBezTo>
                  <a:pt x="2064294" y="1602186"/>
                  <a:pt x="1602186" y="2064294"/>
                  <a:pt x="1032147" y="2064294"/>
                </a:cubicBezTo>
                <a:cubicBezTo>
                  <a:pt x="462108" y="2064294"/>
                  <a:pt x="0" y="1602186"/>
                  <a:pt x="0" y="1032147"/>
                </a:cubicBezTo>
                <a:cubicBezTo>
                  <a:pt x="0" y="462108"/>
                  <a:pt x="462108" y="0"/>
                  <a:pt x="10321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40343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56F4E96F-A292-47A0-84F3-41057C72C22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819415" y="1125958"/>
            <a:ext cx="4626838" cy="4629518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F3D85B5F-6AD3-4730-81CD-41344EAB13EF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877862" y="1125958"/>
            <a:ext cx="4626838" cy="4629518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36B57733-EC4D-41D4-A4E6-656ED543EBB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347922" y="-1413227"/>
            <a:ext cx="4626838" cy="4629518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50DE1DB7-3575-4A0C-AF98-F80B24D80B3F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347922" y="3641709"/>
            <a:ext cx="4626838" cy="4629518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24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 /><Relationship Id="rId13" Type="http://schemas.openxmlformats.org/officeDocument/2006/relationships/slideLayout" Target="../slideLayouts/slideLayout30.xml" /><Relationship Id="rId18" Type="http://schemas.openxmlformats.org/officeDocument/2006/relationships/slideLayout" Target="../slideLayouts/slideLayout35.xml" /><Relationship Id="rId3" Type="http://schemas.openxmlformats.org/officeDocument/2006/relationships/slideLayout" Target="../slideLayouts/slideLayout20.xml" /><Relationship Id="rId7" Type="http://schemas.openxmlformats.org/officeDocument/2006/relationships/slideLayout" Target="../slideLayouts/slideLayout24.xml" /><Relationship Id="rId12" Type="http://schemas.openxmlformats.org/officeDocument/2006/relationships/slideLayout" Target="../slideLayouts/slideLayout29.xml" /><Relationship Id="rId17" Type="http://schemas.openxmlformats.org/officeDocument/2006/relationships/slideLayout" Target="../slideLayouts/slideLayout34.xml" /><Relationship Id="rId2" Type="http://schemas.openxmlformats.org/officeDocument/2006/relationships/slideLayout" Target="../slideLayouts/slideLayout19.xml" /><Relationship Id="rId16" Type="http://schemas.openxmlformats.org/officeDocument/2006/relationships/slideLayout" Target="../slideLayouts/slideLayout33.xml" /><Relationship Id="rId1" Type="http://schemas.openxmlformats.org/officeDocument/2006/relationships/slideLayout" Target="../slideLayouts/slideLayout18.xml" /><Relationship Id="rId6" Type="http://schemas.openxmlformats.org/officeDocument/2006/relationships/slideLayout" Target="../slideLayouts/slideLayout23.xml" /><Relationship Id="rId11" Type="http://schemas.openxmlformats.org/officeDocument/2006/relationships/slideLayout" Target="../slideLayouts/slideLayout28.xml" /><Relationship Id="rId5" Type="http://schemas.openxmlformats.org/officeDocument/2006/relationships/slideLayout" Target="../slideLayouts/slideLayout22.xml" /><Relationship Id="rId15" Type="http://schemas.openxmlformats.org/officeDocument/2006/relationships/slideLayout" Target="../slideLayouts/slideLayout32.xml" /><Relationship Id="rId10" Type="http://schemas.openxmlformats.org/officeDocument/2006/relationships/slideLayout" Target="../slideLayouts/slideLayout27.xml" /><Relationship Id="rId19" Type="http://schemas.openxmlformats.org/officeDocument/2006/relationships/theme" Target="../theme/theme2.xml" /><Relationship Id="rId4" Type="http://schemas.openxmlformats.org/officeDocument/2006/relationships/slideLayout" Target="../slideLayouts/slideLayout21.xml" /><Relationship Id="rId9" Type="http://schemas.openxmlformats.org/officeDocument/2006/relationships/slideLayout" Target="../slideLayouts/slideLayout26.xml" /><Relationship Id="rId14" Type="http://schemas.openxmlformats.org/officeDocument/2006/relationships/slideLayout" Target="../slideLayouts/slideLayout3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42F495-10C4-4D6E-94F3-C690AF89DA83}"/>
              </a:ext>
            </a:extLst>
          </p:cNvPr>
          <p:cNvCxnSpPr>
            <a:cxnSpLocks/>
          </p:cNvCxnSpPr>
          <p:nvPr userDrawn="1"/>
        </p:nvCxnSpPr>
        <p:spPr>
          <a:xfrm flipH="1">
            <a:off x="223084" y="419100"/>
            <a:ext cx="1362422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004DB93-FA13-4E6B-B782-7B31A84FECF3}"/>
              </a:ext>
            </a:extLst>
          </p:cNvPr>
          <p:cNvCxnSpPr>
            <a:cxnSpLocks/>
          </p:cNvCxnSpPr>
          <p:nvPr userDrawn="1"/>
        </p:nvCxnSpPr>
        <p:spPr>
          <a:xfrm rot="5400000" flipH="1">
            <a:off x="-62448" y="639996"/>
            <a:ext cx="96473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D4D8EC43-0BFA-46A6-A803-E95ED2FAA545}"/>
              </a:ext>
            </a:extLst>
          </p:cNvPr>
          <p:cNvGrpSpPr/>
          <p:nvPr userDrawn="1"/>
        </p:nvGrpSpPr>
        <p:grpSpPr>
          <a:xfrm flipH="1">
            <a:off x="11156277" y="4961299"/>
            <a:ext cx="856034" cy="1604871"/>
            <a:chOff x="165370" y="4961299"/>
            <a:chExt cx="856034" cy="160487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73CEFBA-70ED-4434-BE10-9DBB79BE4F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5370" y="6438900"/>
              <a:ext cx="856034" cy="0"/>
            </a:xfrm>
            <a:prstGeom prst="lin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F8440A8-AD0D-4891-B192-255E927EB482}"/>
                </a:ext>
              </a:extLst>
            </p:cNvPr>
            <p:cNvCxnSpPr>
              <a:cxnSpLocks/>
            </p:cNvCxnSpPr>
            <p:nvPr/>
          </p:nvCxnSpPr>
          <p:spPr>
            <a:xfrm>
              <a:off x="418627" y="4961299"/>
              <a:ext cx="0" cy="1604871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148C8614-30F5-4605-B52B-F028F577CAA8}"/>
              </a:ext>
            </a:extLst>
          </p:cNvPr>
          <p:cNvSpPr/>
          <p:nvPr userDrawn="1"/>
        </p:nvSpPr>
        <p:spPr>
          <a:xfrm>
            <a:off x="0" y="5158046"/>
            <a:ext cx="1699954" cy="1699954"/>
          </a:xfrm>
          <a:prstGeom prst="ellipse">
            <a:avLst/>
          </a:prstGeom>
          <a:pattFill prst="wdUpDiag">
            <a:fgClr>
              <a:schemeClr val="accent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3E0325-E9FD-456F-B71D-EBAC32D7665C}"/>
              </a:ext>
            </a:extLst>
          </p:cNvPr>
          <p:cNvSpPr/>
          <p:nvPr userDrawn="1"/>
        </p:nvSpPr>
        <p:spPr>
          <a:xfrm>
            <a:off x="11704327" y="1794723"/>
            <a:ext cx="964735" cy="964735"/>
          </a:xfrm>
          <a:prstGeom prst="ellipse">
            <a:avLst/>
          </a:prstGeom>
          <a:pattFill prst="wdUpDiag">
            <a:fgClr>
              <a:schemeClr val="accent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89D11E6-43C0-44A7-8208-BE51B49CC593}"/>
              </a:ext>
            </a:extLst>
          </p:cNvPr>
          <p:cNvSpPr/>
          <p:nvPr userDrawn="1"/>
        </p:nvSpPr>
        <p:spPr>
          <a:xfrm>
            <a:off x="11336718" y="0"/>
            <a:ext cx="1699954" cy="1699954"/>
          </a:xfrm>
          <a:prstGeom prst="ellipse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645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705" r:id="rId3"/>
    <p:sldLayoutId id="2147483704" r:id="rId4"/>
    <p:sldLayoutId id="2147483703" r:id="rId5"/>
    <p:sldLayoutId id="2147483702" r:id="rId6"/>
    <p:sldLayoutId id="2147483701" r:id="rId7"/>
    <p:sldLayoutId id="2147483700" r:id="rId8"/>
    <p:sldLayoutId id="2147483699" r:id="rId9"/>
    <p:sldLayoutId id="2147483698" r:id="rId10"/>
    <p:sldLayoutId id="2147483688" r:id="rId11"/>
    <p:sldLayoutId id="2147483687" r:id="rId12"/>
    <p:sldLayoutId id="2147483685" r:id="rId13"/>
    <p:sldLayoutId id="2147483684" r:id="rId14"/>
    <p:sldLayoutId id="2147483681" r:id="rId15"/>
    <p:sldLayoutId id="2147483682" r:id="rId16"/>
    <p:sldLayoutId id="214748367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EC88C8-89A7-42B7-80DE-9DF045F14F2C}"/>
              </a:ext>
            </a:extLst>
          </p:cNvPr>
          <p:cNvCxnSpPr>
            <a:cxnSpLocks/>
          </p:cNvCxnSpPr>
          <p:nvPr userDrawn="1"/>
        </p:nvCxnSpPr>
        <p:spPr>
          <a:xfrm>
            <a:off x="10583501" y="419100"/>
            <a:ext cx="1362422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02B30E-800A-4101-903A-DADBC898A2A8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266721" y="639996"/>
            <a:ext cx="96473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72D5AAB-44AF-4C63-AE8C-48C614933B2B}"/>
              </a:ext>
            </a:extLst>
          </p:cNvPr>
          <p:cNvCxnSpPr>
            <a:cxnSpLocks/>
          </p:cNvCxnSpPr>
          <p:nvPr userDrawn="1"/>
        </p:nvCxnSpPr>
        <p:spPr>
          <a:xfrm flipH="1">
            <a:off x="165370" y="6438900"/>
            <a:ext cx="856034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AEDF7D-FBF0-4EA3-973A-A6891AAB4704}"/>
              </a:ext>
            </a:extLst>
          </p:cNvPr>
          <p:cNvCxnSpPr>
            <a:cxnSpLocks/>
          </p:cNvCxnSpPr>
          <p:nvPr userDrawn="1"/>
        </p:nvCxnSpPr>
        <p:spPr>
          <a:xfrm>
            <a:off x="418627" y="4961299"/>
            <a:ext cx="0" cy="160487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E121C4A-49D1-49F3-9849-AA9DE8A98E1A}"/>
              </a:ext>
            </a:extLst>
          </p:cNvPr>
          <p:cNvSpPr/>
          <p:nvPr userDrawn="1"/>
        </p:nvSpPr>
        <p:spPr>
          <a:xfrm>
            <a:off x="10492046" y="5158046"/>
            <a:ext cx="1699954" cy="1699954"/>
          </a:xfrm>
          <a:prstGeom prst="ellipse">
            <a:avLst/>
          </a:prstGeom>
          <a:pattFill prst="wdUpDiag">
            <a:fgClr>
              <a:schemeClr val="accent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6588786-5B64-49B9-BD35-2007D8641F4D}"/>
              </a:ext>
            </a:extLst>
          </p:cNvPr>
          <p:cNvSpPr/>
          <p:nvPr userDrawn="1"/>
        </p:nvSpPr>
        <p:spPr>
          <a:xfrm>
            <a:off x="-482368" y="1794723"/>
            <a:ext cx="964735" cy="964735"/>
          </a:xfrm>
          <a:prstGeom prst="ellipse">
            <a:avLst/>
          </a:prstGeom>
          <a:pattFill prst="wdUpDiag">
            <a:fgClr>
              <a:schemeClr val="accent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5E847F-AF90-4785-B7F4-CA7229DE6985}"/>
              </a:ext>
            </a:extLst>
          </p:cNvPr>
          <p:cNvSpPr/>
          <p:nvPr userDrawn="1"/>
        </p:nvSpPr>
        <p:spPr>
          <a:xfrm>
            <a:off x="-849977" y="0"/>
            <a:ext cx="1699954" cy="1699954"/>
          </a:xfrm>
          <a:prstGeom prst="ellipse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52069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09" r:id="rId2"/>
    <p:sldLayoutId id="2147483708" r:id="rId3"/>
    <p:sldLayoutId id="2147483707" r:id="rId4"/>
    <p:sldLayoutId id="2147483706" r:id="rId5"/>
    <p:sldLayoutId id="2147483697" r:id="rId6"/>
    <p:sldLayoutId id="2147483696" r:id="rId7"/>
    <p:sldLayoutId id="2147483695" r:id="rId8"/>
    <p:sldLayoutId id="2147483694" r:id="rId9"/>
    <p:sldLayoutId id="2147483693" r:id="rId10"/>
    <p:sldLayoutId id="2147483692" r:id="rId11"/>
    <p:sldLayoutId id="2147483691" r:id="rId12"/>
    <p:sldLayoutId id="2147483690" r:id="rId13"/>
    <p:sldLayoutId id="2147483689" r:id="rId14"/>
    <p:sldLayoutId id="2147483679" r:id="rId15"/>
    <p:sldLayoutId id="2147483680" r:id="rId16"/>
    <p:sldLayoutId id="2147483676" r:id="rId17"/>
    <p:sldLayoutId id="2147483677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D3B666F-A44D-4EA1-B3AC-488629CA20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40351" y="3565876"/>
            <a:ext cx="4572000" cy="2551460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ID" sz="1800" b="1" spc="600" dirty="0">
                <a:solidFill>
                  <a:schemeClr val="tx1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Group 3 Members</a:t>
            </a:r>
          </a:p>
          <a:p>
            <a:pPr algn="just">
              <a:lnSpc>
                <a:spcPct val="100000"/>
              </a:lnSpc>
            </a:pPr>
            <a:endParaRPr lang="en-ID" sz="1800" b="1" spc="600" dirty="0">
              <a:solidFill>
                <a:schemeClr val="tx1"/>
              </a:solidFill>
              <a:latin typeface="Candara" panose="020E05020303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spc="600" dirty="0">
                <a:solidFill>
                  <a:schemeClr val="tx1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Arnold Mochama</a:t>
            </a:r>
            <a:endParaRPr lang="en-ID" sz="1800" b="1" spc="600" dirty="0">
              <a:solidFill>
                <a:schemeClr val="tx1"/>
              </a:solidFill>
              <a:latin typeface="Candara" panose="020E05020303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spc="600" dirty="0">
                <a:solidFill>
                  <a:schemeClr val="tx1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Cynthia Chiuri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spc="600" dirty="0">
                <a:solidFill>
                  <a:schemeClr val="tx1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Cleve Mwebi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spc="600" dirty="0">
                <a:solidFill>
                  <a:schemeClr val="tx1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Joseph Malombe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4444" y="1300523"/>
            <a:ext cx="11363111" cy="2128477"/>
          </a:xfrm>
        </p:spPr>
        <p:txBody>
          <a:bodyPr/>
          <a:lstStyle/>
          <a:p>
            <a:r>
              <a:rPr lang="en-US" sz="5500" b="1" dirty="0">
                <a:solidFill>
                  <a:schemeClr val="accent1"/>
                </a:solidFill>
              </a:rPr>
              <a:t>RECOMMENDATION SYSTEMS     </a:t>
            </a:r>
          </a:p>
          <a:p>
            <a:r>
              <a:rPr lang="en-US" sz="4000" b="1" dirty="0">
                <a:solidFill>
                  <a:schemeClr val="accent1"/>
                </a:solidFill>
              </a:rPr>
              <a:t>PHASE FOUR PROJECT</a:t>
            </a:r>
            <a:endParaRPr lang="en-ID" sz="4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426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6352A0-EDC3-AB14-EB30-E87571574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FC0D5BA-36A2-1CCC-F31C-263211E6D2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b="1" dirty="0"/>
              <a:t>Model Evaluation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8CA4D7-D75B-5894-59C8-B4325E2F53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46C6B-FCB7-AD1B-448B-CB87275D6D62}"/>
              </a:ext>
            </a:extLst>
          </p:cNvPr>
          <p:cNvSpPr txBox="1"/>
          <p:nvPr/>
        </p:nvSpPr>
        <p:spPr>
          <a:xfrm>
            <a:off x="2111368" y="1361080"/>
            <a:ext cx="8543364" cy="4610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andara" panose="020E0502030303020204" pitchFamily="34" charset="0"/>
              </a:rPr>
              <a:t>Evaluated the performance of the recommendation models using the RMSE (Root Mean Squared Error) metric.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andara" panose="020E0502030303020204" pitchFamily="34" charset="0"/>
              </a:rPr>
              <a:t>The optimized SVD algorithm attained a test RMSE of 0.8913, indicating reasonably accurate rating predictions.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andara" panose="020E0502030303020204" pitchFamily="34" charset="0"/>
              </a:rPr>
              <a:t>Generated sample recommendations for a test user based on predicting their ratings, which seemed plausibly aligned with preferences.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andara" panose="020E0502030303020204" pitchFamily="34" charset="0"/>
              </a:rPr>
              <a:t>Overall, the RMSE and qualitative checks provide confidence in the model's ability to produce valid personalized suggestions.</a:t>
            </a:r>
          </a:p>
        </p:txBody>
      </p:sp>
    </p:spTree>
    <p:extLst>
      <p:ext uri="{BB962C8B-B14F-4D97-AF65-F5344CB8AC3E}">
        <p14:creationId xmlns:p14="http://schemas.microsoft.com/office/powerpoint/2010/main" val="2532255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95400D-4ECA-00BC-9BDF-A7DE3314D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1C0759-D06A-56DC-42D5-561738050D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0AF34C-06CB-FD5A-1E7D-EB4983A2E05F}"/>
              </a:ext>
            </a:extLst>
          </p:cNvPr>
          <p:cNvSpPr txBox="1"/>
          <p:nvPr/>
        </p:nvSpPr>
        <p:spPr>
          <a:xfrm>
            <a:off x="1963450" y="1066970"/>
            <a:ext cx="9161929" cy="5118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andara" panose="020E0502030303020204" pitchFamily="34" charset="0"/>
              </a:rPr>
              <a:t>The system generates custom lists of recommended movies uniquely tailored to each user.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andara" panose="020E0502030303020204" pitchFamily="34" charset="0"/>
              </a:rPr>
              <a:t>Suggestions are based on analysis of preferences exhibited by other users deemed similar.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andara" panose="020E0502030303020204" pitchFamily="34" charset="0"/>
              </a:rPr>
              <a:t>Model evaluation via RMSE confirmed the ability to accurately predict user ratings for movies.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andara" panose="020E0502030303020204" pitchFamily="34" charset="0"/>
              </a:rPr>
              <a:t>This approach effectively provides users with movies matching their individual tastes.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andara" panose="020E0502030303020204" pitchFamily="34" charset="0"/>
              </a:rPr>
              <a:t>Overall, the solution achieves the goal of personalized recommendations to enhance user satisfaction.</a:t>
            </a:r>
          </a:p>
        </p:txBody>
      </p:sp>
      <p:sp>
        <p:nvSpPr>
          <p:cNvPr id="7" name="Text Placeholder 27">
            <a:extLst>
              <a:ext uri="{FF2B5EF4-FFF2-40B4-BE49-F238E27FC236}">
                <a16:creationId xmlns:a16="http://schemas.microsoft.com/office/drawing/2014/main" id="{B83BD9EE-3BA6-49A7-BFC9-BDD41B802B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273" y="444626"/>
            <a:ext cx="11363111" cy="588220"/>
          </a:xfrm>
        </p:spPr>
        <p:txBody>
          <a:bodyPr/>
          <a:lstStyle/>
          <a:p>
            <a:r>
              <a:rPr lang="en-ID" b="1" dirty="0"/>
              <a:t>Key Results</a:t>
            </a:r>
          </a:p>
        </p:txBody>
      </p:sp>
    </p:spTree>
    <p:extLst>
      <p:ext uri="{BB962C8B-B14F-4D97-AF65-F5344CB8AC3E}">
        <p14:creationId xmlns:p14="http://schemas.microsoft.com/office/powerpoint/2010/main" val="3900294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FE3CBA-4C45-F7D4-4870-BB3F9C770F1B}"/>
              </a:ext>
            </a:extLst>
          </p:cNvPr>
          <p:cNvSpPr txBox="1"/>
          <p:nvPr/>
        </p:nvSpPr>
        <p:spPr>
          <a:xfrm>
            <a:off x="1761460" y="1207862"/>
            <a:ext cx="9162853" cy="5118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andara" panose="020E0502030303020204" pitchFamily="34" charset="0"/>
              </a:rPr>
              <a:t>Incorporate additional data sources like movie plots, cast, directors etc. to enrich user and movie profiles.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andara" panose="020E0502030303020204" pitchFamily="34" charset="0"/>
              </a:rPr>
              <a:t>Implement a hybrid recommendation system blending collaborative filtering with content-based filters for improved accuracy.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andara" panose="020E0502030303020204" pitchFamily="34" charset="0"/>
              </a:rPr>
              <a:t>Optimize the system to promote diversity and help users discover new genres, avoiding "filter bubbles“.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andara" panose="020E0502030303020204" pitchFamily="34" charset="0"/>
              </a:rPr>
              <a:t>Translate the current notebook prototype to a production-ready system that scales for large real-world usage.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andara" panose="020E0502030303020204" pitchFamily="34" charset="0"/>
              </a:rPr>
              <a:t>Refresh recommendation model frequently as new ratings data arrives to keep suggestions relevant.</a:t>
            </a:r>
          </a:p>
        </p:txBody>
      </p:sp>
      <p:sp>
        <p:nvSpPr>
          <p:cNvPr id="6" name="Text Placeholder 27">
            <a:extLst>
              <a:ext uri="{FF2B5EF4-FFF2-40B4-BE49-F238E27FC236}">
                <a16:creationId xmlns:a16="http://schemas.microsoft.com/office/drawing/2014/main" id="{84A39B06-F927-414D-ACA3-3A87E97C3583}"/>
              </a:ext>
            </a:extLst>
          </p:cNvPr>
          <p:cNvSpPr txBox="1">
            <a:spLocks/>
          </p:cNvSpPr>
          <p:nvPr/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b="1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964877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29BFB-489B-8263-3CB2-7E6725448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586CD5-985D-07FE-F8F5-5F586AA1CE9C}"/>
              </a:ext>
            </a:extLst>
          </p:cNvPr>
          <p:cNvSpPr txBox="1"/>
          <p:nvPr/>
        </p:nvSpPr>
        <p:spPr>
          <a:xfrm>
            <a:off x="1990060" y="1103331"/>
            <a:ext cx="9162853" cy="5310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Candara" panose="020E0502030303020204" pitchFamily="34" charset="0"/>
              </a:rPr>
              <a:t>Migrate the prototype to scalable cloud-based production infrastructure to handle large volumes of data and traffic.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Candara" panose="020E0502030303020204" pitchFamily="34" charset="0"/>
              </a:rPr>
              <a:t>Implement distributed model training techniques for faster and more efficient learning from growing data.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Candara" panose="020E0502030303020204" pitchFamily="34" charset="0"/>
              </a:rPr>
              <a:t>Set up low-latency recommendation servers to provide real-time suggestion serving with minimal delays.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Candara" panose="020E0502030303020204" pitchFamily="34" charset="0"/>
              </a:rPr>
              <a:t>Incorporate continuous integration and delivery pipelines to refresh the model as new user ratings arrive.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Candara" panose="020E0502030303020204" pitchFamily="34" charset="0"/>
              </a:rPr>
              <a:t>Monitor and optimize system performance, availability and reliability to ensure a smooth customer experience.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Candara" panose="020E0502030303020204" pitchFamily="34" charset="0"/>
              </a:rPr>
              <a:t>Conduct A/B testing to guide future product development and improvement of the recommendation engine.</a:t>
            </a:r>
          </a:p>
        </p:txBody>
      </p:sp>
      <p:sp>
        <p:nvSpPr>
          <p:cNvPr id="6" name="Text Placeholder 27">
            <a:extLst>
              <a:ext uri="{FF2B5EF4-FFF2-40B4-BE49-F238E27FC236}">
                <a16:creationId xmlns:a16="http://schemas.microsoft.com/office/drawing/2014/main" id="{087CB47F-B94F-46E1-BA81-8B8B739A726B}"/>
              </a:ext>
            </a:extLst>
          </p:cNvPr>
          <p:cNvSpPr txBox="1">
            <a:spLocks/>
          </p:cNvSpPr>
          <p:nvPr/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b="1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1059220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F97C8-C070-B768-F499-19861E04B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C1F42F-E166-12AE-09C7-67D016F9A40D}"/>
              </a:ext>
            </a:extLst>
          </p:cNvPr>
          <p:cNvSpPr txBox="1"/>
          <p:nvPr/>
        </p:nvSpPr>
        <p:spPr>
          <a:xfrm>
            <a:off x="1798036" y="1147879"/>
            <a:ext cx="9162853" cy="503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Developing personalized movie recommendations increased user engagement on the platform during testing.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The system combined both content-based and collaborative filtering approaches for enhanced accuracy.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Careful tuning and optimization minimized error rates and improved precision of rating predictions.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Predicted ratings allow generating custom suggestions tailored to each user's movie preferences.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By connecting users to relevant content, this recommender system solution has the potential to significantly improve customer retention for streaming platforms.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The techniques provide a blueprint for developing real-world recommendation engines to increase subscriber satisfaction.</a:t>
            </a:r>
          </a:p>
        </p:txBody>
      </p:sp>
      <p:sp>
        <p:nvSpPr>
          <p:cNvPr id="6" name="Text Placeholder 27">
            <a:extLst>
              <a:ext uri="{FF2B5EF4-FFF2-40B4-BE49-F238E27FC236}">
                <a16:creationId xmlns:a16="http://schemas.microsoft.com/office/drawing/2014/main" id="{1428B1BA-6943-4C2C-999A-CEDF8C2E044A}"/>
              </a:ext>
            </a:extLst>
          </p:cNvPr>
          <p:cNvSpPr txBox="1">
            <a:spLocks/>
          </p:cNvSpPr>
          <p:nvPr/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552672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54B40A-DA03-5E0F-57F4-DE1FF19C1D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985C95-B228-BA63-947B-35FEB151572A}"/>
              </a:ext>
            </a:extLst>
          </p:cNvPr>
          <p:cNvSpPr txBox="1"/>
          <p:nvPr/>
        </p:nvSpPr>
        <p:spPr>
          <a:xfrm>
            <a:off x="1935196" y="1284176"/>
            <a:ext cx="9162853" cy="4871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Candara" panose="020E0502030303020204" pitchFamily="34" charset="0"/>
              </a:rPr>
              <a:t>The system delivers accurate and personalized movie suggestions tailored to individual users.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Candara" panose="020E0502030303020204" pitchFamily="34" charset="0"/>
              </a:rPr>
              <a:t>Helping users discover relevant movies increases satisfaction and retention on the streaming platform.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Candara" panose="020E0502030303020204" pitchFamily="34" charset="0"/>
              </a:rPr>
              <a:t>This solution provides real-world value and benefit for movie streaming companies.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Candara" panose="020E0502030303020204" pitchFamily="34" charset="0"/>
              </a:rPr>
              <a:t>Developing the system required blending analytics, data science and engineering skills.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Candara" panose="020E0502030303020204" pitchFamily="34" charset="0"/>
              </a:rPr>
              <a:t>The end-to-end process from analysis to deployed prototype serves as a blueprint for real-world production recommendation systems.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Candara" panose="020E0502030303020204" pitchFamily="34" charset="0"/>
              </a:rPr>
              <a:t>Overall, the project demonstrated the efficacy of data-driven recommendations to enhance user experience for media platforms.</a:t>
            </a:r>
          </a:p>
        </p:txBody>
      </p:sp>
      <p:sp>
        <p:nvSpPr>
          <p:cNvPr id="6" name="Text Placeholder 27">
            <a:extLst>
              <a:ext uri="{FF2B5EF4-FFF2-40B4-BE49-F238E27FC236}">
                <a16:creationId xmlns:a16="http://schemas.microsoft.com/office/drawing/2014/main" id="{D24ECD83-5FE5-4D81-9E82-BC628CAA18D7}"/>
              </a:ext>
            </a:extLst>
          </p:cNvPr>
          <p:cNvSpPr txBox="1">
            <a:spLocks/>
          </p:cNvSpPr>
          <p:nvPr/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b="1" dirty="0"/>
              <a:t>Key Takeaways</a:t>
            </a:r>
          </a:p>
        </p:txBody>
      </p:sp>
    </p:spTree>
    <p:extLst>
      <p:ext uri="{BB962C8B-B14F-4D97-AF65-F5344CB8AC3E}">
        <p14:creationId xmlns:p14="http://schemas.microsoft.com/office/powerpoint/2010/main" val="1829156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273" y="2478280"/>
            <a:ext cx="11363111" cy="1378069"/>
          </a:xfrm>
        </p:spPr>
        <p:txBody>
          <a:bodyPr/>
          <a:lstStyle/>
          <a:p>
            <a:r>
              <a:rPr lang="en-ID" sz="8000" dirty="0">
                <a:solidFill>
                  <a:schemeClr val="accent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7301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D" b="1" dirty="0"/>
              <a:t>Table of Contents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94032E-6506-9120-9F4B-3AD920E918D6}"/>
              </a:ext>
            </a:extLst>
          </p:cNvPr>
          <p:cNvSpPr txBox="1"/>
          <p:nvPr/>
        </p:nvSpPr>
        <p:spPr>
          <a:xfrm>
            <a:off x="2998694" y="1099459"/>
            <a:ext cx="7106599" cy="7402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D" sz="1900" b="1" dirty="0">
                <a:latin typeface="Candara" panose="020E0502030303020204" pitchFamily="34" charset="0"/>
                <a:cs typeface="Poppins" panose="02000000000000000000" pitchFamily="2" charset="0"/>
              </a:rPr>
              <a:t>Problem Statement</a:t>
            </a:r>
          </a:p>
          <a:p>
            <a:pPr marL="457200" indent="-457200">
              <a:buFont typeface="+mj-lt"/>
              <a:buAutoNum type="arabicPeriod"/>
            </a:pPr>
            <a:endParaRPr lang="en-ID" sz="1900" b="1" dirty="0">
              <a:latin typeface="Candara" panose="020E0502030303020204" pitchFamily="34" charset="0"/>
              <a:cs typeface="Poppins" panose="02000000000000000000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D" sz="1900" b="1" dirty="0">
                <a:latin typeface="Candara" panose="020E0502030303020204" pitchFamily="34" charset="0"/>
                <a:cs typeface="Poppins" panose="02000000000000000000" pitchFamily="2" charset="0"/>
              </a:rPr>
              <a:t>Data understanding</a:t>
            </a:r>
          </a:p>
          <a:p>
            <a:pPr marL="457200" indent="-457200">
              <a:buFont typeface="+mj-lt"/>
              <a:buAutoNum type="arabicPeriod"/>
            </a:pPr>
            <a:endParaRPr lang="en-ID" sz="1900" b="1" dirty="0">
              <a:latin typeface="Candara" panose="020E0502030303020204" pitchFamily="34" charset="0"/>
              <a:cs typeface="Poppins" panose="02000000000000000000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D" sz="1900" b="1" dirty="0">
                <a:latin typeface="Candara" panose="020E0502030303020204" pitchFamily="34" charset="0"/>
                <a:cs typeface="Poppins" panose="02000000000000000000" pitchFamily="2" charset="0"/>
              </a:rPr>
              <a:t>Data Preparation</a:t>
            </a:r>
          </a:p>
          <a:p>
            <a:pPr marL="457200" indent="-457200">
              <a:buFont typeface="+mj-lt"/>
              <a:buAutoNum type="arabicPeriod"/>
            </a:pPr>
            <a:endParaRPr lang="id-ID" sz="1900" b="1" dirty="0">
              <a:latin typeface="Candara" panose="020E0502030303020204" pitchFamily="34" charset="0"/>
              <a:cs typeface="Poppins" panose="02000000000000000000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D" sz="1900" b="1" dirty="0">
                <a:latin typeface="Candara" panose="020E0502030303020204" pitchFamily="34" charset="0"/>
                <a:cs typeface="Poppins" panose="02000000000000000000" pitchFamily="2" charset="0"/>
              </a:rPr>
              <a:t>Recommendation Systems Modeling</a:t>
            </a:r>
          </a:p>
          <a:p>
            <a:pPr marL="457200" indent="-457200">
              <a:buFont typeface="+mj-lt"/>
              <a:buAutoNum type="arabicPeriod"/>
            </a:pPr>
            <a:endParaRPr lang="en-ID" sz="1900" b="1" dirty="0">
              <a:latin typeface="Candara" panose="020E0502030303020204" pitchFamily="34" charset="0"/>
              <a:cs typeface="Poppins" panose="02000000000000000000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D" sz="1900" b="1" dirty="0">
                <a:latin typeface="Candara" panose="020E0502030303020204" pitchFamily="34" charset="0"/>
                <a:cs typeface="Poppins" panose="02000000000000000000" pitchFamily="2" charset="0"/>
              </a:rPr>
              <a:t>Model Evaluation</a:t>
            </a:r>
          </a:p>
          <a:p>
            <a:pPr marL="457200" indent="-457200">
              <a:buFont typeface="+mj-lt"/>
              <a:buAutoNum type="arabicPeriod"/>
            </a:pPr>
            <a:endParaRPr lang="id-ID" sz="1900" b="1" dirty="0">
              <a:latin typeface="Candara" panose="020E0502030303020204" pitchFamily="34" charset="0"/>
              <a:cs typeface="Poppins" panose="02000000000000000000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D" sz="1900" b="1" dirty="0">
                <a:latin typeface="Candara" panose="020E0502030303020204" pitchFamily="34" charset="0"/>
                <a:cs typeface="Poppins" panose="02000000000000000000" pitchFamily="2" charset="0"/>
              </a:rPr>
              <a:t>Key Results </a:t>
            </a:r>
          </a:p>
          <a:p>
            <a:pPr marL="457200" indent="-457200">
              <a:buFont typeface="+mj-lt"/>
              <a:buAutoNum type="arabicPeriod"/>
            </a:pPr>
            <a:endParaRPr lang="en-ID" sz="1900" b="1" dirty="0">
              <a:latin typeface="Candara" panose="020E0502030303020204" pitchFamily="34" charset="0"/>
              <a:cs typeface="Poppins" panose="02000000000000000000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D" sz="1900" b="1" dirty="0">
                <a:latin typeface="Candara" panose="020E0502030303020204" pitchFamily="34" charset="0"/>
                <a:cs typeface="Poppins" panose="02000000000000000000" pitchFamily="2" charset="0"/>
              </a:rPr>
              <a:t>Recommendation</a:t>
            </a:r>
          </a:p>
          <a:p>
            <a:pPr marL="457200" indent="-457200">
              <a:buFont typeface="+mj-lt"/>
              <a:buAutoNum type="arabicPeriod"/>
            </a:pPr>
            <a:endParaRPr lang="en-ID" sz="1900" b="1" dirty="0">
              <a:latin typeface="Candara" panose="020E0502030303020204" pitchFamily="34" charset="0"/>
              <a:cs typeface="Poppins" panose="02000000000000000000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D" sz="1900" b="1" dirty="0">
                <a:latin typeface="Candara" panose="020E0502030303020204" pitchFamily="34" charset="0"/>
                <a:cs typeface="Poppins" panose="02000000000000000000" pitchFamily="2" charset="0"/>
              </a:rPr>
              <a:t>Next Steps</a:t>
            </a:r>
          </a:p>
          <a:p>
            <a:pPr marL="457200" indent="-457200">
              <a:buFont typeface="+mj-lt"/>
              <a:buAutoNum type="arabicPeriod"/>
            </a:pPr>
            <a:endParaRPr lang="en-ID" sz="1900" b="1" dirty="0">
              <a:latin typeface="Candara" panose="020E0502030303020204" pitchFamily="34" charset="0"/>
              <a:cs typeface="Poppins" panose="02000000000000000000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D" sz="1900" b="1" dirty="0">
                <a:latin typeface="Candara" panose="020E0502030303020204" pitchFamily="34" charset="0"/>
                <a:cs typeface="Poppins" panose="02000000000000000000" pitchFamily="2" charset="0"/>
              </a:rPr>
              <a:t>Conclusion</a:t>
            </a:r>
          </a:p>
          <a:p>
            <a:pPr marL="457200" indent="-457200">
              <a:buFont typeface="+mj-lt"/>
              <a:buAutoNum type="arabicPeriod"/>
            </a:pPr>
            <a:endParaRPr lang="en-ID" sz="1900" b="1" dirty="0">
              <a:latin typeface="Candara" panose="020E0502030303020204" pitchFamily="34" charset="0"/>
              <a:cs typeface="Poppins" panose="02000000000000000000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D" sz="1900" b="1" dirty="0">
                <a:latin typeface="Candara" panose="020E0502030303020204" pitchFamily="34" charset="0"/>
                <a:cs typeface="Poppins" panose="02000000000000000000" pitchFamily="2" charset="0"/>
              </a:rPr>
              <a:t>Key Takeaways</a:t>
            </a:r>
          </a:p>
          <a:p>
            <a:pPr marL="457200" indent="-457200">
              <a:buFont typeface="+mj-lt"/>
              <a:buAutoNum type="arabicPeriod"/>
            </a:pPr>
            <a:endParaRPr lang="en-ID" sz="1900" b="1" dirty="0">
              <a:latin typeface="Candara" panose="020E0502030303020204" pitchFamily="34" charset="0"/>
              <a:cs typeface="Poppins" panose="02000000000000000000" pitchFamily="2" charset="0"/>
            </a:endParaRPr>
          </a:p>
          <a:p>
            <a:pPr marL="457200" indent="-457200">
              <a:buFont typeface="+mj-lt"/>
              <a:buAutoNum type="arabicPeriod"/>
            </a:pPr>
            <a:endParaRPr lang="en-ID" sz="1900" b="1" dirty="0">
              <a:latin typeface="Candara" panose="020E0502030303020204" pitchFamily="34" charset="0"/>
              <a:cs typeface="Poppins" panose="02000000000000000000" pitchFamily="2" charset="0"/>
            </a:endParaRPr>
          </a:p>
          <a:p>
            <a:pPr marL="457200" indent="-457200">
              <a:buFont typeface="+mj-lt"/>
              <a:buAutoNum type="arabicPeriod"/>
            </a:pPr>
            <a:endParaRPr lang="en-ID" sz="1900" b="1" dirty="0">
              <a:latin typeface="Candara" panose="020E0502030303020204" pitchFamily="34" charset="0"/>
              <a:cs typeface="Poppins" panose="02000000000000000000" pitchFamily="2" charset="0"/>
            </a:endParaRPr>
          </a:p>
          <a:p>
            <a:pPr marL="457200" indent="-457200">
              <a:buFont typeface="+mj-lt"/>
              <a:buAutoNum type="arabicPeriod"/>
            </a:pPr>
            <a:endParaRPr lang="id-ID" sz="1900" b="1" dirty="0">
              <a:latin typeface="Candara" panose="020E0502030303020204" pitchFamily="34" charset="0"/>
              <a:cs typeface="Poppins" panose="02000000000000000000" pitchFamily="2" charset="0"/>
            </a:endParaRPr>
          </a:p>
          <a:p>
            <a:endParaRPr lang="id-ID" sz="1900" b="1" dirty="0">
              <a:latin typeface="Candara" panose="020E0502030303020204" pitchFamily="34" charset="0"/>
              <a:cs typeface="Poppins" panose="02000000000000000000" pitchFamily="2" charset="0"/>
            </a:endParaRPr>
          </a:p>
          <a:p>
            <a:endParaRPr lang="en-US" sz="19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468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F32F54-D84F-DC57-BD0A-C6D7E5019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39B388A5-45B3-390C-CBCF-82B3240F60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b="1" dirty="0"/>
              <a:t>Problem Statement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0536D04-8063-7B0B-70DC-F389797511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BDA7BC-9FFE-83E9-D631-7A8794972960}"/>
              </a:ext>
            </a:extLst>
          </p:cNvPr>
          <p:cNvSpPr txBox="1"/>
          <p:nvPr/>
        </p:nvSpPr>
        <p:spPr>
          <a:xfrm>
            <a:off x="1694689" y="1361080"/>
            <a:ext cx="9027458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ndara" panose="020E0502030303020204" pitchFamily="34" charset="0"/>
              </a:rPr>
              <a:t>Movie streaming platforms suffer from low user engagement due to difficulty finding relevant movies.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ndara" panose="020E0502030303020204" pitchFamily="34" charset="0"/>
              </a:rPr>
              <a:t>Goal is to develop a personalized recommendation system to suggest movies tailored to user tastes.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ndara" panose="020E0502030303020204" pitchFamily="34" charset="0"/>
              </a:rPr>
              <a:t>This enhances satisfaction and retention by connecting users to preferred content.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ndara" panose="020E0502030303020204" pitchFamily="34" charset="0"/>
              </a:rPr>
              <a:t>Real-world problem for streaming platforms like Netflix and Hulu.</a:t>
            </a:r>
          </a:p>
        </p:txBody>
      </p:sp>
    </p:spTree>
    <p:extLst>
      <p:ext uri="{BB962C8B-B14F-4D97-AF65-F5344CB8AC3E}">
        <p14:creationId xmlns:p14="http://schemas.microsoft.com/office/powerpoint/2010/main" val="2605333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3B5D2E-A483-C4B5-07F3-49327F125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83E86177-1BDF-2527-3808-2913CC8AB6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b="1" dirty="0"/>
              <a:t>Data Understanding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C43628E-5461-FD06-FA56-23EA2D98C6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80398C-1ECA-55A5-2C03-148EFEECBE90}"/>
              </a:ext>
            </a:extLst>
          </p:cNvPr>
          <p:cNvSpPr txBox="1"/>
          <p:nvPr/>
        </p:nvSpPr>
        <p:spPr>
          <a:xfrm>
            <a:off x="1812843" y="1132480"/>
            <a:ext cx="8758517" cy="5107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andara" panose="020E0502030303020204" pitchFamily="34" charset="0"/>
              </a:rPr>
              <a:t>The core dataset used is </a:t>
            </a:r>
            <a:r>
              <a:rPr lang="en-US" sz="2200" dirty="0" err="1">
                <a:latin typeface="Candara" panose="020E0502030303020204" pitchFamily="34" charset="0"/>
              </a:rPr>
              <a:t>MovieLens</a:t>
            </a:r>
            <a:r>
              <a:rPr lang="en-US" sz="2200" dirty="0">
                <a:latin typeface="Candara" panose="020E0502030303020204" pitchFamily="34" charset="0"/>
              </a:rPr>
              <a:t>, which contains real movie ratings provided by users of the </a:t>
            </a:r>
            <a:r>
              <a:rPr lang="en-US" sz="2200" dirty="0" err="1">
                <a:latin typeface="Candara" panose="020E0502030303020204" pitchFamily="34" charset="0"/>
              </a:rPr>
              <a:t>MovieLens</a:t>
            </a:r>
            <a:r>
              <a:rPr lang="en-US" sz="2200" dirty="0">
                <a:latin typeface="Candara" panose="020E0502030303020204" pitchFamily="34" charset="0"/>
              </a:rPr>
              <a:t> service.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andara" panose="020E0502030303020204" pitchFamily="34" charset="0"/>
              </a:rPr>
              <a:t>Additional movie metadata such as titles, genres, etc. further enriches the data to improve recommendation accuracy.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andara" panose="020E0502030303020204" pitchFamily="34" charset="0"/>
              </a:rPr>
              <a:t>Collaborative filtering models can be trained on this ratings dataset to learn and predict how users would rate movies based on patterns from similar users.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andara" panose="020E0502030303020204" pitchFamily="34" charset="0"/>
              </a:rPr>
              <a:t>The model validation process, using RMSE error metric, provides confidence that the system can generalize predictions to new users outside the training data.</a:t>
            </a:r>
          </a:p>
        </p:txBody>
      </p:sp>
    </p:spTree>
    <p:extLst>
      <p:ext uri="{BB962C8B-B14F-4D97-AF65-F5344CB8AC3E}">
        <p14:creationId xmlns:p14="http://schemas.microsoft.com/office/powerpoint/2010/main" val="3900780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B95F36-4D1B-E900-B50D-2BCED2B13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1F54EA8-B3EC-36A3-AB3F-3A67842654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b="1" dirty="0"/>
              <a:t>Explore the 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825282-BD7C-8779-17B5-9B9C0D0BD3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AB0E61-C9C5-BC3B-63BF-3907854B360A}"/>
              </a:ext>
            </a:extLst>
          </p:cNvPr>
          <p:cNvSpPr txBox="1"/>
          <p:nvPr/>
        </p:nvSpPr>
        <p:spPr>
          <a:xfrm>
            <a:off x="1911096" y="1171867"/>
            <a:ext cx="7727577" cy="5118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andara" panose="020E0502030303020204" pitchFamily="34" charset="0"/>
              </a:rPr>
              <a:t>Merged the ratings and movies datasets into a single comprehensive data frame for analysis.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andara" panose="020E0502030303020204" pitchFamily="34" charset="0"/>
              </a:rPr>
              <a:t>Removed the timestamp column to reduce dimensionality and simplify subsequent data processing.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andara" panose="020E0502030303020204" pitchFamily="34" charset="0"/>
              </a:rPr>
              <a:t>Identified and handled any missing values or duplicate entries to clean the data.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andara" panose="020E0502030303020204" pitchFamily="34" charset="0"/>
              </a:rPr>
              <a:t>Performed exploratory analysis of key variables like rating distributions and genre frequencies to uncover patterns.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andara" panose="020E0502030303020204" pitchFamily="34" charset="0"/>
              </a:rPr>
              <a:t>Pre-processed genres by extracting into separate words to enable genre similarity analysis.</a:t>
            </a:r>
          </a:p>
        </p:txBody>
      </p:sp>
    </p:spTree>
    <p:extLst>
      <p:ext uri="{BB962C8B-B14F-4D97-AF65-F5344CB8AC3E}">
        <p14:creationId xmlns:p14="http://schemas.microsoft.com/office/powerpoint/2010/main" val="1974819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273" y="444626"/>
            <a:ext cx="11363111" cy="588220"/>
          </a:xfrm>
        </p:spPr>
        <p:txBody>
          <a:bodyPr/>
          <a:lstStyle/>
          <a:p>
            <a:r>
              <a:rPr lang="en-ID" b="1" dirty="0"/>
              <a:t>Count of Movie Genres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288960-D176-4261-0EB7-2D7B38192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080" y="1316263"/>
            <a:ext cx="8833102" cy="403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27">
            <a:extLst>
              <a:ext uri="{FF2B5EF4-FFF2-40B4-BE49-F238E27FC236}">
                <a16:creationId xmlns:a16="http://schemas.microsoft.com/office/drawing/2014/main" id="{83A1983C-709B-4D30-AF46-DD94A616213E}"/>
              </a:ext>
            </a:extLst>
          </p:cNvPr>
          <p:cNvSpPr txBox="1">
            <a:spLocks/>
          </p:cNvSpPr>
          <p:nvPr/>
        </p:nvSpPr>
        <p:spPr>
          <a:xfrm>
            <a:off x="1904216" y="5825154"/>
            <a:ext cx="8766831" cy="58822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ID" sz="1800" dirty="0">
                <a:latin typeface="Candara" panose="020E0502030303020204" pitchFamily="34" charset="0"/>
              </a:rPr>
              <a:t>The above graph explains the frequencies of the different genres with drama having the highest frequency and Film-Noir having the lowest frequency.</a:t>
            </a:r>
          </a:p>
        </p:txBody>
      </p:sp>
    </p:spTree>
    <p:extLst>
      <p:ext uri="{BB962C8B-B14F-4D97-AF65-F5344CB8AC3E}">
        <p14:creationId xmlns:p14="http://schemas.microsoft.com/office/powerpoint/2010/main" val="876587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C33BB3-9F57-2C8B-4805-00A258C5D8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931395A6-BD67-9FE5-007F-91406B9785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273" y="444626"/>
            <a:ext cx="11363111" cy="588220"/>
          </a:xfrm>
        </p:spPr>
        <p:txBody>
          <a:bodyPr/>
          <a:lstStyle/>
          <a:p>
            <a:r>
              <a:rPr lang="en-ID" b="1" dirty="0"/>
              <a:t>Distributions of Ratings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6CB1AAD-F024-90E6-9EC6-4FF33EFF0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385" y="1344168"/>
            <a:ext cx="8895399" cy="419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27">
            <a:extLst>
              <a:ext uri="{FF2B5EF4-FFF2-40B4-BE49-F238E27FC236}">
                <a16:creationId xmlns:a16="http://schemas.microsoft.com/office/drawing/2014/main" id="{8D563D13-DE5D-4611-89D7-B8234D6D5FCE}"/>
              </a:ext>
            </a:extLst>
          </p:cNvPr>
          <p:cNvSpPr txBox="1">
            <a:spLocks/>
          </p:cNvSpPr>
          <p:nvPr/>
        </p:nvSpPr>
        <p:spPr>
          <a:xfrm>
            <a:off x="1949385" y="5835374"/>
            <a:ext cx="8766831" cy="58822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ID" sz="1800" dirty="0">
                <a:latin typeface="Candara" panose="020E0502030303020204" pitchFamily="34" charset="0"/>
              </a:rPr>
              <a:t>The above graph explains the frequencies of the different genres with ratings close to 4 having the highest  and ratings less than 1 having the lowest.</a:t>
            </a:r>
          </a:p>
        </p:txBody>
      </p:sp>
    </p:spTree>
    <p:extLst>
      <p:ext uri="{BB962C8B-B14F-4D97-AF65-F5344CB8AC3E}">
        <p14:creationId xmlns:p14="http://schemas.microsoft.com/office/powerpoint/2010/main" val="2416614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4A33B9-801B-B070-A3ED-BCCC3A280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CD249449-2326-9DFF-E2FF-19D230E56F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b="1" dirty="0"/>
              <a:t>Modeling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88D822-97CC-21AF-9B8A-50FE5743DE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B73B28-EE1B-9561-3234-16A43C154069}"/>
              </a:ext>
            </a:extLst>
          </p:cNvPr>
          <p:cNvSpPr txBox="1"/>
          <p:nvPr/>
        </p:nvSpPr>
        <p:spPr>
          <a:xfrm>
            <a:off x="1734670" y="1066970"/>
            <a:ext cx="8722659" cy="5626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andara" panose="020E0502030303020204" pitchFamily="34" charset="0"/>
              </a:rPr>
              <a:t>Implemented a content-based filtering approach using movie genre similarity to identify movies most alike based on their genres.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andara" panose="020E0502030303020204" pitchFamily="34" charset="0"/>
              </a:rPr>
              <a:t>Calculated cosine similarity between movie genre vectors to quantify genre proximity for making recommendations.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andara" panose="020E0502030303020204" pitchFamily="34" charset="0"/>
              </a:rPr>
              <a:t>Leveraged the Surprise library to apply collaborative filtering based on user-user similarities using rating patterns.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andara" panose="020E0502030303020204" pitchFamily="34" charset="0"/>
              </a:rPr>
              <a:t>Tuned the matrix factorization SVD algorithm via grid search cross-validation to identify optimal hyperparameters.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andara" panose="020E0502030303020204" pitchFamily="34" charset="0"/>
              </a:rPr>
              <a:t>Adopted a user-user collaborative filtering approach to identify other users with similar rating behaviors and generate personalized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141473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273" y="444626"/>
            <a:ext cx="10716553" cy="588220"/>
          </a:xfrm>
        </p:spPr>
        <p:txBody>
          <a:bodyPr/>
          <a:lstStyle/>
          <a:p>
            <a:r>
              <a:rPr lang="en-ID" b="1" dirty="0"/>
              <a:t>Most Popular Genres</a:t>
            </a:r>
          </a:p>
        </p:txBody>
      </p:sp>
      <p:sp>
        <p:nvSpPr>
          <p:cNvPr id="444" name="Rectangle 443">
            <a:extLst>
              <a:ext uri="{FF2B5EF4-FFF2-40B4-BE49-F238E27FC236}">
                <a16:creationId xmlns:a16="http://schemas.microsoft.com/office/drawing/2014/main" id="{BF0B711C-A7D1-4AA7-B99E-A874378033B3}"/>
              </a:ext>
            </a:extLst>
          </p:cNvPr>
          <p:cNvSpPr/>
          <p:nvPr/>
        </p:nvSpPr>
        <p:spPr>
          <a:xfrm>
            <a:off x="419101" y="1891592"/>
            <a:ext cx="4755800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chemeClr val="accent6"/>
              </a:buClr>
            </a:pPr>
            <a:r>
              <a:rPr lang="en-ID" sz="1200" dirty="0">
                <a:ea typeface="Open Sans" panose="020B0606030504020204" pitchFamily="34" charset="0"/>
                <a:cs typeface="Open Sans" panose="020B0606030504020204" pitchFamily="34" charset="0"/>
              </a:rPr>
              <a:t>                    </a:t>
            </a:r>
            <a:endParaRPr lang="en-US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631102-55F0-A96A-BD5C-19065E4E0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378" y="1321095"/>
            <a:ext cx="9107720" cy="405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27">
            <a:extLst>
              <a:ext uri="{FF2B5EF4-FFF2-40B4-BE49-F238E27FC236}">
                <a16:creationId xmlns:a16="http://schemas.microsoft.com/office/drawing/2014/main" id="{E8C58291-C11A-4D58-AF1D-7322A642697E}"/>
              </a:ext>
            </a:extLst>
          </p:cNvPr>
          <p:cNvSpPr txBox="1">
            <a:spLocks/>
          </p:cNvSpPr>
          <p:nvPr/>
        </p:nvSpPr>
        <p:spPr>
          <a:xfrm>
            <a:off x="1960976" y="5669280"/>
            <a:ext cx="9061122" cy="58822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ID" sz="1800" dirty="0">
                <a:latin typeface="Candara" panose="020E0502030303020204" pitchFamily="34" charset="0"/>
              </a:rPr>
              <a:t>The word cloud above shows us the popularity of certain genres with crime, comedy, Drama , romance, sci-fi having the highest distribution as they appear more distinct.</a:t>
            </a:r>
          </a:p>
        </p:txBody>
      </p:sp>
    </p:spTree>
    <p:extLst>
      <p:ext uri="{BB962C8B-B14F-4D97-AF65-F5344CB8AC3E}">
        <p14:creationId xmlns:p14="http://schemas.microsoft.com/office/powerpoint/2010/main" val="385500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4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4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4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44" grpId="0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28 dark">
      <a:dk1>
        <a:srgbClr val="F9F9F9"/>
      </a:dk1>
      <a:lt1>
        <a:srgbClr val="1A242E"/>
      </a:lt1>
      <a:dk2>
        <a:srgbClr val="E7E6E6"/>
      </a:dk2>
      <a:lt2>
        <a:srgbClr val="2C3E50"/>
      </a:lt2>
      <a:accent1>
        <a:srgbClr val="08DAC6"/>
      </a:accent1>
      <a:accent2>
        <a:srgbClr val="05B9F6"/>
      </a:accent2>
      <a:accent3>
        <a:srgbClr val="7E4CC7"/>
      </a:accent3>
      <a:accent4>
        <a:srgbClr val="EF2A79"/>
      </a:accent4>
      <a:accent5>
        <a:srgbClr val="F75847"/>
      </a:accent5>
      <a:accent6>
        <a:srgbClr val="4B5554"/>
      </a:accent6>
      <a:hlink>
        <a:srgbClr val="0563C1"/>
      </a:hlink>
      <a:folHlink>
        <a:srgbClr val="954F72"/>
      </a:folHlink>
    </a:clrScheme>
    <a:fontScheme name="Custom 9">
      <a:majorFont>
        <a:latin typeface="Poppins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28 dark">
      <a:dk1>
        <a:srgbClr val="F9F9F9"/>
      </a:dk1>
      <a:lt1>
        <a:srgbClr val="1A242E"/>
      </a:lt1>
      <a:dk2>
        <a:srgbClr val="E7E6E6"/>
      </a:dk2>
      <a:lt2>
        <a:srgbClr val="2C3E50"/>
      </a:lt2>
      <a:accent1>
        <a:srgbClr val="08DAC6"/>
      </a:accent1>
      <a:accent2>
        <a:srgbClr val="05B9F6"/>
      </a:accent2>
      <a:accent3>
        <a:srgbClr val="7E4CC7"/>
      </a:accent3>
      <a:accent4>
        <a:srgbClr val="EF2A79"/>
      </a:accent4>
      <a:accent5>
        <a:srgbClr val="F75847"/>
      </a:accent5>
      <a:accent6>
        <a:srgbClr val="4B5554"/>
      </a:accent6>
      <a:hlink>
        <a:srgbClr val="0563C1"/>
      </a:hlink>
      <a:folHlink>
        <a:srgbClr val="954F72"/>
      </a:folHlink>
    </a:clrScheme>
    <a:fontScheme name="Custom 9">
      <a:majorFont>
        <a:latin typeface="Poppi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16610</TotalTime>
  <Words>957</Words>
  <Application>Microsoft Office PowerPoint</Application>
  <PresentationFormat>Widescreen</PresentationFormat>
  <Paragraphs>106</Paragraphs>
  <Slides>16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Dz</dc:creator>
  <cp:lastModifiedBy>Arnold Mochama</cp:lastModifiedBy>
  <cp:revision>179</cp:revision>
  <dcterms:created xsi:type="dcterms:W3CDTF">2016-11-04T05:31:34Z</dcterms:created>
  <dcterms:modified xsi:type="dcterms:W3CDTF">2024-02-10T21:10:25Z</dcterms:modified>
</cp:coreProperties>
</file>