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20"/>
  </p:notesMasterIdLst>
  <p:handoutMasterIdLst>
    <p:handoutMasterId r:id="rId21"/>
  </p:handoutMasterIdLst>
  <p:sldIdLst>
    <p:sldId id="283" r:id="rId5"/>
    <p:sldId id="275" r:id="rId6"/>
    <p:sldId id="276" r:id="rId7"/>
    <p:sldId id="277" r:id="rId8"/>
    <p:sldId id="278" r:id="rId9"/>
    <p:sldId id="279" r:id="rId10"/>
    <p:sldId id="281" r:id="rId11"/>
    <p:sldId id="286" r:id="rId12"/>
    <p:sldId id="282" r:id="rId13"/>
    <p:sldId id="289" r:id="rId14"/>
    <p:sldId id="287" r:id="rId15"/>
    <p:sldId id="288" r:id="rId16"/>
    <p:sldId id="284" r:id="rId17"/>
    <p:sldId id="285" r:id="rId18"/>
    <p:sldId id="280" r:id="rId1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3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81646-9558-489A-88A8-16D9972BC345}" v="18" dt="2020-08-17T19:36:28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0" autoAdjust="0"/>
    <p:restoredTop sz="86683" autoAdjust="0"/>
  </p:normalViewPr>
  <p:slideViewPr>
    <p:cSldViewPr snapToGrid="0" showGuides="1">
      <p:cViewPr varScale="1">
        <p:scale>
          <a:sx n="66" d="100"/>
          <a:sy n="66" d="100"/>
        </p:scale>
        <p:origin x="1834" y="43"/>
      </p:cViewPr>
      <p:guideLst>
        <p:guide orient="horz" pos="237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3AF5B7-33C9-4A4A-BF07-35D6D47009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E56E-16F5-4EE0-9464-1B853BBBEF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6C9D-B558-48D8-ABA8-B653E74176B4}" type="datetimeFigureOut">
              <a:rPr lang="en-KE" smtClean="0"/>
              <a:t>20/12/2023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75FB-640C-4A72-B4E2-D5C472CA1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WORLD HEALTH ORGANIZATION (WHO)</a:t>
            </a:r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D6FF2-22CB-4051-BFCF-511B6C89B1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E6572-FBC6-4D36-B4DE-7DFD495CD3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4747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E68B6-3EDC-42DA-81CC-1F6803BD9FE9}" type="datetimeFigureOut">
              <a:rPr lang="en-KE" smtClean="0"/>
              <a:t>20/12/2023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WORLD HEALTH ORGANIZATION (WHO)</a:t>
            </a:r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11A17-1E1F-44E0-AED0-0F8A13D206D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465149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8686800" cy="1057462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3554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 userDrawn="1">
          <p15:clr>
            <a:srgbClr val="FBAE40"/>
          </p15:clr>
        </p15:guide>
        <p15:guide id="3" pos="5904" userDrawn="1">
          <p15:clr>
            <a:srgbClr val="FBAE40"/>
          </p15:clr>
        </p15:guide>
        <p15:guide id="4" orient="horz" pos="4464" userDrawn="1">
          <p15:clr>
            <a:srgbClr val="FBAE40"/>
          </p15:clr>
        </p15:guide>
        <p15:guide id="5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318B72-F701-5445-9BA5-42608184E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27" t="27893"/>
          <a:stretch/>
        </p:blipFill>
        <p:spPr>
          <a:xfrm>
            <a:off x="0" y="0"/>
            <a:ext cx="4522787" cy="3496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2947416" cy="209039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F554FD-0591-4001-A5AC-6DDEB9A2B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7680" y="2322576"/>
            <a:ext cx="5074920" cy="47548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  <p15:guide id="5" orient="horz" pos="4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318B72-F701-5445-9BA5-42608184E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27" t="27893"/>
          <a:stretch/>
        </p:blipFill>
        <p:spPr>
          <a:xfrm>
            <a:off x="0" y="0"/>
            <a:ext cx="4522787" cy="3496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2947416" cy="209039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FB2936-5575-4A09-8CAC-6DD0B6067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7680" y="2322576"/>
            <a:ext cx="5074920" cy="47548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  <p15:guide id="5" orient="horz" pos="45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cen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BDBAFF-0A27-614C-9F17-C4B6AC1461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118" t="39490" r="-6142" b="1"/>
          <a:stretch/>
        </p:blipFill>
        <p:spPr>
          <a:xfrm>
            <a:off x="2204556" y="0"/>
            <a:ext cx="5649288" cy="2934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40" y="685800"/>
            <a:ext cx="2947416" cy="2090391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15300AF-33C8-42A3-AB66-A30629828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036" y="2776191"/>
            <a:ext cx="8636328" cy="47548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  <p15:guide id="5" orient="horz" pos="45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318B72-F701-5445-9BA5-42608184E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27" t="27893"/>
          <a:stretch/>
        </p:blipFill>
        <p:spPr>
          <a:xfrm>
            <a:off x="0" y="0"/>
            <a:ext cx="4522787" cy="3496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2947416" cy="209039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658DCB-B2EF-429D-9328-A87787FC8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7680" y="2322576"/>
            <a:ext cx="5074920" cy="47548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22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  <p15:guide id="5" orient="horz" pos="45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318B72-F701-5445-9BA5-42608184E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27" t="27893"/>
          <a:stretch/>
        </p:blipFill>
        <p:spPr>
          <a:xfrm>
            <a:off x="0" y="0"/>
            <a:ext cx="4522787" cy="3496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FC13A-5B5D-4FA4-AA0C-65A513DC8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2947416" cy="2090391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363DE8-F69F-4B2C-91F6-C05A48E056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7680" y="2322576"/>
            <a:ext cx="5074920" cy="47548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pos="6192">
          <p15:clr>
            <a:srgbClr val="FBAE40"/>
          </p15:clr>
        </p15:guide>
        <p15:guide id="4" orient="horz" pos="4752">
          <p15:clr>
            <a:srgbClr val="FBAE40"/>
          </p15:clr>
        </p15:guide>
        <p15:guide id="5" orient="horz" pos="45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HEALTH ORGANIZATION (WHO)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3F6B-B4FF-4010-ACCC-F66F915546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6" r:id="rId4"/>
    <p:sldLayoutId id="2147483674" r:id="rId5"/>
    <p:sldLayoutId id="2147483675" r:id="rId6"/>
  </p:sldLayoutIdLst>
  <p:hf hd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5904" userDrawn="1">
          <p15:clr>
            <a:srgbClr val="F26B43"/>
          </p15:clr>
        </p15:guide>
        <p15:guide id="4" orient="horz" pos="44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B6F0-139E-434D-BB54-7D9B359C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78" y="232185"/>
            <a:ext cx="2947416" cy="2090391"/>
          </a:xfrm>
        </p:spPr>
        <p:txBody>
          <a:bodyPr>
            <a:normAutofit/>
          </a:bodyPr>
          <a:lstStyle/>
          <a:p>
            <a:r>
              <a:rPr lang="en-US" sz="2400" dirty="0"/>
              <a:t>Forecasting Individuals' Uptake Of H1N1 And Seasonal Flu Vaccines</a:t>
            </a:r>
            <a:endParaRPr lang="en-K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33615-7EDD-4708-A177-8B9E3709CC9A}"/>
              </a:ext>
            </a:extLst>
          </p:cNvPr>
          <p:cNvSpPr txBox="1"/>
          <p:nvPr/>
        </p:nvSpPr>
        <p:spPr>
          <a:xfrm>
            <a:off x="1988686" y="2322576"/>
            <a:ext cx="245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PHASE 3 PROJET 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Cleve Mwebi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E3DB5AA-86CB-4D5B-A4CA-2DEF9C6A59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59" b="3159"/>
          <a:stretch>
            <a:fillRect/>
          </a:stretch>
        </p:blipFill>
        <p:spPr>
          <a:xfrm>
            <a:off x="7952568" y="5982789"/>
            <a:ext cx="1668225" cy="1563022"/>
          </a:xfrm>
        </p:spPr>
      </p:pic>
    </p:spTree>
    <p:extLst>
      <p:ext uri="{BB962C8B-B14F-4D97-AF65-F5344CB8AC3E}">
        <p14:creationId xmlns:p14="http://schemas.microsoft.com/office/powerpoint/2010/main" val="19193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D206A-D075-42AC-A12A-96EAF7C1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4" y="685801"/>
            <a:ext cx="6667018" cy="6687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879F5-B376-4F49-B4F5-D1005E262CFB}"/>
              </a:ext>
            </a:extLst>
          </p:cNvPr>
          <p:cNvSpPr txBox="1"/>
          <p:nvPr/>
        </p:nvSpPr>
        <p:spPr>
          <a:xfrm>
            <a:off x="277792" y="162046"/>
            <a:ext cx="24769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Correlation of Features For the 2 Vaccines </a:t>
            </a:r>
            <a:endParaRPr lang="en-KE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8A71A-313A-4113-BC93-80838B10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84A3-1FDD-475F-AD82-CF8AB13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Model Performance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0E8FE-057B-4931-98DF-9A5752B73271}"/>
              </a:ext>
            </a:extLst>
          </p:cNvPr>
          <p:cNvSpPr txBox="1"/>
          <p:nvPr/>
        </p:nvSpPr>
        <p:spPr>
          <a:xfrm>
            <a:off x="4127863" y="3043646"/>
            <a:ext cx="5577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Accuracy highest in Gradient Boosting and Random Forest for H1N1 vaccine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Logistic Regression best at detecting true vaccine recipients (recall)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Random Forest most precise in predicting those not vaccinated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For seasonal vaccine, Logistic Regression and Random Forest had best balance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All models showed good discrimination between vaccinated and unvaccinated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7A6CC-1DB6-42CB-8A33-7F95990F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3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4A905A-F1B4-41CA-BBAE-CE2ABC28D4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074" r="9074"/>
          <a:stretch>
            <a:fillRect/>
          </a:stretch>
        </p:blipFill>
        <p:spPr>
          <a:xfrm>
            <a:off x="1652451" y="1029260"/>
            <a:ext cx="6773919" cy="632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F1779-ACB5-4E23-BE35-6996FC6795A1}"/>
              </a:ext>
            </a:extLst>
          </p:cNvPr>
          <p:cNvSpPr txBox="1"/>
          <p:nvPr/>
        </p:nvSpPr>
        <p:spPr>
          <a:xfrm>
            <a:off x="546492" y="198263"/>
            <a:ext cx="3238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of Different Models </a:t>
            </a:r>
            <a:endParaRPr lang="en-KE" sz="2400" b="1" dirty="0"/>
          </a:p>
        </p:txBody>
      </p:sp>
    </p:spTree>
    <p:extLst>
      <p:ext uri="{BB962C8B-B14F-4D97-AF65-F5344CB8AC3E}">
        <p14:creationId xmlns:p14="http://schemas.microsoft.com/office/powerpoint/2010/main" val="197844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BA40-DD2A-47C0-8245-76DABE86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1012372"/>
            <a:ext cx="4232365" cy="2090391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99AC3-BDC5-4981-889C-906D79B40D34}"/>
              </a:ext>
            </a:extLst>
          </p:cNvPr>
          <p:cNvSpPr txBox="1"/>
          <p:nvPr/>
        </p:nvSpPr>
        <p:spPr>
          <a:xfrm>
            <a:off x="4180114" y="2649786"/>
            <a:ext cx="5878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Improve public education on vaccines, especially for groups with less awareness or inaccurate beliefs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Direct customized vaccine campaigns and affordable services towards communities with lower uptake rates based on poverty, education level or race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Expand health insurance coverage which could indirectly increase vaccine acceptance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Ensure vaccine access, information and awareness reaches all groups equally, regardless of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80C37-57B7-453D-A3B1-92B03EEE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7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C06A-78B4-4AFD-A420-4E31B17C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7380"/>
            <a:ext cx="2947416" cy="2090391"/>
          </a:xfrm>
        </p:spPr>
        <p:txBody>
          <a:bodyPr/>
          <a:lstStyle/>
          <a:p>
            <a:r>
              <a:rPr lang="en-US" dirty="0"/>
              <a:t>Next Step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42E84-FE08-49CF-AB7D-EDE45296EA3F}"/>
              </a:ext>
            </a:extLst>
          </p:cNvPr>
          <p:cNvSpPr txBox="1"/>
          <p:nvPr/>
        </p:nvSpPr>
        <p:spPr>
          <a:xfrm>
            <a:off x="3888884" y="2806068"/>
            <a:ext cx="59044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Expand data collection through additional survey administrations to validate findings and monitor ongoing trends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Gather supplementary datasets encompassing wider demographic and psychosocial attributes to build more comprehensive predictive models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Conduct stratified analyses focused on population subgroups to uncover specialized insights related to education, income, race, etc.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1C1917"/>
                </a:solidFill>
                <a:effectLst/>
                <a:latin typeface="-apple-system"/>
              </a:rPr>
              <a:t>Implement integrated qualitative and quantitative investigations to acquire richer perspectives on attitudes, beliefs, behaviors surrounding vaccines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KE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E4A8-C7D2-4254-A510-8FFEAEC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1148-73D1-B248-8B9C-684D79D5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622" y="894806"/>
            <a:ext cx="3267456" cy="2090391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A4727-19D1-8142-90ED-264CD6EAEC23}"/>
              </a:ext>
            </a:extLst>
          </p:cNvPr>
          <p:cNvSpPr txBox="1"/>
          <p:nvPr/>
        </p:nvSpPr>
        <p:spPr>
          <a:xfrm>
            <a:off x="3213100" y="4941110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6 feet | 2 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Graphic 3" descr="social distancing graphic">
            <a:extLst>
              <a:ext uri="{FF2B5EF4-FFF2-40B4-BE49-F238E27FC236}">
                <a16:creationId xmlns:a16="http://schemas.microsoft.com/office/drawing/2014/main" id="{85567C16-0B4F-4110-B263-B10C93C8D3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9" r="-4469"/>
          <a:stretch/>
        </p:blipFill>
        <p:spPr>
          <a:xfrm>
            <a:off x="711036" y="2794502"/>
            <a:ext cx="863632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B9FA-3CD0-4B8E-8DB4-8D5083D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71" y="1076299"/>
            <a:ext cx="9601199" cy="136152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b="1" dirty="0"/>
              <a:t>Table of Contents </a:t>
            </a:r>
          </a:p>
        </p:txBody>
      </p:sp>
      <p:pic>
        <p:nvPicPr>
          <p:cNvPr id="3" name="Graphic 2" descr="hand washing graphic">
            <a:extLst>
              <a:ext uri="{FF2B5EF4-FFF2-40B4-BE49-F238E27FC236}">
                <a16:creationId xmlns:a16="http://schemas.microsoft.com/office/drawing/2014/main" id="{8F2F90AE-9966-4EDF-B924-F73DCE94B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07" y="2271466"/>
            <a:ext cx="1604323" cy="15048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1DA510-B37E-494B-88B2-2D92AA5433A1}"/>
              </a:ext>
            </a:extLst>
          </p:cNvPr>
          <p:cNvSpPr txBox="1"/>
          <p:nvPr/>
        </p:nvSpPr>
        <p:spPr>
          <a:xfrm>
            <a:off x="443369" y="3843312"/>
            <a:ext cx="213360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rtl="0" fontAlgn="base"/>
            <a:r>
              <a:rPr lang="en-US" sz="1600" i="0" dirty="0">
                <a:solidFill>
                  <a:schemeClr val="accent1"/>
                </a:solidFill>
                <a:effectLst/>
              </a:rPr>
              <a:t>Overview </a:t>
            </a:r>
          </a:p>
        </p:txBody>
      </p:sp>
      <p:pic>
        <p:nvPicPr>
          <p:cNvPr id="4" name="Graphic 3" descr="hand sanitizer graphic">
            <a:extLst>
              <a:ext uri="{FF2B5EF4-FFF2-40B4-BE49-F238E27FC236}">
                <a16:creationId xmlns:a16="http://schemas.microsoft.com/office/drawing/2014/main" id="{13C00A84-8B31-41DA-BB74-65EEA17B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58" y="2265788"/>
            <a:ext cx="1604324" cy="15046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80B5E1-9E1C-4D95-8ECA-AE6E1030ADB2}"/>
              </a:ext>
            </a:extLst>
          </p:cNvPr>
          <p:cNvSpPr txBox="1"/>
          <p:nvPr/>
        </p:nvSpPr>
        <p:spPr>
          <a:xfrm>
            <a:off x="2783420" y="3843312"/>
            <a:ext cx="2133600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rtl="0" fontAlgn="base"/>
            <a:r>
              <a:rPr lang="en-US" sz="1600" i="0" dirty="0">
                <a:solidFill>
                  <a:schemeClr val="accent1"/>
                </a:solidFill>
                <a:effectLst/>
              </a:rPr>
              <a:t>Problem &amp; Data Understanding</a:t>
            </a:r>
          </a:p>
        </p:txBody>
      </p:sp>
      <p:pic>
        <p:nvPicPr>
          <p:cNvPr id="11" name="Graphic 10" descr="wear a mask graphic">
            <a:extLst>
              <a:ext uri="{FF2B5EF4-FFF2-40B4-BE49-F238E27FC236}">
                <a16:creationId xmlns:a16="http://schemas.microsoft.com/office/drawing/2014/main" id="{BA9C8C25-A900-485B-A7C6-E2F231BF7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109" y="2265788"/>
            <a:ext cx="1604324" cy="1737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3740E6-A399-4C9C-829C-AC95148A21AB}"/>
              </a:ext>
            </a:extLst>
          </p:cNvPr>
          <p:cNvSpPr txBox="1"/>
          <p:nvPr/>
        </p:nvSpPr>
        <p:spPr>
          <a:xfrm>
            <a:off x="5123471" y="3843312"/>
            <a:ext cx="2133600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rtl="0" fontAlgn="base"/>
            <a:r>
              <a:rPr lang="en-US" sz="1600" dirty="0">
                <a:solidFill>
                  <a:schemeClr val="accent1"/>
                </a:solidFill>
              </a:rPr>
              <a:t>Modeling</a:t>
            </a:r>
            <a:r>
              <a:rPr lang="en-US" sz="1600" i="0" dirty="0">
                <a:solidFill>
                  <a:schemeClr val="accent1"/>
                </a:solidFill>
                <a:effectLst/>
              </a:rPr>
              <a:t> </a:t>
            </a:r>
          </a:p>
        </p:txBody>
      </p:sp>
      <p:pic>
        <p:nvPicPr>
          <p:cNvPr id="7" name="Graphic 6" descr="don't touch your face graphic">
            <a:extLst>
              <a:ext uri="{FF2B5EF4-FFF2-40B4-BE49-F238E27FC236}">
                <a16:creationId xmlns:a16="http://schemas.microsoft.com/office/drawing/2014/main" id="{732AFBB6-34C4-402D-88C4-63F8B8738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6069" y="2265788"/>
            <a:ext cx="1604324" cy="15529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BEDE68-A15E-4857-8BD1-5FCE13A452FC}"/>
              </a:ext>
            </a:extLst>
          </p:cNvPr>
          <p:cNvSpPr txBox="1"/>
          <p:nvPr/>
        </p:nvSpPr>
        <p:spPr>
          <a:xfrm>
            <a:off x="7728160" y="3843312"/>
            <a:ext cx="160432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rtl="0" fontAlgn="base"/>
            <a:r>
              <a:rPr lang="en-US" sz="1600" i="0" dirty="0">
                <a:solidFill>
                  <a:schemeClr val="accent1"/>
                </a:solidFill>
                <a:effectLst/>
              </a:rPr>
              <a:t>Evaluation</a:t>
            </a:r>
          </a:p>
        </p:txBody>
      </p:sp>
      <p:pic>
        <p:nvPicPr>
          <p:cNvPr id="8" name="Graphic 7" descr="cover your sneezes and coughs graphic">
            <a:extLst>
              <a:ext uri="{FF2B5EF4-FFF2-40B4-BE49-F238E27FC236}">
                <a16:creationId xmlns:a16="http://schemas.microsoft.com/office/drawing/2014/main" id="{2814279B-097D-406D-9A55-F91BF5A7C1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007" y="4935496"/>
            <a:ext cx="1604324" cy="2084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F69F37-93C7-477A-9DC0-0BF7487FD52E}"/>
              </a:ext>
            </a:extLst>
          </p:cNvPr>
          <p:cNvSpPr txBox="1"/>
          <p:nvPr/>
        </p:nvSpPr>
        <p:spPr>
          <a:xfrm>
            <a:off x="443369" y="6513503"/>
            <a:ext cx="213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dirty="0">
                <a:solidFill>
                  <a:schemeClr val="accent1"/>
                </a:solidFill>
              </a:rPr>
              <a:t>Conclusion</a:t>
            </a:r>
            <a:endParaRPr lang="en-US" sz="1600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5" name="Graphic 4" descr="social distancing graphic">
            <a:extLst>
              <a:ext uri="{FF2B5EF4-FFF2-40B4-BE49-F238E27FC236}">
                <a16:creationId xmlns:a16="http://schemas.microsoft.com/office/drawing/2014/main" id="{8A2F204A-8E09-49DB-B70E-AC22DB1BE1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57" y="4936814"/>
            <a:ext cx="1604326" cy="15019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DCA714-E661-4171-875B-981FBF5F73E1}"/>
              </a:ext>
            </a:extLst>
          </p:cNvPr>
          <p:cNvSpPr txBox="1"/>
          <p:nvPr/>
        </p:nvSpPr>
        <p:spPr>
          <a:xfrm>
            <a:off x="2783420" y="6513503"/>
            <a:ext cx="213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>
                <a:solidFill>
                  <a:schemeClr val="accent1"/>
                </a:solidFill>
              </a:rPr>
              <a:t>Recommendation</a:t>
            </a:r>
            <a:endParaRPr lang="en-US" sz="1600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6" name="Graphic 5" descr="use your own supplies graphic">
            <a:extLst>
              <a:ext uri="{FF2B5EF4-FFF2-40B4-BE49-F238E27FC236}">
                <a16:creationId xmlns:a16="http://schemas.microsoft.com/office/drawing/2014/main" id="{6D7496F5-7699-4DF3-A2F8-E41C03F817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8209" y="4935496"/>
            <a:ext cx="1604125" cy="15046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B93847-9163-4AA0-AE42-AF4E4D8A3C72}"/>
              </a:ext>
            </a:extLst>
          </p:cNvPr>
          <p:cNvSpPr txBox="1"/>
          <p:nvPr/>
        </p:nvSpPr>
        <p:spPr>
          <a:xfrm>
            <a:off x="5123471" y="6513503"/>
            <a:ext cx="213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600" i="0" dirty="0">
                <a:solidFill>
                  <a:schemeClr val="accent1"/>
                </a:solidFill>
                <a:effectLst/>
              </a:rPr>
              <a:t>Next Steps</a:t>
            </a:r>
          </a:p>
          <a:p>
            <a:pPr algn="ctr" rtl="0" fontAlgn="base"/>
            <a:endParaRPr lang="en-US" sz="1600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10" name="Graphic 9" descr="clean your electronics graphic">
            <a:extLst>
              <a:ext uri="{FF2B5EF4-FFF2-40B4-BE49-F238E27FC236}">
                <a16:creationId xmlns:a16="http://schemas.microsoft.com/office/drawing/2014/main" id="{082E8900-AF68-4161-87B0-BB145D73A8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46069" y="4935496"/>
            <a:ext cx="1604324" cy="15046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26FE9C-10D3-4622-BF61-7F1B7B8F6621}"/>
              </a:ext>
            </a:extLst>
          </p:cNvPr>
          <p:cNvSpPr txBox="1"/>
          <p:nvPr/>
        </p:nvSpPr>
        <p:spPr>
          <a:xfrm>
            <a:off x="7613750" y="6513503"/>
            <a:ext cx="1868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600" i="0" dirty="0">
                <a:solidFill>
                  <a:schemeClr val="accent1"/>
                </a:solidFill>
                <a:effectLst/>
              </a:rPr>
              <a:t>​</a:t>
            </a:r>
            <a:r>
              <a:rPr lang="en-US" sz="1600" dirty="0">
                <a:solidFill>
                  <a:schemeClr val="accent1"/>
                </a:solidFill>
              </a:rPr>
              <a:t>Thank You</a:t>
            </a:r>
            <a:endParaRPr lang="en-US" sz="1600" i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683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5929-CA1F-5C40-AB8D-34FDCD1B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99" y="1090749"/>
            <a:ext cx="2947416" cy="20903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65208-5E6E-4402-91EC-E32D04DE50F3}"/>
              </a:ext>
            </a:extLst>
          </p:cNvPr>
          <p:cNvSpPr txBox="1"/>
          <p:nvPr/>
        </p:nvSpPr>
        <p:spPr>
          <a:xfrm>
            <a:off x="3940193" y="3069771"/>
            <a:ext cx="59044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Recent global health challenges include major pandemics like H1N1 and COVID-19, alongside outbreaks like Zika and Ebola, profoundly impacting public health.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Understanding these pandemics, marked by shared viral characteristics, is key to grasping how individual behaviors influence vaccine choices.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Historical data analysis offers insights for personalized public health strategies and predicting future vaccination trends.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knowledge aids in resource distribution, stakeholder engagement, and refining pandemic response tactics.</a:t>
            </a:r>
            <a:endParaRPr lang="en-K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839EC-4C23-4647-80D4-C6516814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6" y="6002751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E21B-F653-EF45-A858-5194FD7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31" y="1129937"/>
            <a:ext cx="2947416" cy="2090391"/>
          </a:xfrm>
        </p:spPr>
        <p:txBody>
          <a:bodyPr/>
          <a:lstStyle/>
          <a:p>
            <a:r>
              <a:rPr lang="en-US" dirty="0"/>
              <a:t>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D3F3F-82BB-4478-BFAC-7554A67C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6" y="5924373"/>
            <a:ext cx="1664352" cy="156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2664B-BD98-4D61-8D77-83DEAA5AB6B6}"/>
              </a:ext>
            </a:extLst>
          </p:cNvPr>
          <p:cNvSpPr txBox="1"/>
          <p:nvPr/>
        </p:nvSpPr>
        <p:spPr>
          <a:xfrm>
            <a:off x="3607090" y="3220328"/>
            <a:ext cx="61078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Predict whether people received H1N1 and seasonal flu vaccines during 2009 H1N1 pandemic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Important to understand drivers of vaccine decisions to improve public health strategies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This analysis intends to identify key factors that influenced if someone got vaccinated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World Health Organization is stakeholder seeking insights to enhance vaccine uptake</a:t>
            </a:r>
          </a:p>
        </p:txBody>
      </p:sp>
    </p:spTree>
    <p:extLst>
      <p:ext uri="{BB962C8B-B14F-4D97-AF65-F5344CB8AC3E}">
        <p14:creationId xmlns:p14="http://schemas.microsoft.com/office/powerpoint/2010/main" val="35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154-4717-ED45-99A2-FE3FC87B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883985"/>
            <a:ext cx="2947416" cy="2090391"/>
          </a:xfrm>
        </p:spPr>
        <p:txBody>
          <a:bodyPr/>
          <a:lstStyle/>
          <a:p>
            <a:r>
              <a:rPr lang="en-US" dirty="0"/>
              <a:t>Data Overview: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7D9D7-156A-48A7-BF0C-970536BC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0" y="5976624"/>
            <a:ext cx="1664352" cy="156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DEFD5-8FE2-40BD-AAF9-D0D2B4EA3E21}"/>
              </a:ext>
            </a:extLst>
          </p:cNvPr>
          <p:cNvSpPr txBox="1"/>
          <p:nvPr/>
        </p:nvSpPr>
        <p:spPr>
          <a:xfrm>
            <a:off x="4428309" y="2974376"/>
            <a:ext cx="52512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Dataset is from survey of over 26,000 people during 2009 H1N1 flu pandemic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Captures attitudes, knowledge, behaviors related to H1N1 and seasonal flu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Indicates through labels whether each person received H1N1 and/or seasonal vaccine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Rich dataset enabling analysis of patterns influencing vaccine choices</a:t>
            </a:r>
          </a:p>
        </p:txBody>
      </p:sp>
    </p:spTree>
    <p:extLst>
      <p:ext uri="{BB962C8B-B14F-4D97-AF65-F5344CB8AC3E}">
        <p14:creationId xmlns:p14="http://schemas.microsoft.com/office/powerpoint/2010/main" val="409103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56EE-604C-4443-A8DF-4148C220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3" y="940192"/>
            <a:ext cx="2947416" cy="2090391"/>
          </a:xfrm>
        </p:spPr>
        <p:txBody>
          <a:bodyPr/>
          <a:lstStyle/>
          <a:p>
            <a:r>
              <a:rPr lang="en-US" dirty="0"/>
              <a:t>Analysis Approach: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AFC8D-D3CA-4B94-9DEE-7C86A383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81" y="5832933"/>
            <a:ext cx="1664352" cy="156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25AB2-0100-4875-A123-F9C1408742E3}"/>
              </a:ext>
            </a:extLst>
          </p:cNvPr>
          <p:cNvSpPr txBox="1"/>
          <p:nvPr/>
        </p:nvSpPr>
        <p:spPr>
          <a:xfrm>
            <a:off x="4271554" y="3030583"/>
            <a:ext cx="5303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Explore distributions and relationships in survey data to uncover insights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Prepare data for modeling through encoding, addressing missing </a:t>
            </a:r>
            <a:r>
              <a:rPr lang="en-US" sz="2400" b="0" i="0" dirty="0" err="1">
                <a:solidFill>
                  <a:srgbClr val="1C1917"/>
                </a:solidFill>
                <a:effectLst/>
                <a:latin typeface="-apple-system"/>
              </a:rPr>
              <a:t>vals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, scaling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Build classification models to predict likelihood of H1N1 and seasonal vaccine uptake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Assess accuracy of predictions to determine effective modeling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8131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BD70-B876-D647-8424-5D9777C5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80" y="738052"/>
            <a:ext cx="2947416" cy="2090391"/>
          </a:xfrm>
        </p:spPr>
        <p:txBody>
          <a:bodyPr/>
          <a:lstStyle/>
          <a:p>
            <a:r>
              <a:rPr lang="en-US" dirty="0"/>
              <a:t>Modeling: Prediction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3BAA9-B3A7-46E6-A3C9-7F1831DB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9" y="5950499"/>
            <a:ext cx="1664352" cy="156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60069-1EC3-48B9-B0F7-DDC52DF35ABF}"/>
              </a:ext>
            </a:extLst>
          </p:cNvPr>
          <p:cNvSpPr txBox="1"/>
          <p:nvPr/>
        </p:nvSpPr>
        <p:spPr>
          <a:xfrm>
            <a:off x="4362994" y="2623660"/>
            <a:ext cx="55609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Used 3 main types of models to predict likelihood of vaccine uptake - Logistic Regression, Random Forest, and Gradient Boosting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Logistic Regression calculates probability of vaccine uptake based on survey data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Random Forest constructs a "forest" of decision trees trained on sections of data to make predictions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-apple-system"/>
              </a:rPr>
              <a:t>Gradient Boosting sequentially develops an ensemble model, each new predictor improving on deficiencies of the previous one</a:t>
            </a:r>
          </a:p>
        </p:txBody>
      </p:sp>
    </p:spTree>
    <p:extLst>
      <p:ext uri="{BB962C8B-B14F-4D97-AF65-F5344CB8AC3E}">
        <p14:creationId xmlns:p14="http://schemas.microsoft.com/office/powerpoint/2010/main" val="36035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1E01-F20B-4721-91EC-08DFF190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Preparing Models 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3FFB0-3728-440C-B777-4CFFE3ABB899}"/>
              </a:ext>
            </a:extLst>
          </p:cNvPr>
          <p:cNvSpPr txBox="1"/>
          <p:nvPr/>
        </p:nvSpPr>
        <p:spPr>
          <a:xfrm>
            <a:off x="4153989" y="3148148"/>
            <a:ext cx="56170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Split dataset into training and validation subsets to test model performance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Handled imbalanced classes where few vaccine recipients relative to non-recipients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Scaled numerical data like income and normalized units for model compatibility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Encoded text responses as binary categories for model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FB74F-FB55-4171-9A7E-7AA8EFFD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77FB-8C83-C846-9C77-A6EE6E70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8497"/>
            <a:ext cx="2947416" cy="2090391"/>
          </a:xfrm>
        </p:spPr>
        <p:txBody>
          <a:bodyPr>
            <a:normAutofit/>
          </a:bodyPr>
          <a:lstStyle/>
          <a:p>
            <a:r>
              <a:rPr lang="en-US" dirty="0"/>
              <a:t>Evaluation: Evaluation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BF753-F40E-4597-8DDE-F3842CFE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4" y="5976625"/>
            <a:ext cx="1664352" cy="1566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9672D-6844-4527-80AD-A6F564A5148A}"/>
              </a:ext>
            </a:extLst>
          </p:cNvPr>
          <p:cNvSpPr txBox="1"/>
          <p:nvPr/>
        </p:nvSpPr>
        <p:spPr>
          <a:xfrm>
            <a:off x="4167051" y="3004457"/>
            <a:ext cx="540802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Accuracy - percentage of correct vaccine uptake predictions overall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Precision - for those predicted to get vaccine, how many actually did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Recall - out of all who got vaccine, how many did model correctly predict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F1-score - balance between precision and recall for a class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500" b="0" i="0" dirty="0">
                <a:solidFill>
                  <a:srgbClr val="1C1917"/>
                </a:solidFill>
                <a:effectLst/>
                <a:latin typeface="-apple-system"/>
              </a:rPr>
              <a:t>ROC AUC - separation measure between recipients and non-recipients</a:t>
            </a:r>
          </a:p>
        </p:txBody>
      </p:sp>
    </p:spTree>
    <p:extLst>
      <p:ext uri="{BB962C8B-B14F-4D97-AF65-F5344CB8AC3E}">
        <p14:creationId xmlns:p14="http://schemas.microsoft.com/office/powerpoint/2010/main" val="605084190"/>
      </p:ext>
    </p:extLst>
  </p:cSld>
  <p:clrMapOvr>
    <a:masterClrMapping/>
  </p:clrMapOvr>
</p:sld>
</file>

<file path=ppt/theme/theme1.xml><?xml version="1.0" encoding="utf-8"?>
<a:theme xmlns:a="http://schemas.openxmlformats.org/drawingml/2006/main" name="1_Secondary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2">
      <a:majorFont>
        <a:latin typeface="Sagona Book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1ECCB1-5CA9-4F89-9EFC-AE888E928E7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BE1F16-0373-490F-B929-7C43A7A6F7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FE7AC-3539-402E-A02F-52D5939559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22F3D9-3F68-4FF9-9D09-5E4EB5CD37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644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Courier New</vt:lpstr>
      <vt:lpstr>Quire Sans</vt:lpstr>
      <vt:lpstr>Sagona Book</vt:lpstr>
      <vt:lpstr>1_Secondary</vt:lpstr>
      <vt:lpstr>Forecasting Individuals' Uptake Of H1N1 And Seasonal Flu Vaccines</vt:lpstr>
      <vt:lpstr>Table of Contents </vt:lpstr>
      <vt:lpstr>Overview</vt:lpstr>
      <vt:lpstr>Problem:</vt:lpstr>
      <vt:lpstr>Data Overview:</vt:lpstr>
      <vt:lpstr>Analysis Approach:</vt:lpstr>
      <vt:lpstr>Modeling: Prediction Models</vt:lpstr>
      <vt:lpstr>Modeling: Preparing Models </vt:lpstr>
      <vt:lpstr>Evaluation: Evaluation Metrics</vt:lpstr>
      <vt:lpstr>PowerPoint Presentation</vt:lpstr>
      <vt:lpstr>Evaluation: Model Performance</vt:lpstr>
      <vt:lpstr>PowerPoint Presentation</vt:lpstr>
      <vt:lpstr>Recommendations</vt:lpstr>
      <vt:lpstr>Next Step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2020-08-16T21:20:57Z</dcterms:created>
  <dcterms:modified xsi:type="dcterms:W3CDTF">2023-12-20T20:08:07Z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