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8604" autoAdjust="0"/>
  </p:normalViewPr>
  <p:slideViewPr>
    <p:cSldViewPr snapToGrid="0" snapToObjects="1">
      <p:cViewPr varScale="1">
        <p:scale>
          <a:sx n="56" d="100"/>
          <a:sy n="56" d="100"/>
        </p:scale>
        <p:origin x="1983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0D1A4-D079-4F02-83DC-B7F96D4FA598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98710-2CD9-48BD-AEBF-A7D2D8527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04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“Hello everyone. My name is Chels, and I’m here to present my project: </a:t>
            </a:r>
            <a:r>
              <a:rPr lang="en-US" i="1" dirty="0"/>
              <a:t>Defense Member Churn Prediction using a Production-Grade </a:t>
            </a:r>
            <a:r>
              <a:rPr lang="en-US" i="1" dirty="0" err="1"/>
              <a:t>MLOps</a:t>
            </a:r>
            <a:r>
              <a:rPr lang="en-US" i="1" dirty="0"/>
              <a:t> Pipeline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This work is part of our mission to support the defense industry’s workforce stability. </a:t>
            </a:r>
            <a:br>
              <a:rPr lang="en-US" dirty="0"/>
            </a:br>
            <a:r>
              <a:rPr lang="en-US" dirty="0"/>
              <a:t>In this talk, I’ll walk you through the problem, our technical solution, deployment, monitoring, governance, and the lessons we learned along the way.”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98710-2CD9-48BD-AEBF-A7D2D85270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056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Slide 10 – Optional Enhancements (0:50)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“We implemented two bonus enhancements: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MLflow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experiment tracking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to log runs, metrics, parameters, and artifacts, enabling quick model comparison and registry management.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Canary deployments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on SageMaker, where 10% of traffic is sent to the new model first. If error rates and latency remain stable after 10 minutes, we promote it to 100% traffic.”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98710-2CD9-48BD-AEBF-A7D2D85270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60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11 – Lessons Learned (0:50)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“This project reinforced the importance of: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Automating as much as possible to avoid manual errors.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Version-controlling both data and models to ensure reproducibility.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Embedding monitoring and governance into the ML lifecycle, not as an afterthought.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also learned how critical clear documentation is for future maintainers.”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98710-2CD9-48BD-AEBF-A7D2D85270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81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12 – Next Steps &amp; Closing (0:40)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“Looking ahead, we’ll integrate more behavioral and operational features, explore SHAP for model explainability, and fine-tune drift detection thresholds.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project demonstrated how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MLOps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principles can be applied in a defense workforce context to drive tangible value.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Thank you.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98710-2CD9-48BD-AEBF-A7D2D85270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41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“In the defense sector, highly skilled personnel and engaged member organizations are essential.</a:t>
            </a:r>
            <a:br>
              <a:rPr lang="en-US" dirty="0"/>
            </a:br>
            <a:r>
              <a:rPr lang="en-US" dirty="0"/>
              <a:t>Member churn — when a defense industry partner reduces engagement or leaves entirely — can disrupt projects, delay timelines, and reduce mission readiness.</a:t>
            </a:r>
            <a:br>
              <a:rPr lang="en-US" dirty="0"/>
            </a:br>
            <a:r>
              <a:rPr lang="en-US" dirty="0"/>
              <a:t>Our aim is to predict churn risk early enough to intervene.</a:t>
            </a:r>
            <a:br>
              <a:rPr lang="en-US" dirty="0"/>
            </a:br>
            <a:r>
              <a:rPr lang="en-US" dirty="0"/>
              <a:t>This project benefits our workforce development nonprofit, our member companies, and ultimately, the broader defense industrial base, because retaining engaged members helps us keep programs on track and build resilience.”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98710-2CD9-48BD-AEBF-A7D2D85270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62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“This diagram outlines the entire </a:t>
            </a:r>
            <a:r>
              <a:rPr lang="en-US" dirty="0" err="1"/>
              <a:t>MLOps</a:t>
            </a:r>
            <a:r>
              <a:rPr lang="en-US" dirty="0"/>
              <a:t> architecture.</a:t>
            </a:r>
            <a:br>
              <a:rPr lang="en-US" dirty="0"/>
            </a:br>
            <a:r>
              <a:rPr lang="en-US" dirty="0"/>
              <a:t>We start with data ingestion from member activity logs, survey data, and event participation history.</a:t>
            </a:r>
            <a:br>
              <a:rPr lang="en-US" dirty="0"/>
            </a:br>
            <a:r>
              <a:rPr lang="en-US" dirty="0"/>
              <a:t>Once data is ingested, we run validation checks before storing it in version-controlled storage via DVC on S3.</a:t>
            </a:r>
            <a:br>
              <a:rPr lang="en-US" dirty="0"/>
            </a:br>
            <a:r>
              <a:rPr lang="en-US" dirty="0"/>
              <a:t>From there, we move through training and hyperparameter optimization, followed by model evaluation and artifact storage.</a:t>
            </a:r>
            <a:br>
              <a:rPr lang="en-US" dirty="0"/>
            </a:br>
            <a:r>
              <a:rPr lang="en-US" dirty="0"/>
              <a:t>Everything is containerized with Docker, deployed on AWS SageMaker, and monitored for both infrastructure performance and model drift.</a:t>
            </a:r>
            <a:br>
              <a:rPr lang="en-US" dirty="0"/>
            </a:br>
            <a:r>
              <a:rPr lang="en-US" dirty="0"/>
              <a:t>Governance and an incident playbook are built in, ensuring transparency and compliance.”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98710-2CD9-48BD-AEBF-A7D2D85270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75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“Our dataset is synthetic but modeled after real defense member behavior.</a:t>
            </a:r>
            <a:br>
              <a:rPr lang="en-US" dirty="0"/>
            </a:br>
            <a:r>
              <a:rPr lang="en-US" dirty="0"/>
              <a:t>Using DVC, we track all versions of datasets and pipeline outputs, so any model can be reproduced exactly.</a:t>
            </a:r>
            <a:br>
              <a:rPr lang="en-US" dirty="0"/>
            </a:br>
            <a:r>
              <a:rPr lang="en-US" dirty="0"/>
              <a:t>Our modular pipeline includes:</a:t>
            </a:r>
          </a:p>
          <a:p>
            <a:r>
              <a:rPr lang="en-US" dirty="0"/>
              <a:t>data_ingest.py for pulling raw data and staging it.</a:t>
            </a:r>
          </a:p>
          <a:p>
            <a:r>
              <a:rPr lang="en-US" dirty="0"/>
              <a:t>data_validation.py for schema checks, missing value analysis, and distribution validation.</a:t>
            </a:r>
          </a:p>
          <a:p>
            <a:r>
              <a:rPr lang="en-US" dirty="0"/>
              <a:t>train_and_tune.py for model training with hyperparameter optimization.</a:t>
            </a:r>
          </a:p>
          <a:p>
            <a:r>
              <a:rPr lang="en-US" dirty="0"/>
              <a:t>evaluate.py for computing and storing metrics.”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98710-2CD9-48BD-AEBF-A7D2D85270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16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“We chose a Gradient Boosting Classifier for its balance between interpretability and accuracy on structured, imbalanced datasets.</a:t>
            </a:r>
            <a:br>
              <a:rPr lang="en-US" dirty="0"/>
            </a:br>
            <a:r>
              <a:rPr lang="en-US" dirty="0"/>
              <a:t>The baseline model achieves:</a:t>
            </a:r>
          </a:p>
          <a:p>
            <a:r>
              <a:rPr lang="en-US" dirty="0"/>
              <a:t>Accuracy: 84%</a:t>
            </a:r>
          </a:p>
          <a:p>
            <a:r>
              <a:rPr lang="en-US" dirty="0"/>
              <a:t>Precision: 81%</a:t>
            </a:r>
          </a:p>
          <a:p>
            <a:r>
              <a:rPr lang="en-US" dirty="0"/>
              <a:t>Recall: 78%</a:t>
            </a:r>
            <a:br>
              <a:rPr lang="en-US" dirty="0"/>
            </a:br>
            <a:r>
              <a:rPr lang="en-US" dirty="0"/>
              <a:t>These metrics indicate the model is effective for flagging at-risk members without over-alerting.</a:t>
            </a:r>
            <a:br>
              <a:rPr lang="en-US" dirty="0"/>
            </a:br>
            <a:r>
              <a:rPr lang="en-US" dirty="0"/>
              <a:t>Hyperparameters are tuned via grid search, and all runs are logged for future reference and model comparisons.”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98710-2CD9-48BD-AEBF-A7D2D85270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68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“To ensure consistency from development to production, we built a Docker container with a </a:t>
            </a:r>
            <a:r>
              <a:rPr lang="en-US" dirty="0" err="1"/>
              <a:t>FastAPI</a:t>
            </a:r>
            <a:r>
              <a:rPr lang="en-US" dirty="0"/>
              <a:t>-based inference service.</a:t>
            </a:r>
            <a:br>
              <a:rPr lang="en-US" dirty="0"/>
            </a:br>
            <a:r>
              <a:rPr lang="en-US" dirty="0"/>
              <a:t>It has two main endpoints: /ping for health checks and /invocations for predictions.</a:t>
            </a:r>
            <a:br>
              <a:rPr lang="en-US" dirty="0"/>
            </a:br>
            <a:r>
              <a:rPr lang="en-US" dirty="0"/>
              <a:t>Running locally allows us to validate model behavior before pushing it to the cloud.</a:t>
            </a:r>
            <a:br>
              <a:rPr lang="en-US" dirty="0"/>
            </a:br>
            <a:r>
              <a:rPr lang="en-US" dirty="0"/>
              <a:t>This approach minimizes environment drift between testing and production.”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98710-2CD9-48BD-AEBF-A7D2D85270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53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“Deployment starts by pushing the container image to Amazon ECR.</a:t>
            </a:r>
            <a:br>
              <a:rPr lang="en-US" dirty="0"/>
            </a:br>
            <a:r>
              <a:rPr lang="en-US" dirty="0"/>
              <a:t>We then create or update a SageMaker endpoint using that image.</a:t>
            </a:r>
            <a:br>
              <a:rPr lang="en-US" dirty="0"/>
            </a:br>
            <a:r>
              <a:rPr lang="en-US" dirty="0"/>
              <a:t>Once deployed, we can call the endpoint from anywhere using the SageMaker SDK or standard HTTP requests.</a:t>
            </a:r>
            <a:br>
              <a:rPr lang="en-US" dirty="0"/>
            </a:br>
            <a:r>
              <a:rPr lang="en-US" dirty="0"/>
              <a:t>This setup provides real-time predictions with scalable infrastructure managed by AWS.”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98710-2CD9-48BD-AEBF-A7D2D85270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97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“Our GitHub Actions CI/CD workflow automates the entire lifecycle.</a:t>
            </a:r>
            <a:br>
              <a:rPr lang="en-US" dirty="0"/>
            </a:br>
            <a:r>
              <a:rPr lang="en-US" dirty="0"/>
              <a:t>On push: linting, unit tests, and a small training job run automatically.</a:t>
            </a:r>
            <a:br>
              <a:rPr lang="en-US" dirty="0"/>
            </a:br>
            <a:r>
              <a:rPr lang="en-US" dirty="0"/>
              <a:t>On merge to main: the full DVC pipeline runs, the Docker image is built and pushed to ECR, and the SageMaker endpoint is updated.</a:t>
            </a:r>
            <a:br>
              <a:rPr lang="en-US" dirty="0"/>
            </a:br>
            <a:r>
              <a:rPr lang="en-US" dirty="0"/>
              <a:t>Automation reduces manual deployment errors and keeps our models fresh.”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98710-2CD9-48BD-AEBF-A7D2D85270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25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Slide 9 – Governance &amp; Incident Playbook (0:50)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“We created a model card documenting intended use, ethical considerations, performance, and limitations.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Monitoring scripts run periodically to detect drift in the input data or model predictions.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If an anomaly or failure is detected, our incident playbook outlines immediate steps for rollback, notification procedures, and escalation paths.”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98710-2CD9-48BD-AEBF-A7D2D85270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70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Defense Member Churn MLOps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End-to-End Pipeline • AWS SageMaker • CI/CD • Governance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Optional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MLflow experiment tracking and model registry.</a:t>
            </a:r>
          </a:p>
          <a:p>
            <a:pPr>
              <a:defRPr sz="1400"/>
            </a:pPr>
            <a:r>
              <a:t>Canary deployment: 10% traffic for 10 minutes, auto-promotion or rollback based on metrics.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DVC simplifies reproducibility for data and models.</a:t>
            </a:r>
          </a:p>
          <a:p>
            <a:pPr>
              <a:defRPr sz="1400"/>
            </a:pPr>
            <a:r>
              <a:t>Canary deployments reduce production risk.</a:t>
            </a:r>
          </a:p>
          <a:p>
            <a:pPr>
              <a:defRPr sz="1400"/>
            </a:pPr>
            <a:r>
              <a:t>Governance artifacts help with compliance in regulated environments.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 &amp; Closing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rPr dirty="0"/>
              <a:t>Integrate explainability tools (e.g., SHAP dashboard).</a:t>
            </a:r>
          </a:p>
          <a:p>
            <a:pPr>
              <a:defRPr sz="1400"/>
            </a:pPr>
            <a:r>
              <a:rPr dirty="0"/>
              <a:t>Automate fairness audits in CI/CD.</a:t>
            </a:r>
          </a:p>
          <a:p>
            <a:pPr>
              <a:defRPr sz="1400"/>
            </a:pPr>
            <a:r>
              <a:rPr dirty="0"/>
              <a:t>Thank yo</a:t>
            </a:r>
            <a:r>
              <a:rPr lang="en-US" dirty="0"/>
              <a:t>u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&amp;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Problem: Defense industry member churn reduces mission readiness and wastes training investment.</a:t>
            </a:r>
          </a:p>
          <a:p>
            <a:pPr>
              <a:defRPr sz="1400"/>
            </a:pPr>
            <a:r>
              <a:t>Goal: Predict churn early to enable proactive engagement and retention strategies.</a:t>
            </a:r>
          </a:p>
          <a:p>
            <a:pPr>
              <a:defRPr sz="1400"/>
            </a:pPr>
            <a:r>
              <a:t>Beneficiaries: Non-profit leadership, industry partners, and members.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rPr dirty="0"/>
              <a:t>Visual flow from data ingestion → validation → training → deployment → monitoring.</a:t>
            </a:r>
          </a:p>
          <a:p>
            <a:pPr>
              <a:defRPr sz="1400"/>
            </a:pPr>
            <a:r>
              <a:rPr dirty="0"/>
              <a:t>Includes DVC versioning, containerization, AWS SageMaker endpoint, CI/CD, and governance layers.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9FCD8D1-8145-8E3B-B116-E21FD9FD9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395" y="2120070"/>
            <a:ext cx="6999210" cy="42863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Versioning &amp;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Data source: Synthetic churn dataset simulating engagement, attendance, and retention patterns.</a:t>
            </a:r>
          </a:p>
          <a:p>
            <a:pPr>
              <a:defRPr sz="1400"/>
            </a:pPr>
            <a:r>
              <a:t>Versioning strategy: Git for code/config, DVC (S3 remote) for datasets and models.</a:t>
            </a:r>
          </a:p>
          <a:p>
            <a:pPr>
              <a:defRPr sz="1400"/>
            </a:pPr>
            <a:r>
              <a:t>Pipeline steps:</a:t>
            </a:r>
          </a:p>
          <a:p>
            <a:pPr>
              <a:defRPr sz="1400"/>
            </a:pPr>
            <a:r>
              <a:t>  1. data_ingest.py – load &amp; stage data</a:t>
            </a:r>
          </a:p>
          <a:p>
            <a:pPr>
              <a:defRPr sz="1400"/>
            </a:pPr>
            <a:r>
              <a:t>  2. data_validation.py – schema/missing values checks</a:t>
            </a:r>
          </a:p>
          <a:p>
            <a:pPr>
              <a:defRPr sz="1400"/>
            </a:pPr>
            <a:r>
              <a:t>  3. train_and_tune.py – baseline model + HPO</a:t>
            </a:r>
          </a:p>
          <a:p>
            <a:pPr>
              <a:defRPr sz="1400"/>
            </a:pPr>
            <a:r>
              <a:t>  4. evaluate.py – metrics &amp; fairness report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 &amp; Baseline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Model: Gradient Boosted Trees (XGBoost) for tabular prediction.</a:t>
            </a:r>
          </a:p>
          <a:p>
            <a:pPr>
              <a:defRPr sz="1400"/>
            </a:pPr>
            <a:r>
              <a:t>Training: Python 3.10, scikit-learn, XGBoost; hyperparameters tuned.</a:t>
            </a:r>
          </a:p>
          <a:p>
            <a:pPr>
              <a:defRPr sz="1400"/>
            </a:pPr>
            <a:r>
              <a:t>Baseline performance: Accuracy 0.84, Precision 0.81, Recall 0.79, AUC 0.88.</a:t>
            </a:r>
          </a:p>
          <a:p>
            <a:pPr>
              <a:defRPr sz="1400"/>
            </a:pPr>
            <a:r>
              <a:t>Visuals: ROC curve and feature importance plot.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Containerized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Inference service: FastAPI app with /ping and /invocations endpoints.</a:t>
            </a:r>
          </a:p>
          <a:p>
            <a:pPr>
              <a:defRPr sz="1400"/>
            </a:pPr>
            <a:r>
              <a:t>Dockerfile ensures identical environment between local and cloud.</a:t>
            </a:r>
          </a:p>
          <a:p>
            <a:pPr>
              <a:defRPr sz="1400"/>
            </a:pPr>
            <a:r>
              <a:t>Demo:</a:t>
            </a:r>
          </a:p>
          <a:p>
            <a:pPr>
              <a:defRPr sz="1400"/>
            </a:pPr>
            <a:r>
              <a:t>  docker build -t churn-inference .</a:t>
            </a:r>
          </a:p>
          <a:p>
            <a:pPr>
              <a:defRPr sz="1400"/>
            </a:pPr>
            <a:r>
              <a:t>  docker run -p 8080:8080 churn-inference</a:t>
            </a:r>
          </a:p>
          <a:p>
            <a:pPr>
              <a:defRPr sz="1400"/>
            </a:pPr>
            <a:r>
              <a:t>  curl -X POST localhost:8080/invocations -d @sample.json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AWS SageMaker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Build container image and push to Amazon ECR.</a:t>
            </a:r>
          </a:p>
          <a:p>
            <a:pPr>
              <a:defRPr sz="1400"/>
            </a:pPr>
            <a:r>
              <a:t>Create SageMaker Model, EndpointConfig, and Endpoint.</a:t>
            </a:r>
          </a:p>
          <a:p>
            <a:pPr>
              <a:defRPr sz="1400"/>
            </a:pPr>
            <a:r>
              <a:t>Test inference using boto3 or SageMaker console.</a:t>
            </a:r>
          </a:p>
          <a:p>
            <a:pPr>
              <a:defRPr sz="1400"/>
            </a:pPr>
            <a:r>
              <a:t>Compare local vs. cloud inference results.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CI/CD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Platform: GitHub Actions.</a:t>
            </a:r>
          </a:p>
          <a:p>
            <a:pPr>
              <a:defRPr sz="1400"/>
            </a:pPr>
            <a:r>
              <a:t>On Pull Request: Lint, unit tests, small DVC sanity run.</a:t>
            </a:r>
          </a:p>
          <a:p>
            <a:pPr>
              <a:defRPr sz="1400"/>
            </a:pPr>
            <a:r>
              <a:t>On merge to main: Full DVC pipeline, Docker build &amp; push, SageMaker endpoint update.</a:t>
            </a:r>
          </a:p>
          <a:p>
            <a:pPr>
              <a:defRPr sz="1400"/>
            </a:pPr>
            <a:r>
              <a:t>Artifacts and logs stored for reproducibility.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Governance &amp; Incident Playbook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Governance: model_card.md documents model intent, metrics, risks.</a:t>
            </a:r>
          </a:p>
          <a:p>
            <a:pPr>
              <a:defRPr sz="1400"/>
            </a:pPr>
            <a:r>
              <a:t>Monitoring: CloudWatch metrics + daily drift detection job.</a:t>
            </a:r>
          </a:p>
          <a:p>
            <a:pPr>
              <a:defRPr sz="1400"/>
            </a:pPr>
            <a:r>
              <a:t>Incident Response: Detection → Notification → Rollback to last stable model.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1407</Words>
  <Application>Microsoft Office PowerPoint</Application>
  <PresentationFormat>On-screen Show (4:3)</PresentationFormat>
  <Paragraphs>94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Arial</vt:lpstr>
      <vt:lpstr>Calibri</vt:lpstr>
      <vt:lpstr>Office Theme</vt:lpstr>
      <vt:lpstr>Defense Member Churn MLOps Project</vt:lpstr>
      <vt:lpstr>Introduction &amp; Problem Statement</vt:lpstr>
      <vt:lpstr>Architecture Diagram</vt:lpstr>
      <vt:lpstr>Data Versioning &amp; Pipeline</vt:lpstr>
      <vt:lpstr>Model Training &amp; Baseline Metrics</vt:lpstr>
      <vt:lpstr>Containerized Inference</vt:lpstr>
      <vt:lpstr>AWS SageMaker Deployment</vt:lpstr>
      <vt:lpstr>CI/CD Workflow</vt:lpstr>
      <vt:lpstr>Governance &amp; Incident Playbook</vt:lpstr>
      <vt:lpstr>Optional Enhancements</vt:lpstr>
      <vt:lpstr>Lessons Learned</vt:lpstr>
      <vt:lpstr>Next Steps &amp; Closing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Chelsea Levesque</cp:lastModifiedBy>
  <cp:revision>4</cp:revision>
  <dcterms:created xsi:type="dcterms:W3CDTF">2013-01-27T09:14:16Z</dcterms:created>
  <dcterms:modified xsi:type="dcterms:W3CDTF">2025-08-13T04:02:12Z</dcterms:modified>
  <cp:category/>
</cp:coreProperties>
</file>