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0" r:id="rId9"/>
    <p:sldId id="265" r:id="rId10"/>
    <p:sldId id="261" r:id="rId11"/>
    <p:sldId id="266" r:id="rId12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07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4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3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3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68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35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6460-694F-46B3-BC98-9BFA6E6922F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10DD-CBD5-4D89-AA8A-A0A1A9340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4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977" y="2830287"/>
            <a:ext cx="8642837" cy="1574678"/>
          </a:xfrm>
        </p:spPr>
        <p:txBody>
          <a:bodyPr>
            <a:noAutofit/>
          </a:bodyPr>
          <a:lstStyle/>
          <a:p>
            <a:r>
              <a:rPr lang="ru-RU" sz="35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КАЗАХСТАН – 2021:</a:t>
            </a:r>
            <a:br>
              <a:rPr lang="ru-RU" sz="35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5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ЕДИНСТВО. СТАБИЛЬНОСТЬ. СОЗИДАНИЕ</a:t>
            </a:r>
            <a:endParaRPr lang="ru-RU" sz="25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99" y="184645"/>
            <a:ext cx="4076221" cy="30412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57909" y="4747843"/>
            <a:ext cx="8642837" cy="715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smtClean="0">
                <a:latin typeface="Arial" panose="020B0604020202020204" pitchFamily="34" charset="0"/>
                <a:cs typeface="Arial" panose="020B0604020202020204" pitchFamily="34" charset="0"/>
              </a:rPr>
              <a:t>Предвыборная программа</a:t>
            </a:r>
            <a:endParaRPr lang="ru-RU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партии «</a:t>
            </a:r>
            <a:r>
              <a:rPr lang="kk-KZ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Нұр Отан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2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58"/>
          <p:cNvSpPr/>
          <p:nvPr/>
        </p:nvSpPr>
        <p:spPr>
          <a:xfrm>
            <a:off x="244443" y="139950"/>
            <a:ext cx="8646059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БЕЗОПАСНОСТЬ И СТАБИЛЬНОСТЬ</a:t>
            </a: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V="1">
            <a:off x="257583" y="624284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810065" y="4168133"/>
            <a:ext cx="807384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Борьба с коррупцией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5924" y="4515476"/>
            <a:ext cx="8627987" cy="2923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Создание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атмосферы </a:t>
            </a:r>
            <a:r>
              <a:rPr lang="ru-RU" sz="13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«нулевой»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терпимости к любым проявлениям коррупции. 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55924" y="4884064"/>
            <a:ext cx="8627987" cy="3253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2021 году </a:t>
            </a: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улучшить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позицию </a:t>
            </a: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Индексе восприятия </a:t>
            </a: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коррупции с текущего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126-го до 50-го места.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800099" y="741901"/>
            <a:ext cx="8049667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Миролюбивая внешняя политика Казахстана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4713" y="1119428"/>
            <a:ext cx="8617509" cy="2923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Укрепление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стратегических отношений с основными партнерами страны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4442" y="1474052"/>
            <a:ext cx="8620711" cy="2923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дальнейшей экономической интеграции и укрепление национальных интересов в </a:t>
            </a: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ЕАЭС и ВТО</a:t>
            </a:r>
            <a:endParaRPr lang="ru-RU" sz="13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4137" y="2377461"/>
            <a:ext cx="8623915" cy="6924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Продвижение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реализация </a:t>
            </a: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инициатив </a:t>
            </a:r>
            <a:r>
              <a:rPr lang="ru-RU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Елбасы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 интеграции, модернизации международных институтов, формированию новой системы международной и региональной безопасности, снижению уровня ядерной опасности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3055" y="3108685"/>
            <a:ext cx="8636719" cy="4924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Активное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участие в решении проблем распространения оружия массового поражения, международного терроризма и экстремизма, </a:t>
            </a:r>
            <a:r>
              <a:rPr lang="ru-RU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наркотрафика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нелегальной миграции, экологии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3596" y="3675059"/>
            <a:ext cx="8630317" cy="2923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Эффективная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защита прав граждан Казахстана за рубежом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10065" y="5490709"/>
            <a:ext cx="807384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Защита межэтнического мира и согласия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5463" y="5831518"/>
            <a:ext cx="8625479" cy="5854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969895" algn="ctr"/>
                <a:tab pos="5940425" algn="r"/>
              </a:tabLst>
            </a:pP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Совместно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Ассамблеей народа </a:t>
            </a: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Казахстана содействовать дальнейшему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развитию и укреплению мира и </a:t>
            </a:r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согласия, выступать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общенациональной площадкой диалога различных этносов и культур. </a:t>
            </a:r>
            <a:endParaRPr lang="ru-RU" sz="13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97280" y="720212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07246" y="5469457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7.3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07246" y="4177080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521019" y="64644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57174" y="1831405"/>
            <a:ext cx="8614277" cy="4924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Наращивание усилий 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налаживанию межконфессионального, </a:t>
            </a:r>
            <a:r>
              <a:rPr lang="ru-RU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межцивилизационного</a:t>
            </a:r>
            <a:r>
              <a:rPr lang="ru-RU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межкультурного диалога</a:t>
            </a:r>
          </a:p>
        </p:txBody>
      </p:sp>
    </p:spTree>
    <p:extLst>
      <p:ext uri="{BB962C8B-B14F-4D97-AF65-F5344CB8AC3E}">
        <p14:creationId xmlns:p14="http://schemas.microsoft.com/office/powerpoint/2010/main" val="413834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443" y="139950"/>
            <a:ext cx="8646059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ВМЕСТЕ СИЛЬНЕЕ: КАЗАХСТАН В XXI ВЕКЕ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4443" y="4248835"/>
            <a:ext cx="86460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ЕДИНСТВО. СТАБИЛЬНОСТЬ. СОЗИДАНИЕ</a:t>
            </a:r>
            <a:endParaRPr lang="ru-RU" sz="2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49" y="1156195"/>
            <a:ext cx="4076221" cy="30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62" y="281352"/>
            <a:ext cx="859887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СУДЬБОНОСНОЕ ВРЕМЯ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66113" y="1996588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72562" y="2111473"/>
            <a:ext cx="8598875" cy="358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7675" algn="just">
              <a:lnSpc>
                <a:spcPct val="150000"/>
              </a:lnSpc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Предстоящие пять лет определят судьбу Казахстана в ХХI веке. Наша страна, все мы будем проходить испытание на прочность. Всех нас ждет большая работа по преобразованию страны. </a:t>
            </a:r>
          </a:p>
          <a:p>
            <a:pPr indent="447675" algn="just">
              <a:lnSpc>
                <a:spcPct val="150000"/>
              </a:lnSpc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Наша задача оберегать страну, укреплять Суверенитет и решительно проложить Нации путь в будущее. Нам не спрятаться от глобального вызова. И мы должны его принять.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68619" y="63120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39564" y="728196"/>
            <a:ext cx="4572000" cy="1219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Сейчас мы примеряемся к самым успешным глобальным моделям развития экономики, государства и общества. Мало кто в мире сейчас также формулирует свою общенациональную мечту: выйдя из столетий забвения, стать в один ряд с величайшими нациями мира. Мы верим в эту историческую судьбу Казахстана.</a:t>
            </a: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5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1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Нурсултан Назарбаев </a:t>
            </a:r>
          </a:p>
        </p:txBody>
      </p:sp>
    </p:spTree>
    <p:extLst>
      <p:ext uri="{BB962C8B-B14F-4D97-AF65-F5344CB8AC3E}">
        <p14:creationId xmlns:p14="http://schemas.microsoft.com/office/powerpoint/2010/main" val="7671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730260" y="595496"/>
            <a:ext cx="4211515" cy="104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Сложный этап, который наступает, будет для нас временем преодоления. Мы обязательно победим новый глобальный кризис. Для этого у нас есть единая воля, прочные традиции единства народа. Мы выведем наш Казахстан на новые рубежи развития!</a:t>
            </a:r>
            <a:endParaRPr lang="ru-RU" sz="1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5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Нурсултан Назарбаев</a:t>
            </a:r>
            <a:endParaRPr lang="ru-RU" sz="1000" b="1" dirty="0"/>
          </a:p>
        </p:txBody>
      </p:sp>
      <p:sp>
        <p:nvSpPr>
          <p:cNvPr id="16" name="Нашивка 15"/>
          <p:cNvSpPr/>
          <p:nvPr/>
        </p:nvSpPr>
        <p:spPr>
          <a:xfrm>
            <a:off x="282612" y="2108667"/>
            <a:ext cx="3651902" cy="352278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400" b="1" dirty="0" smtClean="0">
                <a:solidFill>
                  <a:schemeClr val="tx1"/>
                </a:solidFill>
              </a:rPr>
              <a:t>1999 год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58" name="Нашивка 57"/>
          <p:cNvSpPr/>
          <p:nvPr/>
        </p:nvSpPr>
        <p:spPr>
          <a:xfrm>
            <a:off x="3849943" y="2108667"/>
            <a:ext cx="3651902" cy="352278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500" b="1" dirty="0" smtClean="0">
                <a:solidFill>
                  <a:schemeClr val="tx1"/>
                </a:solidFill>
              </a:rPr>
              <a:t>2016 год</a:t>
            </a:r>
            <a:endParaRPr lang="ru-RU" sz="1500" b="1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V="1">
            <a:off x="248530" y="1600194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79821" y="2797138"/>
            <a:ext cx="7483787" cy="331321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15000"/>
              </a:lnSpc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 17 ЛЕТ:</a:t>
            </a:r>
          </a:p>
          <a:p>
            <a:pPr marL="12700" indent="163513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СРЕДНЕГОДОВОЙ ТЕМП РОСТА ЭКОНОМИКИ –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7%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, ЭКОНОМИКА ВЫРОСЛА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В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</a:t>
            </a:r>
          </a:p>
          <a:p>
            <a:pPr marL="12700" indent="1635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ВВП НА ДУШУ НАСЕЛЕНИЯ ВЫРОС В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РАЗ</a:t>
            </a:r>
          </a:p>
          <a:p>
            <a:pPr marL="12700" indent="1635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ДОХОДЫ НАСЕЛЕНИЯ ВЫРОСЛИ В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РАЗ</a:t>
            </a:r>
          </a:p>
          <a:p>
            <a:pPr marL="12700" indent="163513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СРЕДНЕМЕСЯЧНАЯ ПЕНСИЯ ВЫРОСЛА В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РАЗ</a:t>
            </a:r>
          </a:p>
          <a:p>
            <a:pPr marL="12700" indent="163513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НАСЕЛЕНИЕ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СТРАНЫ УВЕЛИЧИЛОСЬ НА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МИЛЛИОНА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12700">
              <a:lnSpc>
                <a:spcPct val="115000"/>
              </a:lnSpc>
              <a:spcAft>
                <a:spcPts val="0"/>
              </a:spcAft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 10 ЛЕТ ПОСТРОЕНО БОЛЕЕ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МЛН. КВ. М. ЖИЛЬЯ</a:t>
            </a:r>
          </a:p>
          <a:p>
            <a:pPr marL="12700">
              <a:lnSpc>
                <a:spcPct val="115000"/>
              </a:lnSpc>
              <a:spcAft>
                <a:spcPts val="0"/>
              </a:spcAft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 5 ЛЕТ:</a:t>
            </a:r>
          </a:p>
          <a:p>
            <a:pPr marL="12700" indent="163513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СОЗДАНО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НОВЫХ СЕКТОРОВ ОБРАБАТЫВАЮЩЕЙ ПРОМЫШЛЕННОСТИ</a:t>
            </a:r>
          </a:p>
          <a:p>
            <a:pPr marL="12700" indent="163513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ВЫПУСК ПРОДУКЦИИ МАШИНОСТРОЕНИЯ УВЕЛИЧИЛСЯ В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2,2 РАЗА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                          А ЭКСПОРТ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РАЗА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indent="163513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ПЛОЩАДЬ ТЕПЛИЦ ВЫРОСЛА В 4,6 РАЗА  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Группа 34"/>
          <p:cNvGrpSpPr/>
          <p:nvPr/>
        </p:nvGrpSpPr>
        <p:grpSpPr>
          <a:xfrm rot="20202986">
            <a:off x="6550557" y="3330503"/>
            <a:ext cx="2749055" cy="1594106"/>
            <a:chOff x="6922483" y="2898763"/>
            <a:chExt cx="2080842" cy="1076025"/>
          </a:xfrm>
        </p:grpSpPr>
        <p:pic>
          <p:nvPicPr>
            <p:cNvPr id="68" name="Рисунок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552" y="2898763"/>
              <a:ext cx="1121771" cy="836958"/>
            </a:xfrm>
            <a:prstGeom prst="rect">
              <a:avLst/>
            </a:prstGeom>
          </p:spPr>
        </p:pic>
        <p:sp>
          <p:nvSpPr>
            <p:cNvPr id="69" name="Прямоугольник 68"/>
            <p:cNvSpPr/>
            <p:nvPr/>
          </p:nvSpPr>
          <p:spPr>
            <a:xfrm>
              <a:off x="6922483" y="3634695"/>
              <a:ext cx="208084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 b="1" dirty="0" smtClean="0">
                  <a:solidFill>
                    <a:srgbClr val="FF0000"/>
                  </a:solidFill>
                </a:rPr>
                <a:t>Партия конкретных дел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2562" y="131883"/>
            <a:ext cx="859887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ПАРТИЯ ОБЩЕНАЦИОНАЛЬНОЙ КОНСОЛИДАЦИИ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368619" y="63120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02" y="1748502"/>
            <a:ext cx="936873" cy="776176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7343775" y="2331538"/>
            <a:ext cx="169325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ЛЕТ                             В ИНТЕРЕСАХ НАРОДА</a:t>
            </a:r>
            <a:endParaRPr lang="ru-RU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1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>
          <a:xfrm>
            <a:off x="317132" y="2457450"/>
            <a:ext cx="8383074" cy="2650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МИРОВОЙ ЭКОНОМИЧЕСКИЙ КРИЗИС</a:t>
            </a: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endParaRPr lang="ru-RU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МИРОВОЙ ВАЛЮТНЫЙ КРИЗИС – ГОНКА ДЕВАЛЬВАЦИЙ</a:t>
            </a: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endParaRPr lang="ru-RU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МИРОВОЙ ГЕОПОЛИТИЧЕСКИЙ КРИЗИС</a:t>
            </a: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endParaRPr lang="ru-RU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НАСТУПЛЕНИЕ МИРОВОГО ЭКСТРЕМИЗМА</a:t>
            </a: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endParaRPr lang="ru-RU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1463" algn="l">
              <a:buFont typeface="+mj-lt"/>
              <a:buAutoNum type="arabicPeriod"/>
              <a:tabLst>
                <a:tab pos="361950" algn="l"/>
              </a:tabLst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МИРОВОЙ МИГРАЦИОННЫЙ КРИЗИС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138" y="159513"/>
            <a:ext cx="859887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ГЛОБАЛЬНЫЕ ВЫЗОВЫ И НОВАЯ РЕАЛЬНОСТЬ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236662" y="1310196"/>
            <a:ext cx="2148172" cy="662942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1991 год</a:t>
            </a:r>
          </a:p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Распад СССР</a:t>
            </a:r>
            <a:endParaRPr lang="ru-R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ашивка 7"/>
          <p:cNvSpPr/>
          <p:nvPr/>
        </p:nvSpPr>
        <p:spPr>
          <a:xfrm>
            <a:off x="2097230" y="1310929"/>
            <a:ext cx="2213202" cy="662942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 год</a:t>
            </a:r>
          </a:p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Азиатский кризис</a:t>
            </a:r>
            <a:endParaRPr lang="ru-R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4031381" y="1313860"/>
            <a:ext cx="2683265" cy="662942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 год</a:t>
            </a:r>
          </a:p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Мировой финансовый кризис</a:t>
            </a:r>
            <a:endParaRPr lang="ru-R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ашивка 9"/>
          <p:cNvSpPr/>
          <p:nvPr/>
        </p:nvSpPr>
        <p:spPr>
          <a:xfrm>
            <a:off x="6429321" y="1321406"/>
            <a:ext cx="2419404" cy="662942"/>
          </a:xfrm>
          <a:prstGeom prst="chevr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год</a:t>
            </a:r>
          </a:p>
          <a:p>
            <a:pPr algn="ctr"/>
            <a:r>
              <a:rPr lang="kk-KZ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Кризис цивилизаций</a:t>
            </a:r>
            <a:endParaRPr lang="ru-R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368619" y="63120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66113" y="663088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8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443" y="52027"/>
            <a:ext cx="8646059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ЧЕТКИЙ ПЛАН ДЕЙСТВИЙ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V="1">
            <a:off x="257583" y="495919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50234" y="747133"/>
            <a:ext cx="10872" cy="16608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137631" y="964077"/>
            <a:ext cx="7749944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Современный эффективный государственный аппарат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40499" y="1292327"/>
            <a:ext cx="774707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Верховенство Закона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143358" y="1620575"/>
            <a:ext cx="7744217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Структурные реформы п во всех сферах экономического и социального развития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146225" y="1951744"/>
            <a:ext cx="7741350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Укрепление идентичности и единства нации – формирование нации будущего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146224" y="2271196"/>
            <a:ext cx="7741351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Формирование открытого Правительства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157948" y="3002436"/>
            <a:ext cx="7741351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395,5 тысяч рабочих мест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152087" y="3339474"/>
            <a:ext cx="7741351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Завершение проекта «Западная Европа – Западный Китай» (2452 км.)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168175" y="4221664"/>
            <a:ext cx="7741351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Строительство 34 школ и 17 детских садов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146224" y="3690069"/>
            <a:ext cx="7741351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Строительство паромного комплекса в порту </a:t>
            </a:r>
            <a:r>
              <a:rPr lang="ru-RU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Курык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 железной дороги Алматы 1 – Шу, реконструкция международного аэропорта «Астана»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160888" y="4544016"/>
            <a:ext cx="7741351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ru-RU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мультимодального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транспортного коридора «Евразийский трансконтинентальный коридор»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737915" y="2948274"/>
            <a:ext cx="2400" cy="177235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720181" y="2621437"/>
            <a:ext cx="816739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экономическая политика «</a:t>
            </a:r>
            <a:r>
              <a:rPr lang="kk-KZ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Нұрлы жол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149969" y="5454170"/>
            <a:ext cx="774932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Расширение сотрудничества в рамках ЕЭС, ЕС, ВТО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1152835" y="5791205"/>
            <a:ext cx="7746462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совместного проекта по переносу производств из Китая в Казахстан 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на сумму 24 млрд. долларов США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Прямая со стрелкой 84"/>
          <p:cNvCxnSpPr>
            <a:endCxn id="32" idx="1"/>
          </p:cNvCxnSpPr>
          <p:nvPr/>
        </p:nvCxnSpPr>
        <p:spPr>
          <a:xfrm flipV="1">
            <a:off x="759075" y="1110271"/>
            <a:ext cx="378556" cy="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761106" y="1429193"/>
            <a:ext cx="399160" cy="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762376" y="1775417"/>
            <a:ext cx="399160" cy="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769996" y="2083834"/>
            <a:ext cx="399160" cy="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754756" y="2407978"/>
            <a:ext cx="399160" cy="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764262" y="3171019"/>
            <a:ext cx="399160" cy="1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>
            <a:off x="761395" y="3490113"/>
            <a:ext cx="399160" cy="1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751870" y="3909213"/>
            <a:ext cx="399160" cy="1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>
            <a:off x="759490" y="4357008"/>
            <a:ext cx="399160" cy="1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>
            <a:off x="761395" y="4714103"/>
            <a:ext cx="399160" cy="1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720969" y="583077"/>
            <a:ext cx="818125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Пять институциональных реформ: строительство безопасного будущего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95250" y="574184"/>
            <a:ext cx="59209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4.1.</a:t>
            </a: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H="1">
            <a:off x="746713" y="5399114"/>
            <a:ext cx="50" cy="638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757132" y="5591972"/>
            <a:ext cx="399160" cy="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761885" y="6006606"/>
            <a:ext cx="399160" cy="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721599" y="5081959"/>
            <a:ext cx="81923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Строительство открытой Евразии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8521019" y="64644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95250" y="2620154"/>
            <a:ext cx="59209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4.2.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95250" y="5079509"/>
            <a:ext cx="59209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4.3.</a:t>
            </a:r>
          </a:p>
        </p:txBody>
      </p:sp>
    </p:spTree>
    <p:extLst>
      <p:ext uri="{BB962C8B-B14F-4D97-AF65-F5344CB8AC3E}">
        <p14:creationId xmlns:p14="http://schemas.microsoft.com/office/powerpoint/2010/main" val="16703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443" y="139950"/>
            <a:ext cx="8646059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НАПРАВЛЕНИЯ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ЭКОНОМИЧЕСКИХ ПРЕОБРАЗОВАНИЙ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V="1">
            <a:off x="257583" y="557609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76275" y="643084"/>
            <a:ext cx="3851213" cy="55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стратегия развития базовых отраслей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7649" y="1364127"/>
            <a:ext cx="3564357" cy="2646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180975">
              <a:buAutoNum type="arabicParenR"/>
              <a:tabLst>
                <a:tab pos="542925" algn="l"/>
              </a:tabLst>
            </a:pP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Металлургия 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 и 5 предела, редкоземельные металлы, комплексная переработка минерального сырья;</a:t>
            </a:r>
          </a:p>
          <a:p>
            <a:pPr indent="180975">
              <a:buAutoNum type="arabicParenR"/>
              <a:tabLst>
                <a:tab pos="542925" algn="l"/>
              </a:tabLst>
            </a:pPr>
            <a:endParaRPr lang="ru-RU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0975">
              <a:buAutoNum type="arabicParenR"/>
              <a:tabLst>
                <a:tab pos="542925" algn="l"/>
              </a:tabLst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Активное проведение геологоразведки, либерализация рынка нефти и нефтепродуктов, диверсификация направлений транспортировки;</a:t>
            </a:r>
          </a:p>
          <a:p>
            <a:pPr indent="180975">
              <a:buAutoNum type="arabicParenR"/>
              <a:tabLst>
                <a:tab pos="542925" algn="l"/>
              </a:tabLst>
            </a:pPr>
            <a:endParaRPr lang="ru-RU" sz="200" dirty="0" smtClean="0"/>
          </a:p>
          <a:p>
            <a:pPr indent="180975">
              <a:buAutoNum type="arabicParenR"/>
              <a:tabLst>
                <a:tab pos="542925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Внедрение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модели Единого закупщика мощности электроэнергии и ВИЭ;</a:t>
            </a:r>
          </a:p>
          <a:p>
            <a:pPr indent="180975">
              <a:buAutoNum type="arabicParenR"/>
              <a:tabLst>
                <a:tab pos="542925" algn="l"/>
              </a:tabLst>
            </a:pPr>
            <a:endParaRPr lang="ru-RU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0975">
              <a:buAutoNum type="arabicParenR"/>
              <a:tabLst>
                <a:tab pos="542925" algn="l"/>
              </a:tabLst>
            </a:pP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аграрной науки, сельскохозяйственной инфраструктуры и внедрение новых технологий.</a:t>
            </a:r>
          </a:p>
        </p:txBody>
      </p:sp>
      <p:sp>
        <p:nvSpPr>
          <p:cNvPr id="8" name="Равно 7"/>
          <p:cNvSpPr/>
          <p:nvPr/>
        </p:nvSpPr>
        <p:spPr>
          <a:xfrm>
            <a:off x="3667126" y="3657599"/>
            <a:ext cx="228600" cy="171451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052418" y="3517920"/>
            <a:ext cx="559968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1,5 раза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124451" y="637161"/>
            <a:ext cx="3766051" cy="55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Инновации для всех – ответ на новые технологические вызовы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662040" y="1272479"/>
            <a:ext cx="4228462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Охват 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интернетом всех населенных пунктов с численностью от 250 человек</a:t>
            </a:r>
          </a:p>
        </p:txBody>
      </p:sp>
      <p:pic>
        <p:nvPicPr>
          <p:cNvPr id="2050" name="Picture 2" descr="https://photos.cdn.axonn.media/v2/photo/141128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80" y="2602386"/>
            <a:ext cx="952500" cy="7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5641914" y="2759213"/>
            <a:ext cx="1720914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2) биомедицинский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641913" y="2586929"/>
            <a:ext cx="1939990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1) высоких технологий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639906" y="2939354"/>
            <a:ext cx="2418245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3) геологический 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325585" y="2395967"/>
            <a:ext cx="2857500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научно-технических кластера</a:t>
            </a:r>
          </a:p>
        </p:txBody>
      </p:sp>
      <p:pic>
        <p:nvPicPr>
          <p:cNvPr id="2052" name="Picture 4" descr="Президент принял участие в совещании о ходе подготовки выставки «ЭКСПО-2017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65" y="3479403"/>
            <a:ext cx="1085554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рямоугольник 33"/>
          <p:cNvSpPr/>
          <p:nvPr/>
        </p:nvSpPr>
        <p:spPr>
          <a:xfrm>
            <a:off x="5630420" y="3301304"/>
            <a:ext cx="3260082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Возобновляемые источники энергии будут генерировать 3% от общего объема производимой электроэнергии.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5630419" y="3905040"/>
            <a:ext cx="3232487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международного финансового центра «Астана» </a:t>
            </a: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4578320" y="608586"/>
            <a:ext cx="0" cy="358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723900" y="4372889"/>
            <a:ext cx="8166602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Приватизация и поддержка эффективных собственников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257174" y="4883809"/>
            <a:ext cx="424815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Приватизация крупных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компаний</a:t>
            </a:r>
          </a:p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государственного и </a:t>
            </a:r>
            <a:r>
              <a:rPr lang="ru-RU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квазигосударственного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сектора</a:t>
            </a:r>
          </a:p>
          <a:p>
            <a:pPr>
              <a:tabLst>
                <a:tab pos="361950" algn="l"/>
              </a:tabLst>
            </a:pPr>
            <a:endParaRPr lang="ru-RU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Поддержка эффективных 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экспортеров</a:t>
            </a:r>
          </a:p>
          <a:p>
            <a:pPr>
              <a:tabLst>
                <a:tab pos="361950" algn="l"/>
              </a:tabLst>
            </a:pPr>
            <a:endParaRPr lang="ru-RU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антимонопольных мер</a:t>
            </a:r>
          </a:p>
          <a:p>
            <a:pPr>
              <a:tabLst>
                <a:tab pos="361950" algn="l"/>
              </a:tabLst>
            </a:pPr>
            <a:endParaRPr lang="ru-RU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Развитие национального бренда </a:t>
            </a: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Kazakhstan</a:t>
            </a: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4838703" y="5422532"/>
            <a:ext cx="3661274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Увеличение выручки </a:t>
            </a: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170 млрд. тенге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838703" y="5687766"/>
            <a:ext cx="3857622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Рост инвестиций в проекты на </a:t>
            </a: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72 млрд. тенге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4543428" y="5401302"/>
            <a:ext cx="431737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4543428" y="5695111"/>
            <a:ext cx="431737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4838703" y="5965457"/>
            <a:ext cx="3661274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Рост производительности </a:t>
            </a:r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26%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4543428" y="5972802"/>
            <a:ext cx="431737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3813185" y="3193851"/>
            <a:ext cx="78396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</a:p>
        </p:txBody>
      </p:sp>
      <p:cxnSp>
        <p:nvCxnSpPr>
          <p:cNvPr id="52" name="Прямая со стрелкой 51"/>
          <p:cNvCxnSpPr/>
          <p:nvPr/>
        </p:nvCxnSpPr>
        <p:spPr>
          <a:xfrm flipV="1">
            <a:off x="3799714" y="3544007"/>
            <a:ext cx="358952" cy="355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223828" y="742145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4625720" y="742145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257728" y="4349806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8521019" y="64644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62040" y="1812340"/>
            <a:ext cx="4228462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 современной IT-инфраструктуры</a:t>
            </a:r>
          </a:p>
          <a:p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Стимулирование коммерциализации технологий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662040" y="4755352"/>
            <a:ext cx="42284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 smtClean="0"/>
              <a:t>Поддержка проекта «Национальные </a:t>
            </a:r>
            <a:r>
              <a:rPr lang="ru-RU" sz="1400" b="1" dirty="0"/>
              <a:t>чемпионы»</a:t>
            </a:r>
            <a:endParaRPr lang="ru-RU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820024" y="5080020"/>
            <a:ext cx="1042881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 2018 году</a:t>
            </a:r>
          </a:p>
        </p:txBody>
      </p:sp>
    </p:spTree>
    <p:extLst>
      <p:ext uri="{BB962C8B-B14F-4D97-AF65-F5344CB8AC3E}">
        <p14:creationId xmlns:p14="http://schemas.microsoft.com/office/powerpoint/2010/main" val="6569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443" y="139950"/>
            <a:ext cx="8646059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НАПРАВЛЕНИЯ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ЭКОНОМИЧЕСКИХ ПРЕОБРАЗОВАНИЙ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57583" y="557609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90575" y="749800"/>
            <a:ext cx="8099926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Средний класс – ресурс общего развития страны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90575" y="2474442"/>
            <a:ext cx="3705225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инвестиционная политика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10175" y="2483603"/>
            <a:ext cx="3680326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Экономическая безопасность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2910" y="1106484"/>
            <a:ext cx="8657591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Увеличение доли МСБ в ВВП до 30%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2910" y="1468434"/>
            <a:ext cx="8657591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Улучшение таможенного администрирования, упрощение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разрешительной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3967" y="2874492"/>
            <a:ext cx="4241833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indent="176213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Формирование инвестиционного климата, соответствующего уровню стран ОЭСР:</a:t>
            </a:r>
          </a:p>
          <a:p>
            <a:pPr indent="176213"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механизмы защиты собственности;</a:t>
            </a:r>
          </a:p>
          <a:p>
            <a:pPr indent="176213"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совершенствование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судебной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</a:p>
          <a:p>
            <a:pPr indent="176213"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стабильность законодательства;</a:t>
            </a:r>
          </a:p>
          <a:p>
            <a:pPr indent="176213"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снижение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участия государства в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экономике;</a:t>
            </a:r>
          </a:p>
          <a:p>
            <a:pPr indent="176213"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конкурентная среда;</a:t>
            </a:r>
          </a:p>
          <a:p>
            <a:pPr indent="176213"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либерализация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миграционного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законодательства;</a:t>
            </a:r>
          </a:p>
          <a:p>
            <a:pPr indent="176213"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упрощение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визовой и миграционной политики.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3492" y="5288348"/>
            <a:ext cx="4232308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 системы технического и профессионального образования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71561" y="2861282"/>
            <a:ext cx="422478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Кардинальная реформа налоговой системы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671561" y="3223232"/>
            <a:ext cx="422478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Всеобщее декларирование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681086" y="3594707"/>
            <a:ext cx="422478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Стабильность пенсионной системы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665712" y="3975225"/>
            <a:ext cx="422478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Снижение теневой экономики с 29% до 25%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521019" y="6464444"/>
            <a:ext cx="50281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665712" y="4346700"/>
            <a:ext cx="422478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Сдерживание инфляции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32910" y="1849100"/>
            <a:ext cx="8667116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процессов субсидирования и гарантирования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кредитов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7728" y="720777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57728" y="2450655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5.5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677328" y="2472158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5.6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667250" y="4717693"/>
            <a:ext cx="4232776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Жесткая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экономия бюджетных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ресурсов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667250" y="5105592"/>
            <a:ext cx="423277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Рациональное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бережное использование средств Национального фонда 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667250" y="5733671"/>
            <a:ext cx="423277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эффективности государственных расходов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63492" y="5972566"/>
            <a:ext cx="4232308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Распространение государственно-частного партнерства во всех секторах экономики</a:t>
            </a:r>
          </a:p>
        </p:txBody>
      </p:sp>
    </p:spTree>
    <p:extLst>
      <p:ext uri="{BB962C8B-B14F-4D97-AF65-F5344CB8AC3E}">
        <p14:creationId xmlns:p14="http://schemas.microsoft.com/office/powerpoint/2010/main" val="260548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43" y="54225"/>
            <a:ext cx="8646059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НОВАЯ СОЦИАЛЬНАЯ ПОЛИТИКА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57583" y="548084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66774" y="664079"/>
            <a:ext cx="3643249" cy="55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Эффективное социальное государство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81600" y="671659"/>
            <a:ext cx="3707336" cy="55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Поддержка социально уязвимых слоев населения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44442" y="1268413"/>
            <a:ext cx="424183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модель государственной службы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44441" y="1670109"/>
            <a:ext cx="4241833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Автоматизация государственных услуг, создание Государственной корпорации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«Правительство для граждан»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635468" y="1287463"/>
            <a:ext cx="42550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черты бедности с 40% до 50% от величины прожиточного минимума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8521019" y="64644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4648753" y="749356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27305" y="2470807"/>
            <a:ext cx="425026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Социальная помощь будет назначаться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при условии участия в программах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занятости трудоспособных членов семьи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4635468" y="1858963"/>
            <a:ext cx="42550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Упрощение процедур получения пособия, внедрение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Единого пособия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538936" y="2711703"/>
            <a:ext cx="3706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Работников 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культуры и социальной сферы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Учителей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Врачей</a:t>
            </a:r>
            <a:endParaRPr lang="ru-RU" sz="1200" b="1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311116" y="3604495"/>
            <a:ext cx="4203732" cy="24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866774" y="3562019"/>
            <a:ext cx="8001312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трудовой занятости и Новая трудовая политика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31205" y="5283729"/>
            <a:ext cx="5036119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Стимулирование профессионального обучения и повышения квалификации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37114" y="3925322"/>
            <a:ext cx="5030211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 целях недопущения массовых увольнений будет производиться временное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субсидирование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предприятий и предоставление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грантов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работодателям.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240732" y="4710866"/>
            <a:ext cx="5027038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социального пакета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переезжающим из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трудоизбыточных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регионов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40730" y="5844772"/>
            <a:ext cx="5027038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Трансформация Центров занятости в Центры компетенций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78230" y="741753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6.1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1119480" y="2429581"/>
            <a:ext cx="2559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Повышение оплаты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труда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35657" y="3534848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6.3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5359399" y="3885351"/>
            <a:ext cx="3490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Партийный  проект                        «Занятость на селе»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5383436" y="4492542"/>
            <a:ext cx="346677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Микрокредитование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сельских жителей на развитие семейного бизнеса, в том числе в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животноводстве</a:t>
            </a:r>
          </a:p>
          <a:p>
            <a:endParaRPr lang="ru-RU" sz="1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Формирование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сельскохозяйственных кооперативов.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443" y="54225"/>
            <a:ext cx="8646059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НОВАЯ СОЦИАЛЬНАЯ ПОЛИТИКА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57583" y="614759"/>
            <a:ext cx="8605324" cy="41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521019" y="6464444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57248" y="2335687"/>
            <a:ext cx="8033254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Образование и здравоохранение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76423" y="3647146"/>
            <a:ext cx="4219377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Ориентированность образования потребностям рынка труда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78863" y="4325037"/>
            <a:ext cx="4216938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Бесплатное профессионально-техническое образование для всех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7583" y="5005573"/>
            <a:ext cx="4238217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 2021 году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населения будут знать 3 языка.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57248" y="817360"/>
            <a:ext cx="8024881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жилищная политика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63492" y="1337914"/>
            <a:ext cx="8589889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Строительство  арендного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жилья для молодых семей и социально уязвимых слоев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населения </a:t>
            </a: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3017" y="1664939"/>
            <a:ext cx="8589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в эксплуатацию 1,4 млн. кв. метров жилья до 2020 года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54430" y="798903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705350" y="3618571"/>
            <a:ext cx="4176779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службы общественного здравоохранения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54430" y="2336769"/>
            <a:ext cx="50281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6.5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97688" y="2961016"/>
            <a:ext cx="4198112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Развитие системы по обеспечению обучения на протяжении всей жизни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257582" y="5507818"/>
            <a:ext cx="4238217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Системная трансформация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вузов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4705350" y="2959888"/>
            <a:ext cx="4185152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Обязательное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социальное медицинское  страхование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4705350" y="4277254"/>
            <a:ext cx="417677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первичного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здравоохранения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трелка вниз 37"/>
          <p:cNvSpPr/>
          <p:nvPr/>
        </p:nvSpPr>
        <p:spPr>
          <a:xfrm>
            <a:off x="5581650" y="4699482"/>
            <a:ext cx="2314575" cy="2095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705350" y="4987925"/>
            <a:ext cx="4176779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Ожидаемая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 жизни превысит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года</a:t>
            </a:r>
            <a:endParaRPr lang="ru-RU" sz="1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705350" y="5645230"/>
            <a:ext cx="4185152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смертности снизится более чем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10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25571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1166</Words>
  <Application>Microsoft Office PowerPoint</Application>
  <PresentationFormat>Экран 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Тема Office</vt:lpstr>
      <vt:lpstr>КАЗАХСТАН – 2021:  ЕДИНСТВО. СТАБИЛЬНОСТЬ. СОЗИДАНИЕ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деятельности Департамента стратегии и мониторинга</dc:title>
  <dc:creator>Тимур Кусаинов</dc:creator>
  <cp:lastModifiedBy>Біржанти  Самал  Асхатовна</cp:lastModifiedBy>
  <cp:revision>98</cp:revision>
  <cp:lastPrinted>2018-11-20T07:00:44Z</cp:lastPrinted>
  <dcterms:created xsi:type="dcterms:W3CDTF">2015-08-10T09:36:48Z</dcterms:created>
  <dcterms:modified xsi:type="dcterms:W3CDTF">2018-11-20T07:02:28Z</dcterms:modified>
</cp:coreProperties>
</file>