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63" r:id="rId4"/>
    <p:sldId id="264" r:id="rId5"/>
    <p:sldId id="265" r:id="rId6"/>
  </p:sldIdLst>
  <p:sldSz cx="9144000" cy="6858000" type="screen4x3"/>
  <p:notesSz cx="6858000" cy="9144000"/>
  <p:custDataLst>
    <p:tags r:id="rId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A600"/>
    <a:srgbClr val="65B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38B64-2471-4934-B1E5-CAF0628BCE27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90198-C958-4ECD-87E3-D8E9137F6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94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90198-C958-4ECD-87E3-D8E9137F661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45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90198-C958-4ECD-87E3-D8E9137F661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22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7D9F-87EE-42CF-A66B-146662F6D3FD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304C-43C6-4DDA-850B-349297FA5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006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7D9F-87EE-42CF-A66B-146662F6D3FD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304C-43C6-4DDA-850B-349297FA5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06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7D9F-87EE-42CF-A66B-146662F6D3FD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304C-43C6-4DDA-850B-349297FA5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79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7D9F-87EE-42CF-A66B-146662F6D3FD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304C-43C6-4DDA-850B-349297FA5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2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7D9F-87EE-42CF-A66B-146662F6D3FD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304C-43C6-4DDA-850B-349297FA5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1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7D9F-87EE-42CF-A66B-146662F6D3FD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304C-43C6-4DDA-850B-349297FA5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78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7D9F-87EE-42CF-A66B-146662F6D3FD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304C-43C6-4DDA-850B-349297FA5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4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7D9F-87EE-42CF-A66B-146662F6D3FD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304C-43C6-4DDA-850B-349297FA5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9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7D9F-87EE-42CF-A66B-146662F6D3FD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304C-43C6-4DDA-850B-349297FA5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11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7D9F-87EE-42CF-A66B-146662F6D3FD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304C-43C6-4DDA-850B-349297FA5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34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7D9F-87EE-42CF-A66B-146662F6D3FD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304C-43C6-4DDA-850B-349297FA5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57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87D9F-87EE-42CF-A66B-146662F6D3FD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7304C-43C6-4DDA-850B-349297FA5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76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819"/>
          </a:xfrm>
        </p:spPr>
        <p:txBody>
          <a:bodyPr>
            <a:normAutofit/>
          </a:bodyPr>
          <a:lstStyle/>
          <a:p>
            <a:pPr algn="r"/>
            <a:r>
              <a:rPr lang="ru-RU" sz="2600" b="1" dirty="0" smtClean="0">
                <a:solidFill>
                  <a:schemeClr val="tx2"/>
                </a:solidFill>
              </a:rPr>
              <a:t>Индекс </a:t>
            </a:r>
            <a:r>
              <a:rPr lang="ru-RU" sz="2600" b="1" dirty="0">
                <a:solidFill>
                  <a:schemeClr val="tx2"/>
                </a:solidFill>
              </a:rPr>
              <a:t>общего курса развития страны</a:t>
            </a:r>
          </a:p>
        </p:txBody>
      </p:sp>
      <p:grpSp>
        <p:nvGrpSpPr>
          <p:cNvPr id="29" name="Группа 28"/>
          <p:cNvGrpSpPr/>
          <p:nvPr/>
        </p:nvGrpSpPr>
        <p:grpSpPr>
          <a:xfrm>
            <a:off x="215516" y="1340768"/>
            <a:ext cx="8712968" cy="4891091"/>
            <a:chOff x="215516" y="1340768"/>
            <a:chExt cx="8712968" cy="4891091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516" y="1340768"/>
              <a:ext cx="8712968" cy="4891091"/>
            </a:xfrm>
            <a:prstGeom prst="rect">
              <a:avLst/>
            </a:prstGeom>
          </p:spPr>
        </p:pic>
        <p:grpSp>
          <p:nvGrpSpPr>
            <p:cNvPr id="28" name="Группа 27"/>
            <p:cNvGrpSpPr/>
            <p:nvPr/>
          </p:nvGrpSpPr>
          <p:grpSpPr>
            <a:xfrm>
              <a:off x="808102" y="1340768"/>
              <a:ext cx="7174755" cy="4386780"/>
              <a:chOff x="808102" y="1340768"/>
              <a:chExt cx="7174755" cy="4386780"/>
            </a:xfrm>
          </p:grpSpPr>
          <p:sp>
            <p:nvSpPr>
              <p:cNvPr id="7" name="Блок-схема: ссылка на другую страницу 6"/>
              <p:cNvSpPr/>
              <p:nvPr/>
            </p:nvSpPr>
            <p:spPr>
              <a:xfrm>
                <a:off x="1367644" y="3351335"/>
                <a:ext cx="504056" cy="323314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89,0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Блок-схема: ссылка на другую страницу 7"/>
              <p:cNvSpPr/>
              <p:nvPr/>
            </p:nvSpPr>
            <p:spPr>
              <a:xfrm>
                <a:off x="863588" y="4325034"/>
                <a:ext cx="504056" cy="472117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49,0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Блок-схема: ссылка на другую страницу 8"/>
              <p:cNvSpPr/>
              <p:nvPr/>
            </p:nvSpPr>
            <p:spPr>
              <a:xfrm>
                <a:off x="3491880" y="4507714"/>
                <a:ext cx="504056" cy="427745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89,0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Блок-схема: ссылка на другую страницу 9"/>
              <p:cNvSpPr/>
              <p:nvPr/>
            </p:nvSpPr>
            <p:spPr>
              <a:xfrm>
                <a:off x="4662387" y="5247698"/>
                <a:ext cx="504056" cy="479850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45,0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Блок-схема: ссылка на другую страницу 10"/>
              <p:cNvSpPr/>
              <p:nvPr/>
            </p:nvSpPr>
            <p:spPr>
              <a:xfrm>
                <a:off x="5562487" y="4797150"/>
                <a:ext cx="504056" cy="450547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80,0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Блок-схема: ссылка на другую страницу 12"/>
              <p:cNvSpPr/>
              <p:nvPr/>
            </p:nvSpPr>
            <p:spPr>
              <a:xfrm>
                <a:off x="6667251" y="4013951"/>
                <a:ext cx="504056" cy="364299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66,0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Блок-схема: ссылка на другую страницу 13"/>
              <p:cNvSpPr/>
              <p:nvPr/>
            </p:nvSpPr>
            <p:spPr>
              <a:xfrm>
                <a:off x="7478801" y="4653135"/>
                <a:ext cx="504056" cy="424935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71,0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Блок-схема: ссылка на другую страницу 16"/>
              <p:cNvSpPr/>
              <p:nvPr/>
            </p:nvSpPr>
            <p:spPr>
              <a:xfrm>
                <a:off x="3746200" y="2166781"/>
                <a:ext cx="504056" cy="42701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219"/>
                  <a:gd name="connsiteX1" fmla="*/ 10000 w 10000"/>
                  <a:gd name="connsiteY1" fmla="*/ 0 h 8219"/>
                  <a:gd name="connsiteX2" fmla="*/ 10000 w 10000"/>
                  <a:gd name="connsiteY2" fmla="*/ 8000 h 8219"/>
                  <a:gd name="connsiteX3" fmla="*/ 5288 w 10000"/>
                  <a:gd name="connsiteY3" fmla="*/ 8219 h 8219"/>
                  <a:gd name="connsiteX4" fmla="*/ 0 w 10000"/>
                  <a:gd name="connsiteY4" fmla="*/ 8000 h 8219"/>
                  <a:gd name="connsiteX5" fmla="*/ 0 w 10000"/>
                  <a:gd name="connsiteY5" fmla="*/ 0 h 8219"/>
                  <a:gd name="connsiteX0" fmla="*/ 0 w 10000"/>
                  <a:gd name="connsiteY0" fmla="*/ 2592 h 12592"/>
                  <a:gd name="connsiteX1" fmla="*/ 4966 w 10000"/>
                  <a:gd name="connsiteY1" fmla="*/ 0 h 12592"/>
                  <a:gd name="connsiteX2" fmla="*/ 10000 w 10000"/>
                  <a:gd name="connsiteY2" fmla="*/ 2592 h 12592"/>
                  <a:gd name="connsiteX3" fmla="*/ 10000 w 10000"/>
                  <a:gd name="connsiteY3" fmla="*/ 12326 h 12592"/>
                  <a:gd name="connsiteX4" fmla="*/ 5288 w 10000"/>
                  <a:gd name="connsiteY4" fmla="*/ 12592 h 12592"/>
                  <a:gd name="connsiteX5" fmla="*/ 0 w 10000"/>
                  <a:gd name="connsiteY5" fmla="*/ 12326 h 12592"/>
                  <a:gd name="connsiteX6" fmla="*/ 0 w 10000"/>
                  <a:gd name="connsiteY6" fmla="*/ 2592 h 1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2592">
                    <a:moveTo>
                      <a:pt x="0" y="2592"/>
                    </a:moveTo>
                    <a:cubicBezTo>
                      <a:pt x="1367" y="2450"/>
                      <a:pt x="3599" y="142"/>
                      <a:pt x="4966" y="0"/>
                    </a:cubicBezTo>
                    <a:lnTo>
                      <a:pt x="10000" y="2592"/>
                    </a:lnTo>
                    <a:lnTo>
                      <a:pt x="10000" y="12326"/>
                    </a:lnTo>
                    <a:lnTo>
                      <a:pt x="5288" y="12592"/>
                    </a:lnTo>
                    <a:lnTo>
                      <a:pt x="0" y="12326"/>
                    </a:lnTo>
                    <a:lnTo>
                      <a:pt x="0" y="2592"/>
                    </a:lnTo>
                    <a:close/>
                  </a:path>
                </a:pathLst>
              </a:cu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88,0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Блок-схема: ссылка на другую страницу 17"/>
              <p:cNvSpPr/>
              <p:nvPr/>
            </p:nvSpPr>
            <p:spPr>
              <a:xfrm>
                <a:off x="4662387" y="1340768"/>
                <a:ext cx="504056" cy="439902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78,0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Блок-схема: ссылка на другую страницу 18"/>
              <p:cNvSpPr/>
              <p:nvPr/>
            </p:nvSpPr>
            <p:spPr>
              <a:xfrm>
                <a:off x="6163195" y="1780669"/>
                <a:ext cx="504056" cy="372851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65,0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Блок-схема: ссылка на другую страницу 19"/>
              <p:cNvSpPr/>
              <p:nvPr/>
            </p:nvSpPr>
            <p:spPr>
              <a:xfrm>
                <a:off x="7096763" y="2492896"/>
                <a:ext cx="504056" cy="396044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85,0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Блок-схема: ссылка на другую страницу 16"/>
              <p:cNvSpPr/>
              <p:nvPr/>
            </p:nvSpPr>
            <p:spPr>
              <a:xfrm>
                <a:off x="2431242" y="3072005"/>
                <a:ext cx="504056" cy="35699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219"/>
                  <a:gd name="connsiteX1" fmla="*/ 10000 w 10000"/>
                  <a:gd name="connsiteY1" fmla="*/ 0 h 8219"/>
                  <a:gd name="connsiteX2" fmla="*/ 10000 w 10000"/>
                  <a:gd name="connsiteY2" fmla="*/ 8000 h 8219"/>
                  <a:gd name="connsiteX3" fmla="*/ 5288 w 10000"/>
                  <a:gd name="connsiteY3" fmla="*/ 8219 h 8219"/>
                  <a:gd name="connsiteX4" fmla="*/ 0 w 10000"/>
                  <a:gd name="connsiteY4" fmla="*/ 8000 h 8219"/>
                  <a:gd name="connsiteX5" fmla="*/ 0 w 10000"/>
                  <a:gd name="connsiteY5" fmla="*/ 0 h 8219"/>
                  <a:gd name="connsiteX0" fmla="*/ 0 w 10000"/>
                  <a:gd name="connsiteY0" fmla="*/ 2592 h 12592"/>
                  <a:gd name="connsiteX1" fmla="*/ 4966 w 10000"/>
                  <a:gd name="connsiteY1" fmla="*/ 0 h 12592"/>
                  <a:gd name="connsiteX2" fmla="*/ 10000 w 10000"/>
                  <a:gd name="connsiteY2" fmla="*/ 2592 h 12592"/>
                  <a:gd name="connsiteX3" fmla="*/ 10000 w 10000"/>
                  <a:gd name="connsiteY3" fmla="*/ 12326 h 12592"/>
                  <a:gd name="connsiteX4" fmla="*/ 5288 w 10000"/>
                  <a:gd name="connsiteY4" fmla="*/ 12592 h 12592"/>
                  <a:gd name="connsiteX5" fmla="*/ 0 w 10000"/>
                  <a:gd name="connsiteY5" fmla="*/ 12326 h 12592"/>
                  <a:gd name="connsiteX6" fmla="*/ 0 w 10000"/>
                  <a:gd name="connsiteY6" fmla="*/ 2592 h 1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2592">
                    <a:moveTo>
                      <a:pt x="0" y="2592"/>
                    </a:moveTo>
                    <a:cubicBezTo>
                      <a:pt x="1367" y="2450"/>
                      <a:pt x="3599" y="142"/>
                      <a:pt x="4966" y="0"/>
                    </a:cubicBezTo>
                    <a:lnTo>
                      <a:pt x="10000" y="2592"/>
                    </a:lnTo>
                    <a:lnTo>
                      <a:pt x="10000" y="12326"/>
                    </a:lnTo>
                    <a:lnTo>
                      <a:pt x="5288" y="12592"/>
                    </a:lnTo>
                    <a:lnTo>
                      <a:pt x="0" y="12326"/>
                    </a:lnTo>
                    <a:lnTo>
                      <a:pt x="0" y="2592"/>
                    </a:lnTo>
                    <a:close/>
                  </a:path>
                </a:pathLst>
              </a:cu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74,7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Блок-схема: ссылка на другую страницу 16"/>
              <p:cNvSpPr/>
              <p:nvPr/>
            </p:nvSpPr>
            <p:spPr>
              <a:xfrm>
                <a:off x="808102" y="2593798"/>
                <a:ext cx="504056" cy="47820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219"/>
                  <a:gd name="connsiteX1" fmla="*/ 10000 w 10000"/>
                  <a:gd name="connsiteY1" fmla="*/ 0 h 8219"/>
                  <a:gd name="connsiteX2" fmla="*/ 10000 w 10000"/>
                  <a:gd name="connsiteY2" fmla="*/ 8000 h 8219"/>
                  <a:gd name="connsiteX3" fmla="*/ 5288 w 10000"/>
                  <a:gd name="connsiteY3" fmla="*/ 8219 h 8219"/>
                  <a:gd name="connsiteX4" fmla="*/ 0 w 10000"/>
                  <a:gd name="connsiteY4" fmla="*/ 8000 h 8219"/>
                  <a:gd name="connsiteX5" fmla="*/ 0 w 10000"/>
                  <a:gd name="connsiteY5" fmla="*/ 0 h 8219"/>
                  <a:gd name="connsiteX0" fmla="*/ 0 w 10000"/>
                  <a:gd name="connsiteY0" fmla="*/ 2592 h 12592"/>
                  <a:gd name="connsiteX1" fmla="*/ 4966 w 10000"/>
                  <a:gd name="connsiteY1" fmla="*/ 0 h 12592"/>
                  <a:gd name="connsiteX2" fmla="*/ 10000 w 10000"/>
                  <a:gd name="connsiteY2" fmla="*/ 2592 h 12592"/>
                  <a:gd name="connsiteX3" fmla="*/ 10000 w 10000"/>
                  <a:gd name="connsiteY3" fmla="*/ 12326 h 12592"/>
                  <a:gd name="connsiteX4" fmla="*/ 5288 w 10000"/>
                  <a:gd name="connsiteY4" fmla="*/ 12592 h 12592"/>
                  <a:gd name="connsiteX5" fmla="*/ 0 w 10000"/>
                  <a:gd name="connsiteY5" fmla="*/ 12326 h 12592"/>
                  <a:gd name="connsiteX6" fmla="*/ 0 w 10000"/>
                  <a:gd name="connsiteY6" fmla="*/ 2592 h 1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2592">
                    <a:moveTo>
                      <a:pt x="0" y="2592"/>
                    </a:moveTo>
                    <a:cubicBezTo>
                      <a:pt x="1367" y="2450"/>
                      <a:pt x="3599" y="142"/>
                      <a:pt x="4966" y="0"/>
                    </a:cubicBezTo>
                    <a:lnTo>
                      <a:pt x="10000" y="2592"/>
                    </a:lnTo>
                    <a:lnTo>
                      <a:pt x="10000" y="12326"/>
                    </a:lnTo>
                    <a:lnTo>
                      <a:pt x="5288" y="12592"/>
                    </a:lnTo>
                    <a:lnTo>
                      <a:pt x="0" y="12326"/>
                    </a:lnTo>
                    <a:lnTo>
                      <a:pt x="0" y="2592"/>
                    </a:lnTo>
                    <a:close/>
                  </a:path>
                </a:pathLst>
              </a:cu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88,8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Блок-схема: ссылка на другую страницу 16"/>
              <p:cNvSpPr/>
              <p:nvPr/>
            </p:nvSpPr>
            <p:spPr>
              <a:xfrm>
                <a:off x="5616116" y="3351335"/>
                <a:ext cx="504056" cy="461653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219"/>
                  <a:gd name="connsiteX1" fmla="*/ 10000 w 10000"/>
                  <a:gd name="connsiteY1" fmla="*/ 0 h 8219"/>
                  <a:gd name="connsiteX2" fmla="*/ 10000 w 10000"/>
                  <a:gd name="connsiteY2" fmla="*/ 8000 h 8219"/>
                  <a:gd name="connsiteX3" fmla="*/ 5288 w 10000"/>
                  <a:gd name="connsiteY3" fmla="*/ 8219 h 8219"/>
                  <a:gd name="connsiteX4" fmla="*/ 0 w 10000"/>
                  <a:gd name="connsiteY4" fmla="*/ 8000 h 8219"/>
                  <a:gd name="connsiteX5" fmla="*/ 0 w 10000"/>
                  <a:gd name="connsiteY5" fmla="*/ 0 h 8219"/>
                  <a:gd name="connsiteX0" fmla="*/ 0 w 10000"/>
                  <a:gd name="connsiteY0" fmla="*/ 2592 h 12592"/>
                  <a:gd name="connsiteX1" fmla="*/ 4966 w 10000"/>
                  <a:gd name="connsiteY1" fmla="*/ 0 h 12592"/>
                  <a:gd name="connsiteX2" fmla="*/ 10000 w 10000"/>
                  <a:gd name="connsiteY2" fmla="*/ 2592 h 12592"/>
                  <a:gd name="connsiteX3" fmla="*/ 10000 w 10000"/>
                  <a:gd name="connsiteY3" fmla="*/ 12326 h 12592"/>
                  <a:gd name="connsiteX4" fmla="*/ 5288 w 10000"/>
                  <a:gd name="connsiteY4" fmla="*/ 12592 h 12592"/>
                  <a:gd name="connsiteX5" fmla="*/ 0 w 10000"/>
                  <a:gd name="connsiteY5" fmla="*/ 12326 h 12592"/>
                  <a:gd name="connsiteX6" fmla="*/ 0 w 10000"/>
                  <a:gd name="connsiteY6" fmla="*/ 2592 h 1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2592">
                    <a:moveTo>
                      <a:pt x="0" y="2592"/>
                    </a:moveTo>
                    <a:cubicBezTo>
                      <a:pt x="1367" y="2450"/>
                      <a:pt x="3599" y="142"/>
                      <a:pt x="4966" y="0"/>
                    </a:cubicBezTo>
                    <a:lnTo>
                      <a:pt x="10000" y="2592"/>
                    </a:lnTo>
                    <a:lnTo>
                      <a:pt x="10000" y="12326"/>
                    </a:lnTo>
                    <a:lnTo>
                      <a:pt x="5288" y="12592"/>
                    </a:lnTo>
                    <a:lnTo>
                      <a:pt x="0" y="12326"/>
                    </a:lnTo>
                    <a:lnTo>
                      <a:pt x="0" y="2592"/>
                    </a:lnTo>
                    <a:close/>
                  </a:path>
                </a:pathLst>
              </a:cu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39,0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Блок-схема: ссылка на другую страницу 16"/>
              <p:cNvSpPr/>
              <p:nvPr/>
            </p:nvSpPr>
            <p:spPr>
              <a:xfrm>
                <a:off x="4868293" y="2823512"/>
                <a:ext cx="504056" cy="360569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219"/>
                  <a:gd name="connsiteX1" fmla="*/ 10000 w 10000"/>
                  <a:gd name="connsiteY1" fmla="*/ 0 h 8219"/>
                  <a:gd name="connsiteX2" fmla="*/ 10000 w 10000"/>
                  <a:gd name="connsiteY2" fmla="*/ 8000 h 8219"/>
                  <a:gd name="connsiteX3" fmla="*/ 5288 w 10000"/>
                  <a:gd name="connsiteY3" fmla="*/ 8219 h 8219"/>
                  <a:gd name="connsiteX4" fmla="*/ 0 w 10000"/>
                  <a:gd name="connsiteY4" fmla="*/ 8000 h 8219"/>
                  <a:gd name="connsiteX5" fmla="*/ 0 w 10000"/>
                  <a:gd name="connsiteY5" fmla="*/ 0 h 8219"/>
                  <a:gd name="connsiteX0" fmla="*/ 0 w 10000"/>
                  <a:gd name="connsiteY0" fmla="*/ 2592 h 12592"/>
                  <a:gd name="connsiteX1" fmla="*/ 4966 w 10000"/>
                  <a:gd name="connsiteY1" fmla="*/ 0 h 12592"/>
                  <a:gd name="connsiteX2" fmla="*/ 10000 w 10000"/>
                  <a:gd name="connsiteY2" fmla="*/ 2592 h 12592"/>
                  <a:gd name="connsiteX3" fmla="*/ 10000 w 10000"/>
                  <a:gd name="connsiteY3" fmla="*/ 12326 h 12592"/>
                  <a:gd name="connsiteX4" fmla="*/ 5288 w 10000"/>
                  <a:gd name="connsiteY4" fmla="*/ 12592 h 12592"/>
                  <a:gd name="connsiteX5" fmla="*/ 0 w 10000"/>
                  <a:gd name="connsiteY5" fmla="*/ 12326 h 12592"/>
                  <a:gd name="connsiteX6" fmla="*/ 0 w 10000"/>
                  <a:gd name="connsiteY6" fmla="*/ 2592 h 1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2592">
                    <a:moveTo>
                      <a:pt x="0" y="2592"/>
                    </a:moveTo>
                    <a:cubicBezTo>
                      <a:pt x="1367" y="2450"/>
                      <a:pt x="3599" y="142"/>
                      <a:pt x="4966" y="0"/>
                    </a:cubicBezTo>
                    <a:lnTo>
                      <a:pt x="10000" y="2592"/>
                    </a:lnTo>
                    <a:lnTo>
                      <a:pt x="10000" y="12326"/>
                    </a:lnTo>
                    <a:lnTo>
                      <a:pt x="5288" y="12592"/>
                    </a:lnTo>
                    <a:lnTo>
                      <a:pt x="0" y="12326"/>
                    </a:lnTo>
                    <a:lnTo>
                      <a:pt x="0" y="2592"/>
                    </a:lnTo>
                    <a:close/>
                  </a:path>
                </a:pathLst>
              </a:cu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61,0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Блок-схема: ссылка на другую страницу 16"/>
              <p:cNvSpPr/>
              <p:nvPr/>
            </p:nvSpPr>
            <p:spPr>
              <a:xfrm>
                <a:off x="5567264" y="2293329"/>
                <a:ext cx="504056" cy="337184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219"/>
                  <a:gd name="connsiteX1" fmla="*/ 10000 w 10000"/>
                  <a:gd name="connsiteY1" fmla="*/ 0 h 8219"/>
                  <a:gd name="connsiteX2" fmla="*/ 10000 w 10000"/>
                  <a:gd name="connsiteY2" fmla="*/ 8000 h 8219"/>
                  <a:gd name="connsiteX3" fmla="*/ 5288 w 10000"/>
                  <a:gd name="connsiteY3" fmla="*/ 8219 h 8219"/>
                  <a:gd name="connsiteX4" fmla="*/ 0 w 10000"/>
                  <a:gd name="connsiteY4" fmla="*/ 8000 h 8219"/>
                  <a:gd name="connsiteX5" fmla="*/ 0 w 10000"/>
                  <a:gd name="connsiteY5" fmla="*/ 0 h 8219"/>
                  <a:gd name="connsiteX0" fmla="*/ 0 w 10000"/>
                  <a:gd name="connsiteY0" fmla="*/ 2592 h 12592"/>
                  <a:gd name="connsiteX1" fmla="*/ 4966 w 10000"/>
                  <a:gd name="connsiteY1" fmla="*/ 0 h 12592"/>
                  <a:gd name="connsiteX2" fmla="*/ 10000 w 10000"/>
                  <a:gd name="connsiteY2" fmla="*/ 2592 h 12592"/>
                  <a:gd name="connsiteX3" fmla="*/ 10000 w 10000"/>
                  <a:gd name="connsiteY3" fmla="*/ 12326 h 12592"/>
                  <a:gd name="connsiteX4" fmla="*/ 5288 w 10000"/>
                  <a:gd name="connsiteY4" fmla="*/ 12592 h 12592"/>
                  <a:gd name="connsiteX5" fmla="*/ 0 w 10000"/>
                  <a:gd name="connsiteY5" fmla="*/ 12326 h 12592"/>
                  <a:gd name="connsiteX6" fmla="*/ 0 w 10000"/>
                  <a:gd name="connsiteY6" fmla="*/ 2592 h 1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2592">
                    <a:moveTo>
                      <a:pt x="0" y="2592"/>
                    </a:moveTo>
                    <a:cubicBezTo>
                      <a:pt x="1367" y="2450"/>
                      <a:pt x="3599" y="142"/>
                      <a:pt x="4966" y="0"/>
                    </a:cubicBezTo>
                    <a:lnTo>
                      <a:pt x="10000" y="2592"/>
                    </a:lnTo>
                    <a:lnTo>
                      <a:pt x="10000" y="12326"/>
                    </a:lnTo>
                    <a:lnTo>
                      <a:pt x="5288" y="12592"/>
                    </a:lnTo>
                    <a:lnTo>
                      <a:pt x="0" y="12326"/>
                    </a:lnTo>
                    <a:lnTo>
                      <a:pt x="0" y="2592"/>
                    </a:lnTo>
                    <a:close/>
                  </a:path>
                </a:pathLst>
              </a:cu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80,0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Блок-схема: ссылка на другую страницу 2"/>
          <p:cNvSpPr/>
          <p:nvPr/>
        </p:nvSpPr>
        <p:spPr>
          <a:xfrm>
            <a:off x="7982857" y="1340768"/>
            <a:ext cx="909623" cy="648072"/>
          </a:xfrm>
          <a:prstGeom prst="flowChartOffpageConnector">
            <a:avLst/>
          </a:prstGeom>
          <a:solidFill>
            <a:srgbClr val="DAA6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ysClr val="windowText" lastClr="000000"/>
                </a:solidFill>
              </a:rPr>
              <a:t>72,8</a:t>
            </a:r>
            <a:endParaRPr lang="ru-RU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9531" y="1923997"/>
            <a:ext cx="128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tx2"/>
                </a:solidFill>
              </a:rPr>
              <a:t>по стране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4745424"/>
            <a:ext cx="944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</a:rPr>
              <a:t>ТУРКЕСТАН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30" name="Блок-схема: ссылка на другую страницу 29"/>
          <p:cNvSpPr/>
          <p:nvPr/>
        </p:nvSpPr>
        <p:spPr>
          <a:xfrm>
            <a:off x="4792154" y="4317300"/>
            <a:ext cx="504056" cy="479850"/>
          </a:xfrm>
          <a:prstGeom prst="flowChartOffpageConnector">
            <a:avLst/>
          </a:prstGeom>
          <a:solidFill>
            <a:srgbClr val="DAA6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9</a:t>
            </a:r>
            <a:r>
              <a:rPr lang="ru-RU" sz="1400" b="1" dirty="0" smtClean="0">
                <a:solidFill>
                  <a:schemeClr val="tx1"/>
                </a:solidFill>
              </a:rPr>
              <a:t>5,0</a:t>
            </a:r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25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819"/>
          </a:xfrm>
        </p:spPr>
        <p:txBody>
          <a:bodyPr>
            <a:normAutofit/>
          </a:bodyPr>
          <a:lstStyle/>
          <a:p>
            <a:pPr algn="r"/>
            <a:r>
              <a:rPr lang="ru-RU" sz="2600" b="1" dirty="0" smtClean="0">
                <a:solidFill>
                  <a:schemeClr val="tx2"/>
                </a:solidFill>
              </a:rPr>
              <a:t>Индекс оценки политической ситуации</a:t>
            </a:r>
            <a:endParaRPr lang="ru-RU" sz="2600" b="1" dirty="0">
              <a:solidFill>
                <a:schemeClr val="tx2"/>
              </a:solidFill>
            </a:endParaRPr>
          </a:p>
        </p:txBody>
      </p:sp>
      <p:grpSp>
        <p:nvGrpSpPr>
          <p:cNvPr id="29" name="Группа 28"/>
          <p:cNvGrpSpPr/>
          <p:nvPr/>
        </p:nvGrpSpPr>
        <p:grpSpPr>
          <a:xfrm>
            <a:off x="215516" y="1340768"/>
            <a:ext cx="8712968" cy="4891091"/>
            <a:chOff x="215516" y="1340768"/>
            <a:chExt cx="8712968" cy="4891091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516" y="1340768"/>
              <a:ext cx="8712968" cy="4891091"/>
            </a:xfrm>
            <a:prstGeom prst="rect">
              <a:avLst/>
            </a:prstGeom>
          </p:spPr>
        </p:pic>
        <p:grpSp>
          <p:nvGrpSpPr>
            <p:cNvPr id="28" name="Группа 27"/>
            <p:cNvGrpSpPr/>
            <p:nvPr/>
          </p:nvGrpSpPr>
          <p:grpSpPr>
            <a:xfrm>
              <a:off x="808102" y="1340768"/>
              <a:ext cx="7174755" cy="4386780"/>
              <a:chOff x="808102" y="1340768"/>
              <a:chExt cx="7174755" cy="4386780"/>
            </a:xfrm>
          </p:grpSpPr>
          <p:sp>
            <p:nvSpPr>
              <p:cNvPr id="7" name="Блок-схема: ссылка на другую страницу 6"/>
              <p:cNvSpPr/>
              <p:nvPr/>
            </p:nvSpPr>
            <p:spPr>
              <a:xfrm>
                <a:off x="1367644" y="3351335"/>
                <a:ext cx="504056" cy="323314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94,0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Блок-схема: ссылка на другую страницу 7"/>
              <p:cNvSpPr/>
              <p:nvPr/>
            </p:nvSpPr>
            <p:spPr>
              <a:xfrm>
                <a:off x="863588" y="4325034"/>
                <a:ext cx="504056" cy="472117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56,0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Блок-схема: ссылка на другую страницу 8"/>
              <p:cNvSpPr/>
              <p:nvPr/>
            </p:nvSpPr>
            <p:spPr>
              <a:xfrm>
                <a:off x="3491880" y="4507714"/>
                <a:ext cx="504056" cy="427745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76,0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Блок-схема: ссылка на другую страницу 9"/>
              <p:cNvSpPr/>
              <p:nvPr/>
            </p:nvSpPr>
            <p:spPr>
              <a:xfrm>
                <a:off x="4662387" y="5247698"/>
                <a:ext cx="504056" cy="479850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57,0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Блок-схема: ссылка на другую страницу 10"/>
              <p:cNvSpPr/>
              <p:nvPr/>
            </p:nvSpPr>
            <p:spPr>
              <a:xfrm>
                <a:off x="5562487" y="4797150"/>
                <a:ext cx="504056" cy="450547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83,0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Блок-схема: ссылка на другую страницу 12"/>
              <p:cNvSpPr/>
              <p:nvPr/>
            </p:nvSpPr>
            <p:spPr>
              <a:xfrm>
                <a:off x="6667251" y="4013951"/>
                <a:ext cx="504056" cy="364299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75,0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Блок-схема: ссылка на другую страницу 13"/>
              <p:cNvSpPr/>
              <p:nvPr/>
            </p:nvSpPr>
            <p:spPr>
              <a:xfrm>
                <a:off x="7478801" y="4653135"/>
                <a:ext cx="504056" cy="424935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48,0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Блок-схема: ссылка на другую страницу 16"/>
              <p:cNvSpPr/>
              <p:nvPr/>
            </p:nvSpPr>
            <p:spPr>
              <a:xfrm>
                <a:off x="3746200" y="2166781"/>
                <a:ext cx="504056" cy="42701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219"/>
                  <a:gd name="connsiteX1" fmla="*/ 10000 w 10000"/>
                  <a:gd name="connsiteY1" fmla="*/ 0 h 8219"/>
                  <a:gd name="connsiteX2" fmla="*/ 10000 w 10000"/>
                  <a:gd name="connsiteY2" fmla="*/ 8000 h 8219"/>
                  <a:gd name="connsiteX3" fmla="*/ 5288 w 10000"/>
                  <a:gd name="connsiteY3" fmla="*/ 8219 h 8219"/>
                  <a:gd name="connsiteX4" fmla="*/ 0 w 10000"/>
                  <a:gd name="connsiteY4" fmla="*/ 8000 h 8219"/>
                  <a:gd name="connsiteX5" fmla="*/ 0 w 10000"/>
                  <a:gd name="connsiteY5" fmla="*/ 0 h 8219"/>
                  <a:gd name="connsiteX0" fmla="*/ 0 w 10000"/>
                  <a:gd name="connsiteY0" fmla="*/ 2592 h 12592"/>
                  <a:gd name="connsiteX1" fmla="*/ 4966 w 10000"/>
                  <a:gd name="connsiteY1" fmla="*/ 0 h 12592"/>
                  <a:gd name="connsiteX2" fmla="*/ 10000 w 10000"/>
                  <a:gd name="connsiteY2" fmla="*/ 2592 h 12592"/>
                  <a:gd name="connsiteX3" fmla="*/ 10000 w 10000"/>
                  <a:gd name="connsiteY3" fmla="*/ 12326 h 12592"/>
                  <a:gd name="connsiteX4" fmla="*/ 5288 w 10000"/>
                  <a:gd name="connsiteY4" fmla="*/ 12592 h 12592"/>
                  <a:gd name="connsiteX5" fmla="*/ 0 w 10000"/>
                  <a:gd name="connsiteY5" fmla="*/ 12326 h 12592"/>
                  <a:gd name="connsiteX6" fmla="*/ 0 w 10000"/>
                  <a:gd name="connsiteY6" fmla="*/ 2592 h 1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2592">
                    <a:moveTo>
                      <a:pt x="0" y="2592"/>
                    </a:moveTo>
                    <a:cubicBezTo>
                      <a:pt x="1367" y="2450"/>
                      <a:pt x="3599" y="142"/>
                      <a:pt x="4966" y="0"/>
                    </a:cubicBezTo>
                    <a:lnTo>
                      <a:pt x="10000" y="2592"/>
                    </a:lnTo>
                    <a:lnTo>
                      <a:pt x="10000" y="12326"/>
                    </a:lnTo>
                    <a:lnTo>
                      <a:pt x="5288" y="12592"/>
                    </a:lnTo>
                    <a:lnTo>
                      <a:pt x="0" y="12326"/>
                    </a:lnTo>
                    <a:lnTo>
                      <a:pt x="0" y="2592"/>
                    </a:lnTo>
                    <a:close/>
                  </a:path>
                </a:pathLst>
              </a:cu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89,0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Блок-схема: ссылка на другую страницу 17"/>
              <p:cNvSpPr/>
              <p:nvPr/>
            </p:nvSpPr>
            <p:spPr>
              <a:xfrm>
                <a:off x="4662387" y="1340768"/>
                <a:ext cx="504056" cy="439902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81,0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Блок-схема: ссылка на другую страницу 18"/>
              <p:cNvSpPr/>
              <p:nvPr/>
            </p:nvSpPr>
            <p:spPr>
              <a:xfrm>
                <a:off x="6163195" y="1780669"/>
                <a:ext cx="504056" cy="372851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70,0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Блок-схема: ссылка на другую страницу 19"/>
              <p:cNvSpPr/>
              <p:nvPr/>
            </p:nvSpPr>
            <p:spPr>
              <a:xfrm>
                <a:off x="7096763" y="2492896"/>
                <a:ext cx="504056" cy="396044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94,0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Блок-схема: ссылка на другую страницу 16"/>
              <p:cNvSpPr/>
              <p:nvPr/>
            </p:nvSpPr>
            <p:spPr>
              <a:xfrm>
                <a:off x="2431242" y="3072005"/>
                <a:ext cx="504056" cy="35699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219"/>
                  <a:gd name="connsiteX1" fmla="*/ 10000 w 10000"/>
                  <a:gd name="connsiteY1" fmla="*/ 0 h 8219"/>
                  <a:gd name="connsiteX2" fmla="*/ 10000 w 10000"/>
                  <a:gd name="connsiteY2" fmla="*/ 8000 h 8219"/>
                  <a:gd name="connsiteX3" fmla="*/ 5288 w 10000"/>
                  <a:gd name="connsiteY3" fmla="*/ 8219 h 8219"/>
                  <a:gd name="connsiteX4" fmla="*/ 0 w 10000"/>
                  <a:gd name="connsiteY4" fmla="*/ 8000 h 8219"/>
                  <a:gd name="connsiteX5" fmla="*/ 0 w 10000"/>
                  <a:gd name="connsiteY5" fmla="*/ 0 h 8219"/>
                  <a:gd name="connsiteX0" fmla="*/ 0 w 10000"/>
                  <a:gd name="connsiteY0" fmla="*/ 2592 h 12592"/>
                  <a:gd name="connsiteX1" fmla="*/ 4966 w 10000"/>
                  <a:gd name="connsiteY1" fmla="*/ 0 h 12592"/>
                  <a:gd name="connsiteX2" fmla="*/ 10000 w 10000"/>
                  <a:gd name="connsiteY2" fmla="*/ 2592 h 12592"/>
                  <a:gd name="connsiteX3" fmla="*/ 10000 w 10000"/>
                  <a:gd name="connsiteY3" fmla="*/ 12326 h 12592"/>
                  <a:gd name="connsiteX4" fmla="*/ 5288 w 10000"/>
                  <a:gd name="connsiteY4" fmla="*/ 12592 h 12592"/>
                  <a:gd name="connsiteX5" fmla="*/ 0 w 10000"/>
                  <a:gd name="connsiteY5" fmla="*/ 12326 h 12592"/>
                  <a:gd name="connsiteX6" fmla="*/ 0 w 10000"/>
                  <a:gd name="connsiteY6" fmla="*/ 2592 h 1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2592">
                    <a:moveTo>
                      <a:pt x="0" y="2592"/>
                    </a:moveTo>
                    <a:cubicBezTo>
                      <a:pt x="1367" y="2450"/>
                      <a:pt x="3599" y="142"/>
                      <a:pt x="4966" y="0"/>
                    </a:cubicBezTo>
                    <a:lnTo>
                      <a:pt x="10000" y="2592"/>
                    </a:lnTo>
                    <a:lnTo>
                      <a:pt x="10000" y="12326"/>
                    </a:lnTo>
                    <a:lnTo>
                      <a:pt x="5288" y="12592"/>
                    </a:lnTo>
                    <a:lnTo>
                      <a:pt x="0" y="12326"/>
                    </a:lnTo>
                    <a:lnTo>
                      <a:pt x="0" y="2592"/>
                    </a:lnTo>
                    <a:close/>
                  </a:path>
                </a:pathLst>
              </a:cu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62,6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Блок-схема: ссылка на другую страницу 16"/>
              <p:cNvSpPr/>
              <p:nvPr/>
            </p:nvSpPr>
            <p:spPr>
              <a:xfrm>
                <a:off x="808102" y="2593798"/>
                <a:ext cx="504056" cy="47820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219"/>
                  <a:gd name="connsiteX1" fmla="*/ 10000 w 10000"/>
                  <a:gd name="connsiteY1" fmla="*/ 0 h 8219"/>
                  <a:gd name="connsiteX2" fmla="*/ 10000 w 10000"/>
                  <a:gd name="connsiteY2" fmla="*/ 8000 h 8219"/>
                  <a:gd name="connsiteX3" fmla="*/ 5288 w 10000"/>
                  <a:gd name="connsiteY3" fmla="*/ 8219 h 8219"/>
                  <a:gd name="connsiteX4" fmla="*/ 0 w 10000"/>
                  <a:gd name="connsiteY4" fmla="*/ 8000 h 8219"/>
                  <a:gd name="connsiteX5" fmla="*/ 0 w 10000"/>
                  <a:gd name="connsiteY5" fmla="*/ 0 h 8219"/>
                  <a:gd name="connsiteX0" fmla="*/ 0 w 10000"/>
                  <a:gd name="connsiteY0" fmla="*/ 2592 h 12592"/>
                  <a:gd name="connsiteX1" fmla="*/ 4966 w 10000"/>
                  <a:gd name="connsiteY1" fmla="*/ 0 h 12592"/>
                  <a:gd name="connsiteX2" fmla="*/ 10000 w 10000"/>
                  <a:gd name="connsiteY2" fmla="*/ 2592 h 12592"/>
                  <a:gd name="connsiteX3" fmla="*/ 10000 w 10000"/>
                  <a:gd name="connsiteY3" fmla="*/ 12326 h 12592"/>
                  <a:gd name="connsiteX4" fmla="*/ 5288 w 10000"/>
                  <a:gd name="connsiteY4" fmla="*/ 12592 h 12592"/>
                  <a:gd name="connsiteX5" fmla="*/ 0 w 10000"/>
                  <a:gd name="connsiteY5" fmla="*/ 12326 h 12592"/>
                  <a:gd name="connsiteX6" fmla="*/ 0 w 10000"/>
                  <a:gd name="connsiteY6" fmla="*/ 2592 h 1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2592">
                    <a:moveTo>
                      <a:pt x="0" y="2592"/>
                    </a:moveTo>
                    <a:cubicBezTo>
                      <a:pt x="1367" y="2450"/>
                      <a:pt x="3599" y="142"/>
                      <a:pt x="4966" y="0"/>
                    </a:cubicBezTo>
                    <a:lnTo>
                      <a:pt x="10000" y="2592"/>
                    </a:lnTo>
                    <a:lnTo>
                      <a:pt x="10000" y="12326"/>
                    </a:lnTo>
                    <a:lnTo>
                      <a:pt x="5288" y="12592"/>
                    </a:lnTo>
                    <a:lnTo>
                      <a:pt x="0" y="12326"/>
                    </a:lnTo>
                    <a:lnTo>
                      <a:pt x="0" y="2592"/>
                    </a:lnTo>
                    <a:close/>
                  </a:path>
                </a:pathLst>
              </a:cu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58,2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Блок-схема: ссылка на другую страницу 16"/>
              <p:cNvSpPr/>
              <p:nvPr/>
            </p:nvSpPr>
            <p:spPr>
              <a:xfrm>
                <a:off x="5616116" y="3351335"/>
                <a:ext cx="504056" cy="461653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219"/>
                  <a:gd name="connsiteX1" fmla="*/ 10000 w 10000"/>
                  <a:gd name="connsiteY1" fmla="*/ 0 h 8219"/>
                  <a:gd name="connsiteX2" fmla="*/ 10000 w 10000"/>
                  <a:gd name="connsiteY2" fmla="*/ 8000 h 8219"/>
                  <a:gd name="connsiteX3" fmla="*/ 5288 w 10000"/>
                  <a:gd name="connsiteY3" fmla="*/ 8219 h 8219"/>
                  <a:gd name="connsiteX4" fmla="*/ 0 w 10000"/>
                  <a:gd name="connsiteY4" fmla="*/ 8000 h 8219"/>
                  <a:gd name="connsiteX5" fmla="*/ 0 w 10000"/>
                  <a:gd name="connsiteY5" fmla="*/ 0 h 8219"/>
                  <a:gd name="connsiteX0" fmla="*/ 0 w 10000"/>
                  <a:gd name="connsiteY0" fmla="*/ 2592 h 12592"/>
                  <a:gd name="connsiteX1" fmla="*/ 4966 w 10000"/>
                  <a:gd name="connsiteY1" fmla="*/ 0 h 12592"/>
                  <a:gd name="connsiteX2" fmla="*/ 10000 w 10000"/>
                  <a:gd name="connsiteY2" fmla="*/ 2592 h 12592"/>
                  <a:gd name="connsiteX3" fmla="*/ 10000 w 10000"/>
                  <a:gd name="connsiteY3" fmla="*/ 12326 h 12592"/>
                  <a:gd name="connsiteX4" fmla="*/ 5288 w 10000"/>
                  <a:gd name="connsiteY4" fmla="*/ 12592 h 12592"/>
                  <a:gd name="connsiteX5" fmla="*/ 0 w 10000"/>
                  <a:gd name="connsiteY5" fmla="*/ 12326 h 12592"/>
                  <a:gd name="connsiteX6" fmla="*/ 0 w 10000"/>
                  <a:gd name="connsiteY6" fmla="*/ 2592 h 1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2592">
                    <a:moveTo>
                      <a:pt x="0" y="2592"/>
                    </a:moveTo>
                    <a:cubicBezTo>
                      <a:pt x="1367" y="2450"/>
                      <a:pt x="3599" y="142"/>
                      <a:pt x="4966" y="0"/>
                    </a:cubicBezTo>
                    <a:lnTo>
                      <a:pt x="10000" y="2592"/>
                    </a:lnTo>
                    <a:lnTo>
                      <a:pt x="10000" y="12326"/>
                    </a:lnTo>
                    <a:lnTo>
                      <a:pt x="5288" y="12592"/>
                    </a:lnTo>
                    <a:lnTo>
                      <a:pt x="0" y="12326"/>
                    </a:lnTo>
                    <a:lnTo>
                      <a:pt x="0" y="2592"/>
                    </a:lnTo>
                    <a:close/>
                  </a:path>
                </a:pathLst>
              </a:cu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37,0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Блок-схема: ссылка на другую страницу 16"/>
              <p:cNvSpPr/>
              <p:nvPr/>
            </p:nvSpPr>
            <p:spPr>
              <a:xfrm>
                <a:off x="4868293" y="2823512"/>
                <a:ext cx="504056" cy="360569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219"/>
                  <a:gd name="connsiteX1" fmla="*/ 10000 w 10000"/>
                  <a:gd name="connsiteY1" fmla="*/ 0 h 8219"/>
                  <a:gd name="connsiteX2" fmla="*/ 10000 w 10000"/>
                  <a:gd name="connsiteY2" fmla="*/ 8000 h 8219"/>
                  <a:gd name="connsiteX3" fmla="*/ 5288 w 10000"/>
                  <a:gd name="connsiteY3" fmla="*/ 8219 h 8219"/>
                  <a:gd name="connsiteX4" fmla="*/ 0 w 10000"/>
                  <a:gd name="connsiteY4" fmla="*/ 8000 h 8219"/>
                  <a:gd name="connsiteX5" fmla="*/ 0 w 10000"/>
                  <a:gd name="connsiteY5" fmla="*/ 0 h 8219"/>
                  <a:gd name="connsiteX0" fmla="*/ 0 w 10000"/>
                  <a:gd name="connsiteY0" fmla="*/ 2592 h 12592"/>
                  <a:gd name="connsiteX1" fmla="*/ 4966 w 10000"/>
                  <a:gd name="connsiteY1" fmla="*/ 0 h 12592"/>
                  <a:gd name="connsiteX2" fmla="*/ 10000 w 10000"/>
                  <a:gd name="connsiteY2" fmla="*/ 2592 h 12592"/>
                  <a:gd name="connsiteX3" fmla="*/ 10000 w 10000"/>
                  <a:gd name="connsiteY3" fmla="*/ 12326 h 12592"/>
                  <a:gd name="connsiteX4" fmla="*/ 5288 w 10000"/>
                  <a:gd name="connsiteY4" fmla="*/ 12592 h 12592"/>
                  <a:gd name="connsiteX5" fmla="*/ 0 w 10000"/>
                  <a:gd name="connsiteY5" fmla="*/ 12326 h 12592"/>
                  <a:gd name="connsiteX6" fmla="*/ 0 w 10000"/>
                  <a:gd name="connsiteY6" fmla="*/ 2592 h 1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2592">
                    <a:moveTo>
                      <a:pt x="0" y="2592"/>
                    </a:moveTo>
                    <a:cubicBezTo>
                      <a:pt x="1367" y="2450"/>
                      <a:pt x="3599" y="142"/>
                      <a:pt x="4966" y="0"/>
                    </a:cubicBezTo>
                    <a:lnTo>
                      <a:pt x="10000" y="2592"/>
                    </a:lnTo>
                    <a:lnTo>
                      <a:pt x="10000" y="12326"/>
                    </a:lnTo>
                    <a:lnTo>
                      <a:pt x="5288" y="12592"/>
                    </a:lnTo>
                    <a:lnTo>
                      <a:pt x="0" y="12326"/>
                    </a:lnTo>
                    <a:lnTo>
                      <a:pt x="0" y="2592"/>
                    </a:lnTo>
                    <a:close/>
                  </a:path>
                </a:pathLst>
              </a:cu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80,0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Блок-схема: ссылка на другую страницу 16"/>
              <p:cNvSpPr/>
              <p:nvPr/>
            </p:nvSpPr>
            <p:spPr>
              <a:xfrm>
                <a:off x="5567264" y="2293329"/>
                <a:ext cx="504056" cy="337184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219"/>
                  <a:gd name="connsiteX1" fmla="*/ 10000 w 10000"/>
                  <a:gd name="connsiteY1" fmla="*/ 0 h 8219"/>
                  <a:gd name="connsiteX2" fmla="*/ 10000 w 10000"/>
                  <a:gd name="connsiteY2" fmla="*/ 8000 h 8219"/>
                  <a:gd name="connsiteX3" fmla="*/ 5288 w 10000"/>
                  <a:gd name="connsiteY3" fmla="*/ 8219 h 8219"/>
                  <a:gd name="connsiteX4" fmla="*/ 0 w 10000"/>
                  <a:gd name="connsiteY4" fmla="*/ 8000 h 8219"/>
                  <a:gd name="connsiteX5" fmla="*/ 0 w 10000"/>
                  <a:gd name="connsiteY5" fmla="*/ 0 h 8219"/>
                  <a:gd name="connsiteX0" fmla="*/ 0 w 10000"/>
                  <a:gd name="connsiteY0" fmla="*/ 2592 h 12592"/>
                  <a:gd name="connsiteX1" fmla="*/ 4966 w 10000"/>
                  <a:gd name="connsiteY1" fmla="*/ 0 h 12592"/>
                  <a:gd name="connsiteX2" fmla="*/ 10000 w 10000"/>
                  <a:gd name="connsiteY2" fmla="*/ 2592 h 12592"/>
                  <a:gd name="connsiteX3" fmla="*/ 10000 w 10000"/>
                  <a:gd name="connsiteY3" fmla="*/ 12326 h 12592"/>
                  <a:gd name="connsiteX4" fmla="*/ 5288 w 10000"/>
                  <a:gd name="connsiteY4" fmla="*/ 12592 h 12592"/>
                  <a:gd name="connsiteX5" fmla="*/ 0 w 10000"/>
                  <a:gd name="connsiteY5" fmla="*/ 12326 h 12592"/>
                  <a:gd name="connsiteX6" fmla="*/ 0 w 10000"/>
                  <a:gd name="connsiteY6" fmla="*/ 2592 h 1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2592">
                    <a:moveTo>
                      <a:pt x="0" y="2592"/>
                    </a:moveTo>
                    <a:cubicBezTo>
                      <a:pt x="1367" y="2450"/>
                      <a:pt x="3599" y="142"/>
                      <a:pt x="4966" y="0"/>
                    </a:cubicBezTo>
                    <a:lnTo>
                      <a:pt x="10000" y="2592"/>
                    </a:lnTo>
                    <a:lnTo>
                      <a:pt x="10000" y="12326"/>
                    </a:lnTo>
                    <a:lnTo>
                      <a:pt x="5288" y="12592"/>
                    </a:lnTo>
                    <a:lnTo>
                      <a:pt x="0" y="12326"/>
                    </a:lnTo>
                    <a:lnTo>
                      <a:pt x="0" y="2592"/>
                    </a:lnTo>
                    <a:close/>
                  </a:path>
                </a:pathLst>
              </a:cu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80,0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Блок-схема: ссылка на другую страницу 2"/>
          <p:cNvSpPr/>
          <p:nvPr/>
        </p:nvSpPr>
        <p:spPr>
          <a:xfrm>
            <a:off x="7982857" y="1340768"/>
            <a:ext cx="909623" cy="648072"/>
          </a:xfrm>
          <a:prstGeom prst="flowChartOffpageConnector">
            <a:avLst/>
          </a:prstGeom>
          <a:solidFill>
            <a:srgbClr val="DAA6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ysClr val="windowText" lastClr="000000"/>
                </a:solidFill>
              </a:rPr>
              <a:t>72,1</a:t>
            </a:r>
            <a:endParaRPr lang="ru-RU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9531" y="1923997"/>
            <a:ext cx="128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tx2"/>
                </a:solidFill>
              </a:rPr>
              <a:t>по стране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4745424"/>
            <a:ext cx="927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</a:rPr>
              <a:t>ТУРКЕСТАН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30" name="Блок-схема: ссылка на другую страницу 29"/>
          <p:cNvSpPr/>
          <p:nvPr/>
        </p:nvSpPr>
        <p:spPr>
          <a:xfrm>
            <a:off x="4789456" y="4317300"/>
            <a:ext cx="504056" cy="479850"/>
          </a:xfrm>
          <a:prstGeom prst="flowChartOffpageConnector">
            <a:avLst/>
          </a:prstGeom>
          <a:solidFill>
            <a:srgbClr val="DAA6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70</a:t>
            </a:r>
            <a:r>
              <a:rPr lang="ru-RU" sz="1400" b="1" dirty="0" smtClean="0">
                <a:solidFill>
                  <a:schemeClr val="tx1"/>
                </a:solidFill>
              </a:rPr>
              <a:t>,0</a:t>
            </a:r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819"/>
          </a:xfrm>
        </p:spPr>
        <p:txBody>
          <a:bodyPr>
            <a:normAutofit/>
          </a:bodyPr>
          <a:lstStyle/>
          <a:p>
            <a:pPr algn="r"/>
            <a:r>
              <a:rPr lang="ru-RU" sz="2600" b="1" dirty="0">
                <a:solidFill>
                  <a:schemeClr val="tx2"/>
                </a:solidFill>
              </a:rPr>
              <a:t>Индекс самооценки материального положения семьи</a:t>
            </a:r>
          </a:p>
        </p:txBody>
      </p:sp>
      <p:grpSp>
        <p:nvGrpSpPr>
          <p:cNvPr id="29" name="Группа 28"/>
          <p:cNvGrpSpPr/>
          <p:nvPr/>
        </p:nvGrpSpPr>
        <p:grpSpPr>
          <a:xfrm>
            <a:off x="215516" y="1340768"/>
            <a:ext cx="8712968" cy="4891091"/>
            <a:chOff x="215516" y="1340768"/>
            <a:chExt cx="8712968" cy="4891091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516" y="1340768"/>
              <a:ext cx="8712968" cy="4891091"/>
            </a:xfrm>
            <a:prstGeom prst="rect">
              <a:avLst/>
            </a:prstGeom>
          </p:spPr>
        </p:pic>
        <p:grpSp>
          <p:nvGrpSpPr>
            <p:cNvPr id="28" name="Группа 27"/>
            <p:cNvGrpSpPr/>
            <p:nvPr/>
          </p:nvGrpSpPr>
          <p:grpSpPr>
            <a:xfrm>
              <a:off x="808102" y="1340768"/>
              <a:ext cx="7174755" cy="4386780"/>
              <a:chOff x="808102" y="1340768"/>
              <a:chExt cx="7174755" cy="4386780"/>
            </a:xfrm>
          </p:grpSpPr>
          <p:sp>
            <p:nvSpPr>
              <p:cNvPr id="7" name="Блок-схема: ссылка на другую страницу 6"/>
              <p:cNvSpPr/>
              <p:nvPr/>
            </p:nvSpPr>
            <p:spPr>
              <a:xfrm>
                <a:off x="1367644" y="3351335"/>
                <a:ext cx="504056" cy="323314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92,0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Блок-схема: ссылка на другую страницу 7"/>
              <p:cNvSpPr/>
              <p:nvPr/>
            </p:nvSpPr>
            <p:spPr>
              <a:xfrm>
                <a:off x="863588" y="4325034"/>
                <a:ext cx="504056" cy="472117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30,0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Блок-схема: ссылка на другую страницу 8"/>
              <p:cNvSpPr/>
              <p:nvPr/>
            </p:nvSpPr>
            <p:spPr>
              <a:xfrm>
                <a:off x="3491880" y="4507714"/>
                <a:ext cx="504056" cy="427745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88,0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Блок-схема: ссылка на другую страницу 9"/>
              <p:cNvSpPr/>
              <p:nvPr/>
            </p:nvSpPr>
            <p:spPr>
              <a:xfrm>
                <a:off x="4662387" y="5247698"/>
                <a:ext cx="504056" cy="479850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82,0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Блок-схема: ссылка на другую страницу 10"/>
              <p:cNvSpPr/>
              <p:nvPr/>
            </p:nvSpPr>
            <p:spPr>
              <a:xfrm>
                <a:off x="5562486" y="4797150"/>
                <a:ext cx="557685" cy="450547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78,0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Блок-схема: ссылка на другую страницу 12"/>
              <p:cNvSpPr/>
              <p:nvPr/>
            </p:nvSpPr>
            <p:spPr>
              <a:xfrm>
                <a:off x="6667251" y="4013951"/>
                <a:ext cx="504056" cy="364299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67,0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Блок-схема: ссылка на другую страницу 13"/>
              <p:cNvSpPr/>
              <p:nvPr/>
            </p:nvSpPr>
            <p:spPr>
              <a:xfrm>
                <a:off x="7478801" y="4653135"/>
                <a:ext cx="504056" cy="424935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17,0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Блок-схема: ссылка на другую страницу 16"/>
              <p:cNvSpPr/>
              <p:nvPr/>
            </p:nvSpPr>
            <p:spPr>
              <a:xfrm>
                <a:off x="3746200" y="2166781"/>
                <a:ext cx="504056" cy="42701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219"/>
                  <a:gd name="connsiteX1" fmla="*/ 10000 w 10000"/>
                  <a:gd name="connsiteY1" fmla="*/ 0 h 8219"/>
                  <a:gd name="connsiteX2" fmla="*/ 10000 w 10000"/>
                  <a:gd name="connsiteY2" fmla="*/ 8000 h 8219"/>
                  <a:gd name="connsiteX3" fmla="*/ 5288 w 10000"/>
                  <a:gd name="connsiteY3" fmla="*/ 8219 h 8219"/>
                  <a:gd name="connsiteX4" fmla="*/ 0 w 10000"/>
                  <a:gd name="connsiteY4" fmla="*/ 8000 h 8219"/>
                  <a:gd name="connsiteX5" fmla="*/ 0 w 10000"/>
                  <a:gd name="connsiteY5" fmla="*/ 0 h 8219"/>
                  <a:gd name="connsiteX0" fmla="*/ 0 w 10000"/>
                  <a:gd name="connsiteY0" fmla="*/ 2592 h 12592"/>
                  <a:gd name="connsiteX1" fmla="*/ 4966 w 10000"/>
                  <a:gd name="connsiteY1" fmla="*/ 0 h 12592"/>
                  <a:gd name="connsiteX2" fmla="*/ 10000 w 10000"/>
                  <a:gd name="connsiteY2" fmla="*/ 2592 h 12592"/>
                  <a:gd name="connsiteX3" fmla="*/ 10000 w 10000"/>
                  <a:gd name="connsiteY3" fmla="*/ 12326 h 12592"/>
                  <a:gd name="connsiteX4" fmla="*/ 5288 w 10000"/>
                  <a:gd name="connsiteY4" fmla="*/ 12592 h 12592"/>
                  <a:gd name="connsiteX5" fmla="*/ 0 w 10000"/>
                  <a:gd name="connsiteY5" fmla="*/ 12326 h 12592"/>
                  <a:gd name="connsiteX6" fmla="*/ 0 w 10000"/>
                  <a:gd name="connsiteY6" fmla="*/ 2592 h 1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2592">
                    <a:moveTo>
                      <a:pt x="0" y="2592"/>
                    </a:moveTo>
                    <a:cubicBezTo>
                      <a:pt x="1367" y="2450"/>
                      <a:pt x="3599" y="142"/>
                      <a:pt x="4966" y="0"/>
                    </a:cubicBezTo>
                    <a:lnTo>
                      <a:pt x="10000" y="2592"/>
                    </a:lnTo>
                    <a:lnTo>
                      <a:pt x="10000" y="12326"/>
                    </a:lnTo>
                    <a:lnTo>
                      <a:pt x="5288" y="12592"/>
                    </a:lnTo>
                    <a:lnTo>
                      <a:pt x="0" y="12326"/>
                    </a:lnTo>
                    <a:lnTo>
                      <a:pt x="0" y="2592"/>
                    </a:lnTo>
                    <a:close/>
                  </a:path>
                </a:pathLst>
              </a:cu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88,0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Блок-схема: ссылка на другую страницу 17"/>
              <p:cNvSpPr/>
              <p:nvPr/>
            </p:nvSpPr>
            <p:spPr>
              <a:xfrm>
                <a:off x="4662387" y="1340768"/>
                <a:ext cx="504056" cy="439902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81,0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Блок-схема: ссылка на другую страницу 18"/>
              <p:cNvSpPr/>
              <p:nvPr/>
            </p:nvSpPr>
            <p:spPr>
              <a:xfrm>
                <a:off x="6163195" y="1780669"/>
                <a:ext cx="504056" cy="372851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56,0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Блок-схема: ссылка на другую страницу 19"/>
              <p:cNvSpPr/>
              <p:nvPr/>
            </p:nvSpPr>
            <p:spPr>
              <a:xfrm>
                <a:off x="7096763" y="2492896"/>
                <a:ext cx="643590" cy="396044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100,0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Блок-схема: ссылка на другую страницу 16"/>
              <p:cNvSpPr/>
              <p:nvPr/>
            </p:nvSpPr>
            <p:spPr>
              <a:xfrm>
                <a:off x="2431242" y="3072005"/>
                <a:ext cx="504056" cy="35699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219"/>
                  <a:gd name="connsiteX1" fmla="*/ 10000 w 10000"/>
                  <a:gd name="connsiteY1" fmla="*/ 0 h 8219"/>
                  <a:gd name="connsiteX2" fmla="*/ 10000 w 10000"/>
                  <a:gd name="connsiteY2" fmla="*/ 8000 h 8219"/>
                  <a:gd name="connsiteX3" fmla="*/ 5288 w 10000"/>
                  <a:gd name="connsiteY3" fmla="*/ 8219 h 8219"/>
                  <a:gd name="connsiteX4" fmla="*/ 0 w 10000"/>
                  <a:gd name="connsiteY4" fmla="*/ 8000 h 8219"/>
                  <a:gd name="connsiteX5" fmla="*/ 0 w 10000"/>
                  <a:gd name="connsiteY5" fmla="*/ 0 h 8219"/>
                  <a:gd name="connsiteX0" fmla="*/ 0 w 10000"/>
                  <a:gd name="connsiteY0" fmla="*/ 2592 h 12592"/>
                  <a:gd name="connsiteX1" fmla="*/ 4966 w 10000"/>
                  <a:gd name="connsiteY1" fmla="*/ 0 h 12592"/>
                  <a:gd name="connsiteX2" fmla="*/ 10000 w 10000"/>
                  <a:gd name="connsiteY2" fmla="*/ 2592 h 12592"/>
                  <a:gd name="connsiteX3" fmla="*/ 10000 w 10000"/>
                  <a:gd name="connsiteY3" fmla="*/ 12326 h 12592"/>
                  <a:gd name="connsiteX4" fmla="*/ 5288 w 10000"/>
                  <a:gd name="connsiteY4" fmla="*/ 12592 h 12592"/>
                  <a:gd name="connsiteX5" fmla="*/ 0 w 10000"/>
                  <a:gd name="connsiteY5" fmla="*/ 12326 h 12592"/>
                  <a:gd name="connsiteX6" fmla="*/ 0 w 10000"/>
                  <a:gd name="connsiteY6" fmla="*/ 2592 h 1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2592">
                    <a:moveTo>
                      <a:pt x="0" y="2592"/>
                    </a:moveTo>
                    <a:cubicBezTo>
                      <a:pt x="1367" y="2450"/>
                      <a:pt x="3599" y="142"/>
                      <a:pt x="4966" y="0"/>
                    </a:cubicBezTo>
                    <a:lnTo>
                      <a:pt x="10000" y="2592"/>
                    </a:lnTo>
                    <a:lnTo>
                      <a:pt x="10000" y="12326"/>
                    </a:lnTo>
                    <a:lnTo>
                      <a:pt x="5288" y="12592"/>
                    </a:lnTo>
                    <a:lnTo>
                      <a:pt x="0" y="12326"/>
                    </a:lnTo>
                    <a:lnTo>
                      <a:pt x="0" y="2592"/>
                    </a:lnTo>
                    <a:close/>
                  </a:path>
                </a:pathLst>
              </a:cu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60,6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Блок-схема: ссылка на другую страницу 16"/>
              <p:cNvSpPr/>
              <p:nvPr/>
            </p:nvSpPr>
            <p:spPr>
              <a:xfrm>
                <a:off x="808102" y="2593798"/>
                <a:ext cx="504056" cy="47820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219"/>
                  <a:gd name="connsiteX1" fmla="*/ 10000 w 10000"/>
                  <a:gd name="connsiteY1" fmla="*/ 0 h 8219"/>
                  <a:gd name="connsiteX2" fmla="*/ 10000 w 10000"/>
                  <a:gd name="connsiteY2" fmla="*/ 8000 h 8219"/>
                  <a:gd name="connsiteX3" fmla="*/ 5288 w 10000"/>
                  <a:gd name="connsiteY3" fmla="*/ 8219 h 8219"/>
                  <a:gd name="connsiteX4" fmla="*/ 0 w 10000"/>
                  <a:gd name="connsiteY4" fmla="*/ 8000 h 8219"/>
                  <a:gd name="connsiteX5" fmla="*/ 0 w 10000"/>
                  <a:gd name="connsiteY5" fmla="*/ 0 h 8219"/>
                  <a:gd name="connsiteX0" fmla="*/ 0 w 10000"/>
                  <a:gd name="connsiteY0" fmla="*/ 2592 h 12592"/>
                  <a:gd name="connsiteX1" fmla="*/ 4966 w 10000"/>
                  <a:gd name="connsiteY1" fmla="*/ 0 h 12592"/>
                  <a:gd name="connsiteX2" fmla="*/ 10000 w 10000"/>
                  <a:gd name="connsiteY2" fmla="*/ 2592 h 12592"/>
                  <a:gd name="connsiteX3" fmla="*/ 10000 w 10000"/>
                  <a:gd name="connsiteY3" fmla="*/ 12326 h 12592"/>
                  <a:gd name="connsiteX4" fmla="*/ 5288 w 10000"/>
                  <a:gd name="connsiteY4" fmla="*/ 12592 h 12592"/>
                  <a:gd name="connsiteX5" fmla="*/ 0 w 10000"/>
                  <a:gd name="connsiteY5" fmla="*/ 12326 h 12592"/>
                  <a:gd name="connsiteX6" fmla="*/ 0 w 10000"/>
                  <a:gd name="connsiteY6" fmla="*/ 2592 h 1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2592">
                    <a:moveTo>
                      <a:pt x="0" y="2592"/>
                    </a:moveTo>
                    <a:cubicBezTo>
                      <a:pt x="1367" y="2450"/>
                      <a:pt x="3599" y="142"/>
                      <a:pt x="4966" y="0"/>
                    </a:cubicBezTo>
                    <a:lnTo>
                      <a:pt x="10000" y="2592"/>
                    </a:lnTo>
                    <a:lnTo>
                      <a:pt x="10000" y="12326"/>
                    </a:lnTo>
                    <a:lnTo>
                      <a:pt x="5288" y="12592"/>
                    </a:lnTo>
                    <a:lnTo>
                      <a:pt x="0" y="12326"/>
                    </a:lnTo>
                    <a:lnTo>
                      <a:pt x="0" y="2592"/>
                    </a:lnTo>
                    <a:close/>
                  </a:path>
                </a:pathLst>
              </a:cu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78,6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Блок-схема: ссылка на другую страницу 16"/>
              <p:cNvSpPr/>
              <p:nvPr/>
            </p:nvSpPr>
            <p:spPr>
              <a:xfrm>
                <a:off x="5616116" y="3351335"/>
                <a:ext cx="504056" cy="461653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219"/>
                  <a:gd name="connsiteX1" fmla="*/ 10000 w 10000"/>
                  <a:gd name="connsiteY1" fmla="*/ 0 h 8219"/>
                  <a:gd name="connsiteX2" fmla="*/ 10000 w 10000"/>
                  <a:gd name="connsiteY2" fmla="*/ 8000 h 8219"/>
                  <a:gd name="connsiteX3" fmla="*/ 5288 w 10000"/>
                  <a:gd name="connsiteY3" fmla="*/ 8219 h 8219"/>
                  <a:gd name="connsiteX4" fmla="*/ 0 w 10000"/>
                  <a:gd name="connsiteY4" fmla="*/ 8000 h 8219"/>
                  <a:gd name="connsiteX5" fmla="*/ 0 w 10000"/>
                  <a:gd name="connsiteY5" fmla="*/ 0 h 8219"/>
                  <a:gd name="connsiteX0" fmla="*/ 0 w 10000"/>
                  <a:gd name="connsiteY0" fmla="*/ 2592 h 12592"/>
                  <a:gd name="connsiteX1" fmla="*/ 4966 w 10000"/>
                  <a:gd name="connsiteY1" fmla="*/ 0 h 12592"/>
                  <a:gd name="connsiteX2" fmla="*/ 10000 w 10000"/>
                  <a:gd name="connsiteY2" fmla="*/ 2592 h 12592"/>
                  <a:gd name="connsiteX3" fmla="*/ 10000 w 10000"/>
                  <a:gd name="connsiteY3" fmla="*/ 12326 h 12592"/>
                  <a:gd name="connsiteX4" fmla="*/ 5288 w 10000"/>
                  <a:gd name="connsiteY4" fmla="*/ 12592 h 12592"/>
                  <a:gd name="connsiteX5" fmla="*/ 0 w 10000"/>
                  <a:gd name="connsiteY5" fmla="*/ 12326 h 12592"/>
                  <a:gd name="connsiteX6" fmla="*/ 0 w 10000"/>
                  <a:gd name="connsiteY6" fmla="*/ 2592 h 1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2592">
                    <a:moveTo>
                      <a:pt x="0" y="2592"/>
                    </a:moveTo>
                    <a:cubicBezTo>
                      <a:pt x="1367" y="2450"/>
                      <a:pt x="3599" y="142"/>
                      <a:pt x="4966" y="0"/>
                    </a:cubicBezTo>
                    <a:lnTo>
                      <a:pt x="10000" y="2592"/>
                    </a:lnTo>
                    <a:lnTo>
                      <a:pt x="10000" y="12326"/>
                    </a:lnTo>
                    <a:lnTo>
                      <a:pt x="5288" y="12592"/>
                    </a:lnTo>
                    <a:lnTo>
                      <a:pt x="0" y="12326"/>
                    </a:lnTo>
                    <a:lnTo>
                      <a:pt x="0" y="2592"/>
                    </a:lnTo>
                    <a:close/>
                  </a:path>
                </a:pathLst>
              </a:cu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69,0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Блок-схема: ссылка на другую страницу 16"/>
              <p:cNvSpPr/>
              <p:nvPr/>
            </p:nvSpPr>
            <p:spPr>
              <a:xfrm>
                <a:off x="4868293" y="2823512"/>
                <a:ext cx="504056" cy="360569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219"/>
                  <a:gd name="connsiteX1" fmla="*/ 10000 w 10000"/>
                  <a:gd name="connsiteY1" fmla="*/ 0 h 8219"/>
                  <a:gd name="connsiteX2" fmla="*/ 10000 w 10000"/>
                  <a:gd name="connsiteY2" fmla="*/ 8000 h 8219"/>
                  <a:gd name="connsiteX3" fmla="*/ 5288 w 10000"/>
                  <a:gd name="connsiteY3" fmla="*/ 8219 h 8219"/>
                  <a:gd name="connsiteX4" fmla="*/ 0 w 10000"/>
                  <a:gd name="connsiteY4" fmla="*/ 8000 h 8219"/>
                  <a:gd name="connsiteX5" fmla="*/ 0 w 10000"/>
                  <a:gd name="connsiteY5" fmla="*/ 0 h 8219"/>
                  <a:gd name="connsiteX0" fmla="*/ 0 w 10000"/>
                  <a:gd name="connsiteY0" fmla="*/ 2592 h 12592"/>
                  <a:gd name="connsiteX1" fmla="*/ 4966 w 10000"/>
                  <a:gd name="connsiteY1" fmla="*/ 0 h 12592"/>
                  <a:gd name="connsiteX2" fmla="*/ 10000 w 10000"/>
                  <a:gd name="connsiteY2" fmla="*/ 2592 h 12592"/>
                  <a:gd name="connsiteX3" fmla="*/ 10000 w 10000"/>
                  <a:gd name="connsiteY3" fmla="*/ 12326 h 12592"/>
                  <a:gd name="connsiteX4" fmla="*/ 5288 w 10000"/>
                  <a:gd name="connsiteY4" fmla="*/ 12592 h 12592"/>
                  <a:gd name="connsiteX5" fmla="*/ 0 w 10000"/>
                  <a:gd name="connsiteY5" fmla="*/ 12326 h 12592"/>
                  <a:gd name="connsiteX6" fmla="*/ 0 w 10000"/>
                  <a:gd name="connsiteY6" fmla="*/ 2592 h 1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2592">
                    <a:moveTo>
                      <a:pt x="0" y="2592"/>
                    </a:moveTo>
                    <a:cubicBezTo>
                      <a:pt x="1367" y="2450"/>
                      <a:pt x="3599" y="142"/>
                      <a:pt x="4966" y="0"/>
                    </a:cubicBezTo>
                    <a:lnTo>
                      <a:pt x="10000" y="2592"/>
                    </a:lnTo>
                    <a:lnTo>
                      <a:pt x="10000" y="12326"/>
                    </a:lnTo>
                    <a:lnTo>
                      <a:pt x="5288" y="12592"/>
                    </a:lnTo>
                    <a:lnTo>
                      <a:pt x="0" y="12326"/>
                    </a:lnTo>
                    <a:lnTo>
                      <a:pt x="0" y="2592"/>
                    </a:lnTo>
                    <a:close/>
                  </a:path>
                </a:pathLst>
              </a:cu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84,0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Блок-схема: ссылка на другую страницу 16"/>
              <p:cNvSpPr/>
              <p:nvPr/>
            </p:nvSpPr>
            <p:spPr>
              <a:xfrm>
                <a:off x="5567264" y="2293329"/>
                <a:ext cx="504056" cy="337184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219"/>
                  <a:gd name="connsiteX1" fmla="*/ 10000 w 10000"/>
                  <a:gd name="connsiteY1" fmla="*/ 0 h 8219"/>
                  <a:gd name="connsiteX2" fmla="*/ 10000 w 10000"/>
                  <a:gd name="connsiteY2" fmla="*/ 8000 h 8219"/>
                  <a:gd name="connsiteX3" fmla="*/ 5288 w 10000"/>
                  <a:gd name="connsiteY3" fmla="*/ 8219 h 8219"/>
                  <a:gd name="connsiteX4" fmla="*/ 0 w 10000"/>
                  <a:gd name="connsiteY4" fmla="*/ 8000 h 8219"/>
                  <a:gd name="connsiteX5" fmla="*/ 0 w 10000"/>
                  <a:gd name="connsiteY5" fmla="*/ 0 h 8219"/>
                  <a:gd name="connsiteX0" fmla="*/ 0 w 10000"/>
                  <a:gd name="connsiteY0" fmla="*/ 2592 h 12592"/>
                  <a:gd name="connsiteX1" fmla="*/ 4966 w 10000"/>
                  <a:gd name="connsiteY1" fmla="*/ 0 h 12592"/>
                  <a:gd name="connsiteX2" fmla="*/ 10000 w 10000"/>
                  <a:gd name="connsiteY2" fmla="*/ 2592 h 12592"/>
                  <a:gd name="connsiteX3" fmla="*/ 10000 w 10000"/>
                  <a:gd name="connsiteY3" fmla="*/ 12326 h 12592"/>
                  <a:gd name="connsiteX4" fmla="*/ 5288 w 10000"/>
                  <a:gd name="connsiteY4" fmla="*/ 12592 h 12592"/>
                  <a:gd name="connsiteX5" fmla="*/ 0 w 10000"/>
                  <a:gd name="connsiteY5" fmla="*/ 12326 h 12592"/>
                  <a:gd name="connsiteX6" fmla="*/ 0 w 10000"/>
                  <a:gd name="connsiteY6" fmla="*/ 2592 h 1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2592">
                    <a:moveTo>
                      <a:pt x="0" y="2592"/>
                    </a:moveTo>
                    <a:cubicBezTo>
                      <a:pt x="1367" y="2450"/>
                      <a:pt x="3599" y="142"/>
                      <a:pt x="4966" y="0"/>
                    </a:cubicBezTo>
                    <a:lnTo>
                      <a:pt x="10000" y="2592"/>
                    </a:lnTo>
                    <a:lnTo>
                      <a:pt x="10000" y="12326"/>
                    </a:lnTo>
                    <a:lnTo>
                      <a:pt x="5288" y="12592"/>
                    </a:lnTo>
                    <a:lnTo>
                      <a:pt x="0" y="12326"/>
                    </a:lnTo>
                    <a:lnTo>
                      <a:pt x="0" y="2592"/>
                    </a:lnTo>
                    <a:close/>
                  </a:path>
                </a:pathLst>
              </a:cu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90,0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Блок-схема: ссылка на другую страницу 2"/>
          <p:cNvSpPr/>
          <p:nvPr/>
        </p:nvSpPr>
        <p:spPr>
          <a:xfrm>
            <a:off x="7982857" y="1340768"/>
            <a:ext cx="909623" cy="648072"/>
          </a:xfrm>
          <a:prstGeom prst="flowChartOffpageConnector">
            <a:avLst/>
          </a:prstGeom>
          <a:solidFill>
            <a:srgbClr val="DAA6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ysClr val="windowText" lastClr="000000"/>
                </a:solidFill>
              </a:rPr>
              <a:t>71,6</a:t>
            </a:r>
            <a:endParaRPr lang="ru-RU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9531" y="1923997"/>
            <a:ext cx="128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tx2"/>
                </a:solidFill>
              </a:rPr>
              <a:t>по стране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72659" y="4727102"/>
            <a:ext cx="927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</a:rPr>
              <a:t>ТУРКЕСТАН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30" name="Блок-схема: ссылка на другую страницу 29"/>
          <p:cNvSpPr/>
          <p:nvPr/>
        </p:nvSpPr>
        <p:spPr>
          <a:xfrm>
            <a:off x="4688118" y="4317300"/>
            <a:ext cx="504056" cy="479850"/>
          </a:xfrm>
          <a:prstGeom prst="flowChartOffpageConnector">
            <a:avLst/>
          </a:prstGeom>
          <a:solidFill>
            <a:srgbClr val="DAA6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88</a:t>
            </a:r>
            <a:r>
              <a:rPr lang="ru-RU" sz="1400" b="1" dirty="0" smtClean="0">
                <a:solidFill>
                  <a:schemeClr val="tx1"/>
                </a:solidFill>
              </a:rPr>
              <a:t>,0</a:t>
            </a:r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31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819"/>
          </a:xfrm>
        </p:spPr>
        <p:txBody>
          <a:bodyPr>
            <a:normAutofit/>
          </a:bodyPr>
          <a:lstStyle/>
          <a:p>
            <a:pPr algn="r"/>
            <a:r>
              <a:rPr lang="ru-RU" sz="2600" b="1" dirty="0">
                <a:solidFill>
                  <a:schemeClr val="tx2"/>
                </a:solidFill>
              </a:rPr>
              <a:t>Индекс удовлетворенности жизнью</a:t>
            </a:r>
          </a:p>
        </p:txBody>
      </p:sp>
      <p:grpSp>
        <p:nvGrpSpPr>
          <p:cNvPr id="29" name="Группа 28"/>
          <p:cNvGrpSpPr/>
          <p:nvPr/>
        </p:nvGrpSpPr>
        <p:grpSpPr>
          <a:xfrm>
            <a:off x="215516" y="1340768"/>
            <a:ext cx="8712968" cy="4891091"/>
            <a:chOff x="215516" y="1340768"/>
            <a:chExt cx="8712968" cy="4891091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516" y="1340768"/>
              <a:ext cx="8712968" cy="4891091"/>
            </a:xfrm>
            <a:prstGeom prst="rect">
              <a:avLst/>
            </a:prstGeom>
          </p:spPr>
        </p:pic>
        <p:grpSp>
          <p:nvGrpSpPr>
            <p:cNvPr id="28" name="Группа 27"/>
            <p:cNvGrpSpPr/>
            <p:nvPr/>
          </p:nvGrpSpPr>
          <p:grpSpPr>
            <a:xfrm>
              <a:off x="808102" y="1340768"/>
              <a:ext cx="7174755" cy="4386780"/>
              <a:chOff x="808102" y="1340768"/>
              <a:chExt cx="7174755" cy="4386780"/>
            </a:xfrm>
          </p:grpSpPr>
          <p:sp>
            <p:nvSpPr>
              <p:cNvPr id="7" name="Блок-схема: ссылка на другую страницу 6"/>
              <p:cNvSpPr/>
              <p:nvPr/>
            </p:nvSpPr>
            <p:spPr>
              <a:xfrm>
                <a:off x="1367644" y="3351335"/>
                <a:ext cx="504056" cy="323314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94,0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Блок-схема: ссылка на другую страницу 7"/>
              <p:cNvSpPr/>
              <p:nvPr/>
            </p:nvSpPr>
            <p:spPr>
              <a:xfrm>
                <a:off x="863588" y="4325034"/>
                <a:ext cx="504056" cy="472117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28,0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Блок-схема: ссылка на другую страницу 8"/>
              <p:cNvSpPr/>
              <p:nvPr/>
            </p:nvSpPr>
            <p:spPr>
              <a:xfrm>
                <a:off x="3491880" y="4507714"/>
                <a:ext cx="504056" cy="427745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98,0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Блок-схема: ссылка на другую страницу 9"/>
              <p:cNvSpPr/>
              <p:nvPr/>
            </p:nvSpPr>
            <p:spPr>
              <a:xfrm>
                <a:off x="4662387" y="5247698"/>
                <a:ext cx="504056" cy="479850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90,0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Блок-схема: ссылка на другую страницу 10"/>
              <p:cNvSpPr/>
              <p:nvPr/>
            </p:nvSpPr>
            <p:spPr>
              <a:xfrm>
                <a:off x="5562486" y="4797150"/>
                <a:ext cx="557685" cy="450547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75,0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Блок-схема: ссылка на другую страницу 12"/>
              <p:cNvSpPr/>
              <p:nvPr/>
            </p:nvSpPr>
            <p:spPr>
              <a:xfrm>
                <a:off x="6667251" y="4013951"/>
                <a:ext cx="504056" cy="364299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77,0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Блок-схема: ссылка на другую страницу 13"/>
              <p:cNvSpPr/>
              <p:nvPr/>
            </p:nvSpPr>
            <p:spPr>
              <a:xfrm>
                <a:off x="7478801" y="4653135"/>
                <a:ext cx="504056" cy="424935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11,0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Блок-схема: ссылка на другую страницу 16"/>
              <p:cNvSpPr/>
              <p:nvPr/>
            </p:nvSpPr>
            <p:spPr>
              <a:xfrm>
                <a:off x="3746200" y="2166781"/>
                <a:ext cx="504056" cy="42701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219"/>
                  <a:gd name="connsiteX1" fmla="*/ 10000 w 10000"/>
                  <a:gd name="connsiteY1" fmla="*/ 0 h 8219"/>
                  <a:gd name="connsiteX2" fmla="*/ 10000 w 10000"/>
                  <a:gd name="connsiteY2" fmla="*/ 8000 h 8219"/>
                  <a:gd name="connsiteX3" fmla="*/ 5288 w 10000"/>
                  <a:gd name="connsiteY3" fmla="*/ 8219 h 8219"/>
                  <a:gd name="connsiteX4" fmla="*/ 0 w 10000"/>
                  <a:gd name="connsiteY4" fmla="*/ 8000 h 8219"/>
                  <a:gd name="connsiteX5" fmla="*/ 0 w 10000"/>
                  <a:gd name="connsiteY5" fmla="*/ 0 h 8219"/>
                  <a:gd name="connsiteX0" fmla="*/ 0 w 10000"/>
                  <a:gd name="connsiteY0" fmla="*/ 2592 h 12592"/>
                  <a:gd name="connsiteX1" fmla="*/ 4966 w 10000"/>
                  <a:gd name="connsiteY1" fmla="*/ 0 h 12592"/>
                  <a:gd name="connsiteX2" fmla="*/ 10000 w 10000"/>
                  <a:gd name="connsiteY2" fmla="*/ 2592 h 12592"/>
                  <a:gd name="connsiteX3" fmla="*/ 10000 w 10000"/>
                  <a:gd name="connsiteY3" fmla="*/ 12326 h 12592"/>
                  <a:gd name="connsiteX4" fmla="*/ 5288 w 10000"/>
                  <a:gd name="connsiteY4" fmla="*/ 12592 h 12592"/>
                  <a:gd name="connsiteX5" fmla="*/ 0 w 10000"/>
                  <a:gd name="connsiteY5" fmla="*/ 12326 h 12592"/>
                  <a:gd name="connsiteX6" fmla="*/ 0 w 10000"/>
                  <a:gd name="connsiteY6" fmla="*/ 2592 h 1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2592">
                    <a:moveTo>
                      <a:pt x="0" y="2592"/>
                    </a:moveTo>
                    <a:cubicBezTo>
                      <a:pt x="1367" y="2450"/>
                      <a:pt x="3599" y="142"/>
                      <a:pt x="4966" y="0"/>
                    </a:cubicBezTo>
                    <a:lnTo>
                      <a:pt x="10000" y="2592"/>
                    </a:lnTo>
                    <a:lnTo>
                      <a:pt x="10000" y="12326"/>
                    </a:lnTo>
                    <a:lnTo>
                      <a:pt x="5288" y="12592"/>
                    </a:lnTo>
                    <a:lnTo>
                      <a:pt x="0" y="12326"/>
                    </a:lnTo>
                    <a:lnTo>
                      <a:pt x="0" y="2592"/>
                    </a:lnTo>
                    <a:close/>
                  </a:path>
                </a:pathLst>
              </a:cu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84,0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Блок-схема: ссылка на другую страницу 17"/>
              <p:cNvSpPr/>
              <p:nvPr/>
            </p:nvSpPr>
            <p:spPr>
              <a:xfrm>
                <a:off x="4662387" y="1340768"/>
                <a:ext cx="504056" cy="439902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72,0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Блок-схема: ссылка на другую страницу 18"/>
              <p:cNvSpPr/>
              <p:nvPr/>
            </p:nvSpPr>
            <p:spPr>
              <a:xfrm>
                <a:off x="6163195" y="1780669"/>
                <a:ext cx="504056" cy="372851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57,0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Блок-схема: ссылка на другую страницу 19"/>
              <p:cNvSpPr/>
              <p:nvPr/>
            </p:nvSpPr>
            <p:spPr>
              <a:xfrm>
                <a:off x="7096763" y="2492896"/>
                <a:ext cx="504056" cy="396044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98,0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Блок-схема: ссылка на другую страницу 16"/>
              <p:cNvSpPr/>
              <p:nvPr/>
            </p:nvSpPr>
            <p:spPr>
              <a:xfrm>
                <a:off x="2431242" y="3072005"/>
                <a:ext cx="504056" cy="35699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219"/>
                  <a:gd name="connsiteX1" fmla="*/ 10000 w 10000"/>
                  <a:gd name="connsiteY1" fmla="*/ 0 h 8219"/>
                  <a:gd name="connsiteX2" fmla="*/ 10000 w 10000"/>
                  <a:gd name="connsiteY2" fmla="*/ 8000 h 8219"/>
                  <a:gd name="connsiteX3" fmla="*/ 5288 w 10000"/>
                  <a:gd name="connsiteY3" fmla="*/ 8219 h 8219"/>
                  <a:gd name="connsiteX4" fmla="*/ 0 w 10000"/>
                  <a:gd name="connsiteY4" fmla="*/ 8000 h 8219"/>
                  <a:gd name="connsiteX5" fmla="*/ 0 w 10000"/>
                  <a:gd name="connsiteY5" fmla="*/ 0 h 8219"/>
                  <a:gd name="connsiteX0" fmla="*/ 0 w 10000"/>
                  <a:gd name="connsiteY0" fmla="*/ 2592 h 12592"/>
                  <a:gd name="connsiteX1" fmla="*/ 4966 w 10000"/>
                  <a:gd name="connsiteY1" fmla="*/ 0 h 12592"/>
                  <a:gd name="connsiteX2" fmla="*/ 10000 w 10000"/>
                  <a:gd name="connsiteY2" fmla="*/ 2592 h 12592"/>
                  <a:gd name="connsiteX3" fmla="*/ 10000 w 10000"/>
                  <a:gd name="connsiteY3" fmla="*/ 12326 h 12592"/>
                  <a:gd name="connsiteX4" fmla="*/ 5288 w 10000"/>
                  <a:gd name="connsiteY4" fmla="*/ 12592 h 12592"/>
                  <a:gd name="connsiteX5" fmla="*/ 0 w 10000"/>
                  <a:gd name="connsiteY5" fmla="*/ 12326 h 12592"/>
                  <a:gd name="connsiteX6" fmla="*/ 0 w 10000"/>
                  <a:gd name="connsiteY6" fmla="*/ 2592 h 1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2592">
                    <a:moveTo>
                      <a:pt x="0" y="2592"/>
                    </a:moveTo>
                    <a:cubicBezTo>
                      <a:pt x="1367" y="2450"/>
                      <a:pt x="3599" y="142"/>
                      <a:pt x="4966" y="0"/>
                    </a:cubicBezTo>
                    <a:lnTo>
                      <a:pt x="10000" y="2592"/>
                    </a:lnTo>
                    <a:lnTo>
                      <a:pt x="10000" y="12326"/>
                    </a:lnTo>
                    <a:lnTo>
                      <a:pt x="5288" y="12592"/>
                    </a:lnTo>
                    <a:lnTo>
                      <a:pt x="0" y="12326"/>
                    </a:lnTo>
                    <a:lnTo>
                      <a:pt x="0" y="2592"/>
                    </a:lnTo>
                    <a:close/>
                  </a:path>
                </a:pathLst>
              </a:cu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63,6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Блок-схема: ссылка на другую страницу 16"/>
              <p:cNvSpPr/>
              <p:nvPr/>
            </p:nvSpPr>
            <p:spPr>
              <a:xfrm>
                <a:off x="808102" y="2593798"/>
                <a:ext cx="504056" cy="47820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219"/>
                  <a:gd name="connsiteX1" fmla="*/ 10000 w 10000"/>
                  <a:gd name="connsiteY1" fmla="*/ 0 h 8219"/>
                  <a:gd name="connsiteX2" fmla="*/ 10000 w 10000"/>
                  <a:gd name="connsiteY2" fmla="*/ 8000 h 8219"/>
                  <a:gd name="connsiteX3" fmla="*/ 5288 w 10000"/>
                  <a:gd name="connsiteY3" fmla="*/ 8219 h 8219"/>
                  <a:gd name="connsiteX4" fmla="*/ 0 w 10000"/>
                  <a:gd name="connsiteY4" fmla="*/ 8000 h 8219"/>
                  <a:gd name="connsiteX5" fmla="*/ 0 w 10000"/>
                  <a:gd name="connsiteY5" fmla="*/ 0 h 8219"/>
                  <a:gd name="connsiteX0" fmla="*/ 0 w 10000"/>
                  <a:gd name="connsiteY0" fmla="*/ 2592 h 12592"/>
                  <a:gd name="connsiteX1" fmla="*/ 4966 w 10000"/>
                  <a:gd name="connsiteY1" fmla="*/ 0 h 12592"/>
                  <a:gd name="connsiteX2" fmla="*/ 10000 w 10000"/>
                  <a:gd name="connsiteY2" fmla="*/ 2592 h 12592"/>
                  <a:gd name="connsiteX3" fmla="*/ 10000 w 10000"/>
                  <a:gd name="connsiteY3" fmla="*/ 12326 h 12592"/>
                  <a:gd name="connsiteX4" fmla="*/ 5288 w 10000"/>
                  <a:gd name="connsiteY4" fmla="*/ 12592 h 12592"/>
                  <a:gd name="connsiteX5" fmla="*/ 0 w 10000"/>
                  <a:gd name="connsiteY5" fmla="*/ 12326 h 12592"/>
                  <a:gd name="connsiteX6" fmla="*/ 0 w 10000"/>
                  <a:gd name="connsiteY6" fmla="*/ 2592 h 1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2592">
                    <a:moveTo>
                      <a:pt x="0" y="2592"/>
                    </a:moveTo>
                    <a:cubicBezTo>
                      <a:pt x="1367" y="2450"/>
                      <a:pt x="3599" y="142"/>
                      <a:pt x="4966" y="0"/>
                    </a:cubicBezTo>
                    <a:lnTo>
                      <a:pt x="10000" y="2592"/>
                    </a:lnTo>
                    <a:lnTo>
                      <a:pt x="10000" y="12326"/>
                    </a:lnTo>
                    <a:lnTo>
                      <a:pt x="5288" y="12592"/>
                    </a:lnTo>
                    <a:lnTo>
                      <a:pt x="0" y="12326"/>
                    </a:lnTo>
                    <a:lnTo>
                      <a:pt x="0" y="2592"/>
                    </a:lnTo>
                    <a:close/>
                  </a:path>
                </a:pathLst>
              </a:cu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77,6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Блок-схема: ссылка на другую страницу 16"/>
              <p:cNvSpPr/>
              <p:nvPr/>
            </p:nvSpPr>
            <p:spPr>
              <a:xfrm>
                <a:off x="5616116" y="3351335"/>
                <a:ext cx="504056" cy="461653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219"/>
                  <a:gd name="connsiteX1" fmla="*/ 10000 w 10000"/>
                  <a:gd name="connsiteY1" fmla="*/ 0 h 8219"/>
                  <a:gd name="connsiteX2" fmla="*/ 10000 w 10000"/>
                  <a:gd name="connsiteY2" fmla="*/ 8000 h 8219"/>
                  <a:gd name="connsiteX3" fmla="*/ 5288 w 10000"/>
                  <a:gd name="connsiteY3" fmla="*/ 8219 h 8219"/>
                  <a:gd name="connsiteX4" fmla="*/ 0 w 10000"/>
                  <a:gd name="connsiteY4" fmla="*/ 8000 h 8219"/>
                  <a:gd name="connsiteX5" fmla="*/ 0 w 10000"/>
                  <a:gd name="connsiteY5" fmla="*/ 0 h 8219"/>
                  <a:gd name="connsiteX0" fmla="*/ 0 w 10000"/>
                  <a:gd name="connsiteY0" fmla="*/ 2592 h 12592"/>
                  <a:gd name="connsiteX1" fmla="*/ 4966 w 10000"/>
                  <a:gd name="connsiteY1" fmla="*/ 0 h 12592"/>
                  <a:gd name="connsiteX2" fmla="*/ 10000 w 10000"/>
                  <a:gd name="connsiteY2" fmla="*/ 2592 h 12592"/>
                  <a:gd name="connsiteX3" fmla="*/ 10000 w 10000"/>
                  <a:gd name="connsiteY3" fmla="*/ 12326 h 12592"/>
                  <a:gd name="connsiteX4" fmla="*/ 5288 w 10000"/>
                  <a:gd name="connsiteY4" fmla="*/ 12592 h 12592"/>
                  <a:gd name="connsiteX5" fmla="*/ 0 w 10000"/>
                  <a:gd name="connsiteY5" fmla="*/ 12326 h 12592"/>
                  <a:gd name="connsiteX6" fmla="*/ 0 w 10000"/>
                  <a:gd name="connsiteY6" fmla="*/ 2592 h 1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2592">
                    <a:moveTo>
                      <a:pt x="0" y="2592"/>
                    </a:moveTo>
                    <a:cubicBezTo>
                      <a:pt x="1367" y="2450"/>
                      <a:pt x="3599" y="142"/>
                      <a:pt x="4966" y="0"/>
                    </a:cubicBezTo>
                    <a:lnTo>
                      <a:pt x="10000" y="2592"/>
                    </a:lnTo>
                    <a:lnTo>
                      <a:pt x="10000" y="12326"/>
                    </a:lnTo>
                    <a:lnTo>
                      <a:pt x="5288" y="12592"/>
                    </a:lnTo>
                    <a:lnTo>
                      <a:pt x="0" y="12326"/>
                    </a:lnTo>
                    <a:lnTo>
                      <a:pt x="0" y="2592"/>
                    </a:lnTo>
                    <a:close/>
                  </a:path>
                </a:pathLst>
              </a:cu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64,0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Блок-схема: ссылка на другую страницу 16"/>
              <p:cNvSpPr/>
              <p:nvPr/>
            </p:nvSpPr>
            <p:spPr>
              <a:xfrm>
                <a:off x="4868293" y="2823512"/>
                <a:ext cx="504056" cy="360569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219"/>
                  <a:gd name="connsiteX1" fmla="*/ 10000 w 10000"/>
                  <a:gd name="connsiteY1" fmla="*/ 0 h 8219"/>
                  <a:gd name="connsiteX2" fmla="*/ 10000 w 10000"/>
                  <a:gd name="connsiteY2" fmla="*/ 8000 h 8219"/>
                  <a:gd name="connsiteX3" fmla="*/ 5288 w 10000"/>
                  <a:gd name="connsiteY3" fmla="*/ 8219 h 8219"/>
                  <a:gd name="connsiteX4" fmla="*/ 0 w 10000"/>
                  <a:gd name="connsiteY4" fmla="*/ 8000 h 8219"/>
                  <a:gd name="connsiteX5" fmla="*/ 0 w 10000"/>
                  <a:gd name="connsiteY5" fmla="*/ 0 h 8219"/>
                  <a:gd name="connsiteX0" fmla="*/ 0 w 10000"/>
                  <a:gd name="connsiteY0" fmla="*/ 2592 h 12592"/>
                  <a:gd name="connsiteX1" fmla="*/ 4966 w 10000"/>
                  <a:gd name="connsiteY1" fmla="*/ 0 h 12592"/>
                  <a:gd name="connsiteX2" fmla="*/ 10000 w 10000"/>
                  <a:gd name="connsiteY2" fmla="*/ 2592 h 12592"/>
                  <a:gd name="connsiteX3" fmla="*/ 10000 w 10000"/>
                  <a:gd name="connsiteY3" fmla="*/ 12326 h 12592"/>
                  <a:gd name="connsiteX4" fmla="*/ 5288 w 10000"/>
                  <a:gd name="connsiteY4" fmla="*/ 12592 h 12592"/>
                  <a:gd name="connsiteX5" fmla="*/ 0 w 10000"/>
                  <a:gd name="connsiteY5" fmla="*/ 12326 h 12592"/>
                  <a:gd name="connsiteX6" fmla="*/ 0 w 10000"/>
                  <a:gd name="connsiteY6" fmla="*/ 2592 h 1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2592">
                    <a:moveTo>
                      <a:pt x="0" y="2592"/>
                    </a:moveTo>
                    <a:cubicBezTo>
                      <a:pt x="1367" y="2450"/>
                      <a:pt x="3599" y="142"/>
                      <a:pt x="4966" y="0"/>
                    </a:cubicBezTo>
                    <a:lnTo>
                      <a:pt x="10000" y="2592"/>
                    </a:lnTo>
                    <a:lnTo>
                      <a:pt x="10000" y="12326"/>
                    </a:lnTo>
                    <a:lnTo>
                      <a:pt x="5288" y="12592"/>
                    </a:lnTo>
                    <a:lnTo>
                      <a:pt x="0" y="12326"/>
                    </a:lnTo>
                    <a:lnTo>
                      <a:pt x="0" y="2592"/>
                    </a:lnTo>
                    <a:close/>
                  </a:path>
                </a:pathLst>
              </a:cu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66,0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Блок-схема: ссылка на другую страницу 16"/>
              <p:cNvSpPr/>
              <p:nvPr/>
            </p:nvSpPr>
            <p:spPr>
              <a:xfrm>
                <a:off x="5567264" y="2293329"/>
                <a:ext cx="504056" cy="337184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219"/>
                  <a:gd name="connsiteX1" fmla="*/ 10000 w 10000"/>
                  <a:gd name="connsiteY1" fmla="*/ 0 h 8219"/>
                  <a:gd name="connsiteX2" fmla="*/ 10000 w 10000"/>
                  <a:gd name="connsiteY2" fmla="*/ 8000 h 8219"/>
                  <a:gd name="connsiteX3" fmla="*/ 5288 w 10000"/>
                  <a:gd name="connsiteY3" fmla="*/ 8219 h 8219"/>
                  <a:gd name="connsiteX4" fmla="*/ 0 w 10000"/>
                  <a:gd name="connsiteY4" fmla="*/ 8000 h 8219"/>
                  <a:gd name="connsiteX5" fmla="*/ 0 w 10000"/>
                  <a:gd name="connsiteY5" fmla="*/ 0 h 8219"/>
                  <a:gd name="connsiteX0" fmla="*/ 0 w 10000"/>
                  <a:gd name="connsiteY0" fmla="*/ 2592 h 12592"/>
                  <a:gd name="connsiteX1" fmla="*/ 4966 w 10000"/>
                  <a:gd name="connsiteY1" fmla="*/ 0 h 12592"/>
                  <a:gd name="connsiteX2" fmla="*/ 10000 w 10000"/>
                  <a:gd name="connsiteY2" fmla="*/ 2592 h 12592"/>
                  <a:gd name="connsiteX3" fmla="*/ 10000 w 10000"/>
                  <a:gd name="connsiteY3" fmla="*/ 12326 h 12592"/>
                  <a:gd name="connsiteX4" fmla="*/ 5288 w 10000"/>
                  <a:gd name="connsiteY4" fmla="*/ 12592 h 12592"/>
                  <a:gd name="connsiteX5" fmla="*/ 0 w 10000"/>
                  <a:gd name="connsiteY5" fmla="*/ 12326 h 12592"/>
                  <a:gd name="connsiteX6" fmla="*/ 0 w 10000"/>
                  <a:gd name="connsiteY6" fmla="*/ 2592 h 1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2592">
                    <a:moveTo>
                      <a:pt x="0" y="2592"/>
                    </a:moveTo>
                    <a:cubicBezTo>
                      <a:pt x="1367" y="2450"/>
                      <a:pt x="3599" y="142"/>
                      <a:pt x="4966" y="0"/>
                    </a:cubicBezTo>
                    <a:lnTo>
                      <a:pt x="10000" y="2592"/>
                    </a:lnTo>
                    <a:lnTo>
                      <a:pt x="10000" y="12326"/>
                    </a:lnTo>
                    <a:lnTo>
                      <a:pt x="5288" y="12592"/>
                    </a:lnTo>
                    <a:lnTo>
                      <a:pt x="0" y="12326"/>
                    </a:lnTo>
                    <a:lnTo>
                      <a:pt x="0" y="2592"/>
                    </a:lnTo>
                    <a:close/>
                  </a:path>
                </a:pathLst>
              </a:cu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88,0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Блок-схема: ссылка на другую страницу 2"/>
          <p:cNvSpPr/>
          <p:nvPr/>
        </p:nvSpPr>
        <p:spPr>
          <a:xfrm>
            <a:off x="7982857" y="1340768"/>
            <a:ext cx="909623" cy="648072"/>
          </a:xfrm>
          <a:prstGeom prst="flowChartOffpageConnector">
            <a:avLst/>
          </a:prstGeom>
          <a:solidFill>
            <a:srgbClr val="DAA6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ysClr val="windowText" lastClr="000000"/>
                </a:solidFill>
              </a:rPr>
              <a:t>70,5</a:t>
            </a:r>
            <a:endParaRPr lang="ru-RU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9531" y="1923997"/>
            <a:ext cx="128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tx2"/>
                </a:solidFill>
              </a:rPr>
              <a:t>по стране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4727102"/>
            <a:ext cx="927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</a:rPr>
              <a:t>ТУРКЕСТАН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30" name="Блок-схема: ссылка на другую страницу 29"/>
          <p:cNvSpPr/>
          <p:nvPr/>
        </p:nvSpPr>
        <p:spPr>
          <a:xfrm>
            <a:off x="4783688" y="4317300"/>
            <a:ext cx="504056" cy="479850"/>
          </a:xfrm>
          <a:prstGeom prst="flowChartOffpageConnector">
            <a:avLst/>
          </a:prstGeom>
          <a:solidFill>
            <a:srgbClr val="DAA6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86</a:t>
            </a:r>
            <a:r>
              <a:rPr lang="ru-RU" sz="1400" b="1" dirty="0" smtClean="0">
                <a:solidFill>
                  <a:schemeClr val="tx1"/>
                </a:solidFill>
              </a:rPr>
              <a:t>,0</a:t>
            </a:r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18058"/>
          </a:xfrm>
        </p:spPr>
        <p:txBody>
          <a:bodyPr>
            <a:noAutofit/>
          </a:bodyPr>
          <a:lstStyle/>
          <a:p>
            <a:pPr algn="r"/>
            <a:r>
              <a:rPr lang="ru-RU" sz="2600" b="1" dirty="0" smtClean="0">
                <a:solidFill>
                  <a:schemeClr val="tx2"/>
                </a:solidFill>
              </a:rPr>
              <a:t>Индекс </a:t>
            </a:r>
            <a:r>
              <a:rPr lang="ru-RU" sz="2600" b="1" dirty="0">
                <a:solidFill>
                  <a:schemeClr val="tx2"/>
                </a:solidFill>
              </a:rPr>
              <a:t>социального </a:t>
            </a:r>
            <a:r>
              <a:rPr lang="ru-RU" sz="2600" b="1" dirty="0" smtClean="0">
                <a:solidFill>
                  <a:schemeClr val="tx2"/>
                </a:solidFill>
              </a:rPr>
              <a:t>оптимизма</a:t>
            </a:r>
            <a:endParaRPr lang="ru-RU" sz="2600" b="1" dirty="0">
              <a:solidFill>
                <a:schemeClr val="tx2"/>
              </a:solidFill>
            </a:endParaRPr>
          </a:p>
        </p:txBody>
      </p:sp>
      <p:grpSp>
        <p:nvGrpSpPr>
          <p:cNvPr id="29" name="Группа 28"/>
          <p:cNvGrpSpPr/>
          <p:nvPr/>
        </p:nvGrpSpPr>
        <p:grpSpPr>
          <a:xfrm>
            <a:off x="215516" y="1340768"/>
            <a:ext cx="8712968" cy="4891091"/>
            <a:chOff x="215516" y="1340768"/>
            <a:chExt cx="8712968" cy="4891091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516" y="1340768"/>
              <a:ext cx="8712968" cy="4891091"/>
            </a:xfrm>
            <a:prstGeom prst="rect">
              <a:avLst/>
            </a:prstGeom>
          </p:spPr>
        </p:pic>
        <p:grpSp>
          <p:nvGrpSpPr>
            <p:cNvPr id="28" name="Группа 27"/>
            <p:cNvGrpSpPr/>
            <p:nvPr/>
          </p:nvGrpSpPr>
          <p:grpSpPr>
            <a:xfrm>
              <a:off x="808102" y="1340768"/>
              <a:ext cx="7174755" cy="4386780"/>
              <a:chOff x="808102" y="1340768"/>
              <a:chExt cx="7174755" cy="4386780"/>
            </a:xfrm>
          </p:grpSpPr>
          <p:sp>
            <p:nvSpPr>
              <p:cNvPr id="7" name="Блок-схема: ссылка на другую страницу 6"/>
              <p:cNvSpPr/>
              <p:nvPr/>
            </p:nvSpPr>
            <p:spPr>
              <a:xfrm>
                <a:off x="1367644" y="3351335"/>
                <a:ext cx="504056" cy="323314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92,0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Блок-схема: ссылка на другую страницу 7"/>
              <p:cNvSpPr/>
              <p:nvPr/>
            </p:nvSpPr>
            <p:spPr>
              <a:xfrm>
                <a:off x="863588" y="4325034"/>
                <a:ext cx="504056" cy="472117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45,0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Блок-схема: ссылка на другую страницу 8"/>
              <p:cNvSpPr/>
              <p:nvPr/>
            </p:nvSpPr>
            <p:spPr>
              <a:xfrm>
                <a:off x="3491880" y="4507714"/>
                <a:ext cx="504056" cy="427745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69,0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Блок-схема: ссылка на другую страницу 9"/>
              <p:cNvSpPr/>
              <p:nvPr/>
            </p:nvSpPr>
            <p:spPr>
              <a:xfrm>
                <a:off x="4662387" y="5247698"/>
                <a:ext cx="504056" cy="479850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56,0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Блок-схема: ссылка на другую страницу 10"/>
              <p:cNvSpPr/>
              <p:nvPr/>
            </p:nvSpPr>
            <p:spPr>
              <a:xfrm>
                <a:off x="5562486" y="4797150"/>
                <a:ext cx="557685" cy="450547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81,0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Блок-схема: ссылка на другую страницу 12"/>
              <p:cNvSpPr/>
              <p:nvPr/>
            </p:nvSpPr>
            <p:spPr>
              <a:xfrm>
                <a:off x="6667251" y="4013951"/>
                <a:ext cx="504056" cy="364299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75,0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Блок-схема: ссылка на другую страницу 13"/>
              <p:cNvSpPr/>
              <p:nvPr/>
            </p:nvSpPr>
            <p:spPr>
              <a:xfrm>
                <a:off x="7478801" y="4653135"/>
                <a:ext cx="504056" cy="424935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33,0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Блок-схема: ссылка на другую страницу 16"/>
              <p:cNvSpPr/>
              <p:nvPr/>
            </p:nvSpPr>
            <p:spPr>
              <a:xfrm>
                <a:off x="3746200" y="2166781"/>
                <a:ext cx="504056" cy="42701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219"/>
                  <a:gd name="connsiteX1" fmla="*/ 10000 w 10000"/>
                  <a:gd name="connsiteY1" fmla="*/ 0 h 8219"/>
                  <a:gd name="connsiteX2" fmla="*/ 10000 w 10000"/>
                  <a:gd name="connsiteY2" fmla="*/ 8000 h 8219"/>
                  <a:gd name="connsiteX3" fmla="*/ 5288 w 10000"/>
                  <a:gd name="connsiteY3" fmla="*/ 8219 h 8219"/>
                  <a:gd name="connsiteX4" fmla="*/ 0 w 10000"/>
                  <a:gd name="connsiteY4" fmla="*/ 8000 h 8219"/>
                  <a:gd name="connsiteX5" fmla="*/ 0 w 10000"/>
                  <a:gd name="connsiteY5" fmla="*/ 0 h 8219"/>
                  <a:gd name="connsiteX0" fmla="*/ 0 w 10000"/>
                  <a:gd name="connsiteY0" fmla="*/ 2592 h 12592"/>
                  <a:gd name="connsiteX1" fmla="*/ 4966 w 10000"/>
                  <a:gd name="connsiteY1" fmla="*/ 0 h 12592"/>
                  <a:gd name="connsiteX2" fmla="*/ 10000 w 10000"/>
                  <a:gd name="connsiteY2" fmla="*/ 2592 h 12592"/>
                  <a:gd name="connsiteX3" fmla="*/ 10000 w 10000"/>
                  <a:gd name="connsiteY3" fmla="*/ 12326 h 12592"/>
                  <a:gd name="connsiteX4" fmla="*/ 5288 w 10000"/>
                  <a:gd name="connsiteY4" fmla="*/ 12592 h 12592"/>
                  <a:gd name="connsiteX5" fmla="*/ 0 w 10000"/>
                  <a:gd name="connsiteY5" fmla="*/ 12326 h 12592"/>
                  <a:gd name="connsiteX6" fmla="*/ 0 w 10000"/>
                  <a:gd name="connsiteY6" fmla="*/ 2592 h 1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2592">
                    <a:moveTo>
                      <a:pt x="0" y="2592"/>
                    </a:moveTo>
                    <a:cubicBezTo>
                      <a:pt x="1367" y="2450"/>
                      <a:pt x="3599" y="142"/>
                      <a:pt x="4966" y="0"/>
                    </a:cubicBezTo>
                    <a:lnTo>
                      <a:pt x="10000" y="2592"/>
                    </a:lnTo>
                    <a:lnTo>
                      <a:pt x="10000" y="12326"/>
                    </a:lnTo>
                    <a:lnTo>
                      <a:pt x="5288" y="12592"/>
                    </a:lnTo>
                    <a:lnTo>
                      <a:pt x="0" y="12326"/>
                    </a:lnTo>
                    <a:lnTo>
                      <a:pt x="0" y="2592"/>
                    </a:lnTo>
                    <a:close/>
                  </a:path>
                </a:pathLst>
              </a:cu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80,0</a:t>
                </a:r>
              </a:p>
            </p:txBody>
          </p:sp>
          <p:sp>
            <p:nvSpPr>
              <p:cNvPr id="18" name="Блок-схема: ссылка на другую страницу 17"/>
              <p:cNvSpPr/>
              <p:nvPr/>
            </p:nvSpPr>
            <p:spPr>
              <a:xfrm>
                <a:off x="4662387" y="1340768"/>
                <a:ext cx="504056" cy="439902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84,0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Блок-схема: ссылка на другую страницу 18"/>
              <p:cNvSpPr/>
              <p:nvPr/>
            </p:nvSpPr>
            <p:spPr>
              <a:xfrm>
                <a:off x="6163195" y="1780669"/>
                <a:ext cx="504056" cy="372851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44,0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Блок-схема: ссылка на другую страницу 19"/>
              <p:cNvSpPr/>
              <p:nvPr/>
            </p:nvSpPr>
            <p:spPr>
              <a:xfrm>
                <a:off x="7096763" y="2492896"/>
                <a:ext cx="504056" cy="396044"/>
              </a:xfrm>
              <a:prstGeom prst="flowChartOffpageConnector">
                <a:avLst/>
              </a:pr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66,0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Блок-схема: ссылка на другую страницу 16"/>
              <p:cNvSpPr/>
              <p:nvPr/>
            </p:nvSpPr>
            <p:spPr>
              <a:xfrm>
                <a:off x="2431242" y="3072005"/>
                <a:ext cx="504056" cy="35699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219"/>
                  <a:gd name="connsiteX1" fmla="*/ 10000 w 10000"/>
                  <a:gd name="connsiteY1" fmla="*/ 0 h 8219"/>
                  <a:gd name="connsiteX2" fmla="*/ 10000 w 10000"/>
                  <a:gd name="connsiteY2" fmla="*/ 8000 h 8219"/>
                  <a:gd name="connsiteX3" fmla="*/ 5288 w 10000"/>
                  <a:gd name="connsiteY3" fmla="*/ 8219 h 8219"/>
                  <a:gd name="connsiteX4" fmla="*/ 0 w 10000"/>
                  <a:gd name="connsiteY4" fmla="*/ 8000 h 8219"/>
                  <a:gd name="connsiteX5" fmla="*/ 0 w 10000"/>
                  <a:gd name="connsiteY5" fmla="*/ 0 h 8219"/>
                  <a:gd name="connsiteX0" fmla="*/ 0 w 10000"/>
                  <a:gd name="connsiteY0" fmla="*/ 2592 h 12592"/>
                  <a:gd name="connsiteX1" fmla="*/ 4966 w 10000"/>
                  <a:gd name="connsiteY1" fmla="*/ 0 h 12592"/>
                  <a:gd name="connsiteX2" fmla="*/ 10000 w 10000"/>
                  <a:gd name="connsiteY2" fmla="*/ 2592 h 12592"/>
                  <a:gd name="connsiteX3" fmla="*/ 10000 w 10000"/>
                  <a:gd name="connsiteY3" fmla="*/ 12326 h 12592"/>
                  <a:gd name="connsiteX4" fmla="*/ 5288 w 10000"/>
                  <a:gd name="connsiteY4" fmla="*/ 12592 h 12592"/>
                  <a:gd name="connsiteX5" fmla="*/ 0 w 10000"/>
                  <a:gd name="connsiteY5" fmla="*/ 12326 h 12592"/>
                  <a:gd name="connsiteX6" fmla="*/ 0 w 10000"/>
                  <a:gd name="connsiteY6" fmla="*/ 2592 h 1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2592">
                    <a:moveTo>
                      <a:pt x="0" y="2592"/>
                    </a:moveTo>
                    <a:cubicBezTo>
                      <a:pt x="1367" y="2450"/>
                      <a:pt x="3599" y="142"/>
                      <a:pt x="4966" y="0"/>
                    </a:cubicBezTo>
                    <a:lnTo>
                      <a:pt x="10000" y="2592"/>
                    </a:lnTo>
                    <a:lnTo>
                      <a:pt x="10000" y="12326"/>
                    </a:lnTo>
                    <a:lnTo>
                      <a:pt x="5288" y="12592"/>
                    </a:lnTo>
                    <a:lnTo>
                      <a:pt x="0" y="12326"/>
                    </a:lnTo>
                    <a:lnTo>
                      <a:pt x="0" y="2592"/>
                    </a:lnTo>
                    <a:close/>
                  </a:path>
                </a:pathLst>
              </a:cu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74,7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Блок-схема: ссылка на другую страницу 16"/>
              <p:cNvSpPr/>
              <p:nvPr/>
            </p:nvSpPr>
            <p:spPr>
              <a:xfrm>
                <a:off x="808102" y="2593798"/>
                <a:ext cx="504056" cy="47820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219"/>
                  <a:gd name="connsiteX1" fmla="*/ 10000 w 10000"/>
                  <a:gd name="connsiteY1" fmla="*/ 0 h 8219"/>
                  <a:gd name="connsiteX2" fmla="*/ 10000 w 10000"/>
                  <a:gd name="connsiteY2" fmla="*/ 8000 h 8219"/>
                  <a:gd name="connsiteX3" fmla="*/ 5288 w 10000"/>
                  <a:gd name="connsiteY3" fmla="*/ 8219 h 8219"/>
                  <a:gd name="connsiteX4" fmla="*/ 0 w 10000"/>
                  <a:gd name="connsiteY4" fmla="*/ 8000 h 8219"/>
                  <a:gd name="connsiteX5" fmla="*/ 0 w 10000"/>
                  <a:gd name="connsiteY5" fmla="*/ 0 h 8219"/>
                  <a:gd name="connsiteX0" fmla="*/ 0 w 10000"/>
                  <a:gd name="connsiteY0" fmla="*/ 2592 h 12592"/>
                  <a:gd name="connsiteX1" fmla="*/ 4966 w 10000"/>
                  <a:gd name="connsiteY1" fmla="*/ 0 h 12592"/>
                  <a:gd name="connsiteX2" fmla="*/ 10000 w 10000"/>
                  <a:gd name="connsiteY2" fmla="*/ 2592 h 12592"/>
                  <a:gd name="connsiteX3" fmla="*/ 10000 w 10000"/>
                  <a:gd name="connsiteY3" fmla="*/ 12326 h 12592"/>
                  <a:gd name="connsiteX4" fmla="*/ 5288 w 10000"/>
                  <a:gd name="connsiteY4" fmla="*/ 12592 h 12592"/>
                  <a:gd name="connsiteX5" fmla="*/ 0 w 10000"/>
                  <a:gd name="connsiteY5" fmla="*/ 12326 h 12592"/>
                  <a:gd name="connsiteX6" fmla="*/ 0 w 10000"/>
                  <a:gd name="connsiteY6" fmla="*/ 2592 h 1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2592">
                    <a:moveTo>
                      <a:pt x="0" y="2592"/>
                    </a:moveTo>
                    <a:cubicBezTo>
                      <a:pt x="1367" y="2450"/>
                      <a:pt x="3599" y="142"/>
                      <a:pt x="4966" y="0"/>
                    </a:cubicBezTo>
                    <a:lnTo>
                      <a:pt x="10000" y="2592"/>
                    </a:lnTo>
                    <a:lnTo>
                      <a:pt x="10000" y="12326"/>
                    </a:lnTo>
                    <a:lnTo>
                      <a:pt x="5288" y="12592"/>
                    </a:lnTo>
                    <a:lnTo>
                      <a:pt x="0" y="12326"/>
                    </a:lnTo>
                    <a:lnTo>
                      <a:pt x="0" y="2592"/>
                    </a:lnTo>
                    <a:close/>
                  </a:path>
                </a:pathLst>
              </a:cu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41,8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Блок-схема: ссылка на другую страницу 16"/>
              <p:cNvSpPr/>
              <p:nvPr/>
            </p:nvSpPr>
            <p:spPr>
              <a:xfrm>
                <a:off x="5616116" y="3351335"/>
                <a:ext cx="504056" cy="461653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219"/>
                  <a:gd name="connsiteX1" fmla="*/ 10000 w 10000"/>
                  <a:gd name="connsiteY1" fmla="*/ 0 h 8219"/>
                  <a:gd name="connsiteX2" fmla="*/ 10000 w 10000"/>
                  <a:gd name="connsiteY2" fmla="*/ 8000 h 8219"/>
                  <a:gd name="connsiteX3" fmla="*/ 5288 w 10000"/>
                  <a:gd name="connsiteY3" fmla="*/ 8219 h 8219"/>
                  <a:gd name="connsiteX4" fmla="*/ 0 w 10000"/>
                  <a:gd name="connsiteY4" fmla="*/ 8000 h 8219"/>
                  <a:gd name="connsiteX5" fmla="*/ 0 w 10000"/>
                  <a:gd name="connsiteY5" fmla="*/ 0 h 8219"/>
                  <a:gd name="connsiteX0" fmla="*/ 0 w 10000"/>
                  <a:gd name="connsiteY0" fmla="*/ 2592 h 12592"/>
                  <a:gd name="connsiteX1" fmla="*/ 4966 w 10000"/>
                  <a:gd name="connsiteY1" fmla="*/ 0 h 12592"/>
                  <a:gd name="connsiteX2" fmla="*/ 10000 w 10000"/>
                  <a:gd name="connsiteY2" fmla="*/ 2592 h 12592"/>
                  <a:gd name="connsiteX3" fmla="*/ 10000 w 10000"/>
                  <a:gd name="connsiteY3" fmla="*/ 12326 h 12592"/>
                  <a:gd name="connsiteX4" fmla="*/ 5288 w 10000"/>
                  <a:gd name="connsiteY4" fmla="*/ 12592 h 12592"/>
                  <a:gd name="connsiteX5" fmla="*/ 0 w 10000"/>
                  <a:gd name="connsiteY5" fmla="*/ 12326 h 12592"/>
                  <a:gd name="connsiteX6" fmla="*/ 0 w 10000"/>
                  <a:gd name="connsiteY6" fmla="*/ 2592 h 1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2592">
                    <a:moveTo>
                      <a:pt x="0" y="2592"/>
                    </a:moveTo>
                    <a:cubicBezTo>
                      <a:pt x="1367" y="2450"/>
                      <a:pt x="3599" y="142"/>
                      <a:pt x="4966" y="0"/>
                    </a:cubicBezTo>
                    <a:lnTo>
                      <a:pt x="10000" y="2592"/>
                    </a:lnTo>
                    <a:lnTo>
                      <a:pt x="10000" y="12326"/>
                    </a:lnTo>
                    <a:lnTo>
                      <a:pt x="5288" y="12592"/>
                    </a:lnTo>
                    <a:lnTo>
                      <a:pt x="0" y="12326"/>
                    </a:lnTo>
                    <a:lnTo>
                      <a:pt x="0" y="2592"/>
                    </a:lnTo>
                    <a:close/>
                  </a:path>
                </a:pathLst>
              </a:cu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71,0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Блок-схема: ссылка на другую страницу 16"/>
              <p:cNvSpPr/>
              <p:nvPr/>
            </p:nvSpPr>
            <p:spPr>
              <a:xfrm>
                <a:off x="4868293" y="2823512"/>
                <a:ext cx="504056" cy="360569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219"/>
                  <a:gd name="connsiteX1" fmla="*/ 10000 w 10000"/>
                  <a:gd name="connsiteY1" fmla="*/ 0 h 8219"/>
                  <a:gd name="connsiteX2" fmla="*/ 10000 w 10000"/>
                  <a:gd name="connsiteY2" fmla="*/ 8000 h 8219"/>
                  <a:gd name="connsiteX3" fmla="*/ 5288 w 10000"/>
                  <a:gd name="connsiteY3" fmla="*/ 8219 h 8219"/>
                  <a:gd name="connsiteX4" fmla="*/ 0 w 10000"/>
                  <a:gd name="connsiteY4" fmla="*/ 8000 h 8219"/>
                  <a:gd name="connsiteX5" fmla="*/ 0 w 10000"/>
                  <a:gd name="connsiteY5" fmla="*/ 0 h 8219"/>
                  <a:gd name="connsiteX0" fmla="*/ 0 w 10000"/>
                  <a:gd name="connsiteY0" fmla="*/ 2592 h 12592"/>
                  <a:gd name="connsiteX1" fmla="*/ 4966 w 10000"/>
                  <a:gd name="connsiteY1" fmla="*/ 0 h 12592"/>
                  <a:gd name="connsiteX2" fmla="*/ 10000 w 10000"/>
                  <a:gd name="connsiteY2" fmla="*/ 2592 h 12592"/>
                  <a:gd name="connsiteX3" fmla="*/ 10000 w 10000"/>
                  <a:gd name="connsiteY3" fmla="*/ 12326 h 12592"/>
                  <a:gd name="connsiteX4" fmla="*/ 5288 w 10000"/>
                  <a:gd name="connsiteY4" fmla="*/ 12592 h 12592"/>
                  <a:gd name="connsiteX5" fmla="*/ 0 w 10000"/>
                  <a:gd name="connsiteY5" fmla="*/ 12326 h 12592"/>
                  <a:gd name="connsiteX6" fmla="*/ 0 w 10000"/>
                  <a:gd name="connsiteY6" fmla="*/ 2592 h 1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2592">
                    <a:moveTo>
                      <a:pt x="0" y="2592"/>
                    </a:moveTo>
                    <a:cubicBezTo>
                      <a:pt x="1367" y="2450"/>
                      <a:pt x="3599" y="142"/>
                      <a:pt x="4966" y="0"/>
                    </a:cubicBezTo>
                    <a:lnTo>
                      <a:pt x="10000" y="2592"/>
                    </a:lnTo>
                    <a:lnTo>
                      <a:pt x="10000" y="12326"/>
                    </a:lnTo>
                    <a:lnTo>
                      <a:pt x="5288" y="12592"/>
                    </a:lnTo>
                    <a:lnTo>
                      <a:pt x="0" y="12326"/>
                    </a:lnTo>
                    <a:lnTo>
                      <a:pt x="0" y="2592"/>
                    </a:lnTo>
                    <a:close/>
                  </a:path>
                </a:pathLst>
              </a:cu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75,0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Блок-схема: ссылка на другую страницу 16"/>
              <p:cNvSpPr/>
              <p:nvPr/>
            </p:nvSpPr>
            <p:spPr>
              <a:xfrm>
                <a:off x="5567264" y="2293329"/>
                <a:ext cx="504056" cy="337184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8219"/>
                  <a:gd name="connsiteX1" fmla="*/ 10000 w 10000"/>
                  <a:gd name="connsiteY1" fmla="*/ 0 h 8219"/>
                  <a:gd name="connsiteX2" fmla="*/ 10000 w 10000"/>
                  <a:gd name="connsiteY2" fmla="*/ 8000 h 8219"/>
                  <a:gd name="connsiteX3" fmla="*/ 5288 w 10000"/>
                  <a:gd name="connsiteY3" fmla="*/ 8219 h 8219"/>
                  <a:gd name="connsiteX4" fmla="*/ 0 w 10000"/>
                  <a:gd name="connsiteY4" fmla="*/ 8000 h 8219"/>
                  <a:gd name="connsiteX5" fmla="*/ 0 w 10000"/>
                  <a:gd name="connsiteY5" fmla="*/ 0 h 8219"/>
                  <a:gd name="connsiteX0" fmla="*/ 0 w 10000"/>
                  <a:gd name="connsiteY0" fmla="*/ 2592 h 12592"/>
                  <a:gd name="connsiteX1" fmla="*/ 4966 w 10000"/>
                  <a:gd name="connsiteY1" fmla="*/ 0 h 12592"/>
                  <a:gd name="connsiteX2" fmla="*/ 10000 w 10000"/>
                  <a:gd name="connsiteY2" fmla="*/ 2592 h 12592"/>
                  <a:gd name="connsiteX3" fmla="*/ 10000 w 10000"/>
                  <a:gd name="connsiteY3" fmla="*/ 12326 h 12592"/>
                  <a:gd name="connsiteX4" fmla="*/ 5288 w 10000"/>
                  <a:gd name="connsiteY4" fmla="*/ 12592 h 12592"/>
                  <a:gd name="connsiteX5" fmla="*/ 0 w 10000"/>
                  <a:gd name="connsiteY5" fmla="*/ 12326 h 12592"/>
                  <a:gd name="connsiteX6" fmla="*/ 0 w 10000"/>
                  <a:gd name="connsiteY6" fmla="*/ 2592 h 1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2592">
                    <a:moveTo>
                      <a:pt x="0" y="2592"/>
                    </a:moveTo>
                    <a:cubicBezTo>
                      <a:pt x="1367" y="2450"/>
                      <a:pt x="3599" y="142"/>
                      <a:pt x="4966" y="0"/>
                    </a:cubicBezTo>
                    <a:lnTo>
                      <a:pt x="10000" y="2592"/>
                    </a:lnTo>
                    <a:lnTo>
                      <a:pt x="10000" y="12326"/>
                    </a:lnTo>
                    <a:lnTo>
                      <a:pt x="5288" y="12592"/>
                    </a:lnTo>
                    <a:lnTo>
                      <a:pt x="0" y="12326"/>
                    </a:lnTo>
                    <a:lnTo>
                      <a:pt x="0" y="2592"/>
                    </a:lnTo>
                    <a:close/>
                  </a:path>
                </a:pathLst>
              </a:custGeom>
              <a:solidFill>
                <a:srgbClr val="DAA6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b="1" dirty="0" smtClean="0">
                    <a:solidFill>
                      <a:schemeClr val="tx1"/>
                    </a:solidFill>
                  </a:rPr>
                  <a:t>69,0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Блок-схема: ссылка на другую страницу 2"/>
          <p:cNvSpPr/>
          <p:nvPr/>
        </p:nvSpPr>
        <p:spPr>
          <a:xfrm>
            <a:off x="7982857" y="1340768"/>
            <a:ext cx="909623" cy="648072"/>
          </a:xfrm>
          <a:prstGeom prst="flowChartOffpageConnector">
            <a:avLst/>
          </a:prstGeom>
          <a:solidFill>
            <a:srgbClr val="DAA6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ysClr val="windowText" lastClr="000000"/>
                </a:solidFill>
              </a:rPr>
              <a:t>66,8</a:t>
            </a:r>
            <a:endParaRPr lang="ru-RU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9531" y="1923997"/>
            <a:ext cx="128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tx2"/>
                </a:solidFill>
              </a:rPr>
              <a:t>по стране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4727102"/>
            <a:ext cx="927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</a:rPr>
              <a:t>ТУРКЕСТАН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30" name="Блок-схема: ссылка на другую страницу 29"/>
          <p:cNvSpPr/>
          <p:nvPr/>
        </p:nvSpPr>
        <p:spPr>
          <a:xfrm>
            <a:off x="4783688" y="4317300"/>
            <a:ext cx="504056" cy="479850"/>
          </a:xfrm>
          <a:prstGeom prst="flowChartOffpageConnector">
            <a:avLst/>
          </a:prstGeom>
          <a:solidFill>
            <a:srgbClr val="DAA6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84</a:t>
            </a:r>
            <a:r>
              <a:rPr lang="ru-RU" sz="1400" b="1" dirty="0" smtClean="0">
                <a:solidFill>
                  <a:schemeClr val="tx1"/>
                </a:solidFill>
              </a:rPr>
              <a:t>,0</a:t>
            </a:r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c3d3574c1859d842d133b75594c728c79807b2"/>
</p:tagLst>
</file>

<file path=ppt/theme/theme1.xml><?xml version="1.0" encoding="utf-8"?>
<a:theme xmlns:a="http://schemas.openxmlformats.org/drawingml/2006/main" name="Тема Office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127</Words>
  <Application>Microsoft Office PowerPoint</Application>
  <PresentationFormat>Экран (4:3)</PresentationFormat>
  <Paragraphs>107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Тема Office</vt:lpstr>
      <vt:lpstr>Индекс общего курса развития страны</vt:lpstr>
      <vt:lpstr>Индекс оценки политической ситуации</vt:lpstr>
      <vt:lpstr>Индекс самооценки материального положения семьи</vt:lpstr>
      <vt:lpstr>Индекс удовлетворенности жизнью</vt:lpstr>
      <vt:lpstr>Индекс социального оптимизма</vt:lpstr>
    </vt:vector>
  </TitlesOfParts>
  <Company>http://presentation-creation.ru/powerpoint-templates.html</Company>
  <LinksUpToDate>false</LinksUpToDate>
  <SharedDoc>false</SharedDoc>
  <HyperlinkBase>http://presentation-creation.ru/powerpoint-templates.html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Синяя мозаика - шаблон презентации с сайта http://presentation-creation.ru</dc:title>
  <dc:creator>obstinate</dc:creator>
  <dc:description>Шаблон презентации с сайта http://presentation-creation.ru/</dc:description>
  <cp:lastModifiedBy>Айдана Ғалымжанқызы Отарбай</cp:lastModifiedBy>
  <cp:revision>32</cp:revision>
  <cp:lastPrinted>2018-02-12T02:46:10Z</cp:lastPrinted>
  <dcterms:created xsi:type="dcterms:W3CDTF">2017-06-26T17:55:09Z</dcterms:created>
  <dcterms:modified xsi:type="dcterms:W3CDTF">2018-11-13T09:58:23Z</dcterms:modified>
</cp:coreProperties>
</file>