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4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5"/>
              </a:solidFill>
            </c:spPr>
          </c:dPt>
          <c:dPt>
            <c:idx val="1"/>
            <c:invertIfNegative val="0"/>
            <c:bubble3D val="0"/>
            <c:spPr>
              <a:solidFill>
                <a:schemeClr val="accent5"/>
              </a:solidFill>
            </c:spPr>
          </c:dPt>
          <c:dPt>
            <c:idx val="2"/>
            <c:invertIfNegative val="0"/>
            <c:bubble3D val="0"/>
            <c:spPr>
              <a:solidFill>
                <a:schemeClr val="accent5"/>
              </a:solidFill>
            </c:spPr>
          </c:dPt>
          <c:dPt>
            <c:idx val="3"/>
            <c:invertIfNegative val="0"/>
            <c:bubble3D val="0"/>
            <c:spPr>
              <a:solidFill>
                <a:schemeClr val="accent5"/>
              </a:solidFill>
            </c:spPr>
          </c:dPt>
          <c:dPt>
            <c:idx val="4"/>
            <c:invertIfNegative val="0"/>
            <c:bubble3D val="0"/>
            <c:spPr>
              <a:solidFill>
                <a:schemeClr val="accent5"/>
              </a:solidFill>
            </c:spPr>
          </c:dPt>
          <c:dPt>
            <c:idx val="5"/>
            <c:invertIfNegative val="0"/>
            <c:bubble3D val="0"/>
            <c:spPr>
              <a:solidFill>
                <a:schemeClr val="accent5"/>
              </a:solidFill>
            </c:spPr>
          </c:dPt>
          <c:dPt>
            <c:idx val="6"/>
            <c:invertIfNegative val="0"/>
            <c:bubble3D val="0"/>
            <c:spPr>
              <a:solidFill>
                <a:schemeClr val="accent5"/>
              </a:solidFill>
            </c:spPr>
          </c:dPt>
          <c:dPt>
            <c:idx val="7"/>
            <c:invertIfNegative val="0"/>
            <c:bubble3D val="0"/>
            <c:spPr>
              <a:solidFill>
                <a:schemeClr val="accent5"/>
              </a:solidFill>
            </c:spPr>
          </c:dPt>
          <c:dPt>
            <c:idx val="8"/>
            <c:invertIfNegative val="0"/>
            <c:bubble3D val="0"/>
            <c:spPr>
              <a:solidFill>
                <a:schemeClr val="accent5"/>
              </a:solidFill>
            </c:spPr>
          </c:dPt>
          <c:dLbls>
            <c:dLbl>
              <c:idx val="4"/>
              <c:layout/>
              <c:tx>
                <c:rich>
                  <a:bodyPr/>
                  <a:lstStyle/>
                  <a:p>
                    <a:r>
                      <a:rPr lang="en-US" smtClean="0"/>
                      <a:t>2293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Лист1!$A$2:$A$10</c:f>
              <c:strCache>
                <c:ptCount val="9"/>
                <c:pt idx="0">
                  <c:v>2010 ж.</c:v>
                </c:pt>
                <c:pt idx="1">
                  <c:v>2011 ж.</c:v>
                </c:pt>
                <c:pt idx="2">
                  <c:v>2012 ж.</c:v>
                </c:pt>
                <c:pt idx="3">
                  <c:v>2013 ж.</c:v>
                </c:pt>
                <c:pt idx="4">
                  <c:v>2014 ж.</c:v>
                </c:pt>
                <c:pt idx="5">
                  <c:v>2015 ж.</c:v>
                </c:pt>
                <c:pt idx="6">
                  <c:v>2016 ж.</c:v>
                </c:pt>
                <c:pt idx="7">
                  <c:v>2017 ж.</c:v>
                </c:pt>
                <c:pt idx="8">
                  <c:v>2018 ж.</c:v>
                </c:pt>
              </c:strCache>
            </c:strRef>
          </c:cat>
          <c:val>
            <c:numRef>
              <c:f>Лист1!$B$2:$B$10</c:f>
              <c:numCache>
                <c:formatCode>General</c:formatCode>
                <c:ptCount val="9"/>
                <c:pt idx="0">
                  <c:v>735</c:v>
                </c:pt>
                <c:pt idx="1">
                  <c:v>1077</c:v>
                </c:pt>
                <c:pt idx="2">
                  <c:v>1498</c:v>
                </c:pt>
                <c:pt idx="3">
                  <c:v>1863</c:v>
                </c:pt>
                <c:pt idx="4">
                  <c:v>2013</c:v>
                </c:pt>
                <c:pt idx="5">
                  <c:v>2221</c:v>
                </c:pt>
                <c:pt idx="6">
                  <c:v>9600</c:v>
                </c:pt>
                <c:pt idx="7">
                  <c:v>8450</c:v>
                </c:pt>
                <c:pt idx="8">
                  <c:v>9588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3194624"/>
        <c:axId val="113195016"/>
      </c:barChart>
      <c:catAx>
        <c:axId val="1131946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13195016"/>
        <c:crosses val="autoZero"/>
        <c:auto val="1"/>
        <c:lblAlgn val="ctr"/>
        <c:lblOffset val="100"/>
        <c:noMultiLvlLbl val="0"/>
      </c:catAx>
      <c:valAx>
        <c:axId val="113195016"/>
        <c:scaling>
          <c:orientation val="minMax"/>
        </c:scaling>
        <c:delete val="1"/>
        <c:axPos val="l"/>
        <c:majorGridlines/>
        <c:numFmt formatCode="General" sourceLinked="1"/>
        <c:majorTickMark val="out"/>
        <c:minorTickMark val="none"/>
        <c:tickLblPos val="none"/>
        <c:crossAx val="1131946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>
          <a:solidFill>
            <a:schemeClr val="tx1">
              <a:lumMod val="75000"/>
              <a:lumOff val="25000"/>
            </a:schemeClr>
          </a:solidFill>
        </a:defRPr>
      </a:pPr>
      <a:endParaRPr lang="ru-RU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 txBox="1">
            <a:spLocks/>
          </p:cNvSpPr>
          <p:nvPr/>
        </p:nvSpPr>
        <p:spPr>
          <a:xfrm>
            <a:off x="179512" y="332656"/>
            <a:ext cx="8856984" cy="648072"/>
          </a:xfrm>
          <a:prstGeom prst="rect">
            <a:avLst/>
          </a:prstGeom>
          <a:solidFill>
            <a:srgbClr val="0296AA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2010-2018 </a:t>
            </a:r>
            <a:r>
              <a:rPr kumimoji="0" lang="ru-RU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жж</a:t>
            </a:r>
            <a:r>
              <a:rPr kumimoji="0" lang="ru-RU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БОЙЫНША ТЫҢДАУШЫЛАРДЫ ОҚЫТУ ДИНАМИКАСЫ</a:t>
            </a:r>
            <a:endParaRPr kumimoji="0" lang="ru-RU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Диаграмма 3"/>
          <p:cNvGraphicFramePr/>
          <p:nvPr>
            <p:extLst>
              <p:ext uri="{D42A27DB-BD31-4B8C-83A1-F6EECF244321}">
                <p14:modId xmlns:p14="http://schemas.microsoft.com/office/powerpoint/2010/main" val="3748692915"/>
              </p:ext>
            </p:extLst>
          </p:nvPr>
        </p:nvGraphicFramePr>
        <p:xfrm>
          <a:off x="395536" y="1844824"/>
          <a:ext cx="8424936" cy="3919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</Words>
  <Application>Microsoft Office PowerPoint</Application>
  <PresentationFormat>Экран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3" baseType="lpstr">
      <vt:lpstr>Arial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s.imanbayeva</dc:creator>
  <cp:lastModifiedBy>Айдар</cp:lastModifiedBy>
  <cp:revision>12</cp:revision>
  <dcterms:created xsi:type="dcterms:W3CDTF">2018-02-06T12:43:35Z</dcterms:created>
  <dcterms:modified xsi:type="dcterms:W3CDTF">2018-12-22T16:55:59Z</dcterms:modified>
</cp:coreProperties>
</file>