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dPt>
            <c:idx val="0"/>
            <c:spPr>
              <a:solidFill>
                <a:schemeClr val="accent5"/>
              </a:solidFill>
            </c:spPr>
          </c:dPt>
          <c:dPt>
            <c:idx val="1"/>
            <c:spPr>
              <a:solidFill>
                <a:schemeClr val="accent5"/>
              </a:solidFill>
            </c:spPr>
          </c:dPt>
          <c:dPt>
            <c:idx val="2"/>
            <c:spPr>
              <a:solidFill>
                <a:schemeClr val="accent5"/>
              </a:solidFill>
            </c:spPr>
          </c:dPt>
          <c:dPt>
            <c:idx val="3"/>
            <c:spPr>
              <a:solidFill>
                <a:schemeClr val="accent5"/>
              </a:solidFill>
            </c:spPr>
          </c:dPt>
          <c:dPt>
            <c:idx val="4"/>
            <c:spPr>
              <a:solidFill>
                <a:schemeClr val="accent5"/>
              </a:solidFill>
            </c:spPr>
          </c:dPt>
          <c:dPt>
            <c:idx val="5"/>
            <c:spPr>
              <a:solidFill>
                <a:schemeClr val="accent5"/>
              </a:solidFill>
            </c:spPr>
          </c:dPt>
          <c:dPt>
            <c:idx val="6"/>
            <c:spPr>
              <a:solidFill>
                <a:schemeClr val="accent5"/>
              </a:solidFill>
            </c:spPr>
          </c:dPt>
          <c:dPt>
            <c:idx val="7"/>
            <c:spPr>
              <a:solidFill>
                <a:schemeClr val="accent5"/>
              </a:solidFill>
            </c:spPr>
          </c:dPt>
          <c:dPt>
            <c:idx val="8"/>
            <c:spPr>
              <a:solidFill>
                <a:schemeClr val="accent5"/>
              </a:solidFill>
            </c:spPr>
          </c:dPt>
          <c:dLbls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mtClean="0"/>
                      <a:t>2</a:t>
                    </a:r>
                    <a:r>
                      <a:rPr lang="ru-RU" smtClean="0"/>
                      <a:t>29</a:t>
                    </a:r>
                    <a:r>
                      <a:rPr lang="en-US" smtClean="0"/>
                      <a:t>3</a:t>
                    </a:r>
                    <a:endParaRPr lang="en-US"/>
                  </a:p>
                </c:rich>
              </c:tx>
              <c:showVal val="1"/>
            </c:dLbl>
            <c:showVal val="1"/>
          </c:dLbls>
          <c:cat>
            <c:strRef>
              <c:f>Лист1!$A$2:$A$10</c:f>
              <c:strCache>
                <c:ptCount val="9"/>
                <c:pt idx="0">
                  <c:v>2010 г.</c:v>
                </c:pt>
                <c:pt idx="1">
                  <c:v>2011 г.</c:v>
                </c:pt>
                <c:pt idx="2">
                  <c:v>2012 г.</c:v>
                </c:pt>
                <c:pt idx="3">
                  <c:v>2013 г.</c:v>
                </c:pt>
                <c:pt idx="4">
                  <c:v>2014 г.</c:v>
                </c:pt>
                <c:pt idx="5">
                  <c:v>2015 г.</c:v>
                </c:pt>
                <c:pt idx="6">
                  <c:v>2016 г.</c:v>
                </c:pt>
                <c:pt idx="7">
                  <c:v>2017 г.</c:v>
                </c:pt>
                <c:pt idx="8">
                  <c:v>2018 г.</c:v>
                </c:pt>
              </c:strCache>
            </c:strRef>
          </c:cat>
          <c:val>
            <c:numRef>
              <c:f>Лист1!$B$2:$B$10</c:f>
              <c:numCache>
                <c:formatCode>General</c:formatCode>
                <c:ptCount val="9"/>
                <c:pt idx="0">
                  <c:v>735</c:v>
                </c:pt>
                <c:pt idx="1">
                  <c:v>1077</c:v>
                </c:pt>
                <c:pt idx="2">
                  <c:v>1498</c:v>
                </c:pt>
                <c:pt idx="3">
                  <c:v>1863</c:v>
                </c:pt>
                <c:pt idx="4">
                  <c:v>2013</c:v>
                </c:pt>
                <c:pt idx="5">
                  <c:v>2221</c:v>
                </c:pt>
                <c:pt idx="6">
                  <c:v>9600</c:v>
                </c:pt>
                <c:pt idx="7">
                  <c:v>8450</c:v>
                </c:pt>
                <c:pt idx="8">
                  <c:v>9588</c:v>
                </c:pt>
              </c:numCache>
            </c:numRef>
          </c:val>
        </c:ser>
        <c:axId val="74012544"/>
        <c:axId val="74014080"/>
      </c:barChart>
      <c:catAx>
        <c:axId val="74012544"/>
        <c:scaling>
          <c:orientation val="minMax"/>
        </c:scaling>
        <c:axPos val="b"/>
        <c:tickLblPos val="nextTo"/>
        <c:crossAx val="74014080"/>
        <c:crosses val="autoZero"/>
        <c:auto val="1"/>
        <c:lblAlgn val="ctr"/>
        <c:lblOffset val="100"/>
      </c:catAx>
      <c:valAx>
        <c:axId val="74014080"/>
        <c:scaling>
          <c:orientation val="minMax"/>
        </c:scaling>
        <c:delete val="1"/>
        <c:axPos val="l"/>
        <c:majorGridlines/>
        <c:numFmt formatCode="General" sourceLinked="1"/>
        <c:tickLblPos val="none"/>
        <c:crossAx val="74012544"/>
        <c:crosses val="autoZero"/>
        <c:crossBetween val="between"/>
      </c:valAx>
    </c:plotArea>
    <c:plotVisOnly val="1"/>
  </c:chart>
  <c:txPr>
    <a:bodyPr/>
    <a:lstStyle/>
    <a:p>
      <a:pPr>
        <a:defRPr sz="1800">
          <a:solidFill>
            <a:schemeClr val="tx1">
              <a:lumMod val="75000"/>
              <a:lumOff val="25000"/>
            </a:schemeClr>
          </a:solidFill>
        </a:defRPr>
      </a:pPr>
      <a:endParaRPr lang="ru-RU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 txBox="1">
            <a:spLocks/>
          </p:cNvSpPr>
          <p:nvPr/>
        </p:nvSpPr>
        <p:spPr>
          <a:xfrm>
            <a:off x="179512" y="332656"/>
            <a:ext cx="8856984" cy="648072"/>
          </a:xfrm>
          <a:prstGeom prst="rect">
            <a:avLst/>
          </a:prstGeom>
          <a:solidFill>
            <a:srgbClr val="0296AA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b="1" dirty="0" smtClean="0">
                <a:solidFill>
                  <a:schemeClr val="bg1"/>
                </a:solidFill>
              </a:rPr>
              <a:t>ДИНАМИКА ОБУЧЕНИЯ СЛУШАТЕЛЕЙ</a:t>
            </a:r>
            <a:r>
              <a:rPr kumimoji="0" lang="ru-RU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ЗА </a:t>
            </a:r>
            <a:r>
              <a:rPr kumimoji="0" lang="ru-RU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2010-2018 </a:t>
            </a:r>
            <a:r>
              <a:rPr kumimoji="0" lang="ru-RU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ГГ. </a:t>
            </a:r>
            <a:endParaRPr kumimoji="0" lang="ru-RU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395536" y="1844824"/>
          <a:ext cx="8424936" cy="3919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</Words>
  <Application>Microsoft Office PowerPoint</Application>
  <PresentationFormat>Экран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s.imanbayeva</dc:creator>
  <cp:lastModifiedBy>Абильда Мухит</cp:lastModifiedBy>
  <cp:revision>10</cp:revision>
  <dcterms:created xsi:type="dcterms:W3CDTF">2018-02-06T12:43:35Z</dcterms:created>
  <dcterms:modified xsi:type="dcterms:W3CDTF">2018-11-28T12:09:03Z</dcterms:modified>
</cp:coreProperties>
</file>