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97" r:id="rId2"/>
    <p:sldId id="286" r:id="rId3"/>
    <p:sldId id="300" r:id="rId4"/>
  </p:sldIdLst>
  <p:sldSz cx="9144000" cy="5143500" type="screen16x9"/>
  <p:notesSz cx="6858000" cy="9144000"/>
  <p:embeddedFontLst>
    <p:embeddedFont>
      <p:font typeface="Montserrat" charset="-52"/>
      <p:regular r:id="rId6"/>
      <p:bold r:id="rId7"/>
      <p:italic r:id="rId8"/>
      <p:boldItalic r:id="rId9"/>
    </p:embeddedFont>
    <p:embeddedFont>
      <p:font typeface="Karla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FE02C"/>
    <a:srgbClr val="27CD7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B3EF82-E729-4880-93A7-17331DBF36C7}">
  <a:tblStyle styleId="{F2B3EF82-E729-4880-93A7-17331DBF3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90" y="-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1606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780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780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378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3">
            <a:lum/>
          </a:blip>
          <a:srcRect/>
          <a:stretch>
            <a:fillRect t="-13000" r="-7000" b="-1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492370" y="3985403"/>
            <a:ext cx="4123427" cy="664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b="1" dirty="0" smtClean="0">
                <a:solidFill>
                  <a:schemeClr val="bg2">
                    <a:lumMod val="75000"/>
                  </a:schemeClr>
                </a:solidFill>
              </a:rPr>
              <a:t>Обучение осуществляется в соответствии с: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рабочей программой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учебно-методическим комплексом</a:t>
            </a: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45696" y="865519"/>
            <a:ext cx="4454107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Обучение новых членов партии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60073" y="2467156"/>
            <a:ext cx="4465609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Обучение вновь принятых работников партии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48573" y="1240466"/>
            <a:ext cx="5788325" cy="83099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Проводится на базе ППО, которые предоставляют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слушателям-новым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членам партии список рекомендуемой литературы и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вебинаров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Академии. Слушатели в течение 3-х месяцев самостоятельно в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онлайн-режиме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изучают материал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45699" y="2859355"/>
            <a:ext cx="5808452" cy="646331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Проводится Академией по специальной учебной программе в адаптационный период по представлению списка слушателей ДРПК. Слушатели в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онлайн-режиме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200" dirty="0" err="1" smtClean="0">
                <a:solidFill>
                  <a:schemeClr val="bg2">
                    <a:lumMod val="75000"/>
                  </a:schemeClr>
                </a:solidFill>
              </a:rPr>
              <a:t>в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течение 3-х месяцев изучают программу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Левая круглая скобка 43"/>
          <p:cNvSpPr/>
          <p:nvPr/>
        </p:nvSpPr>
        <p:spPr>
          <a:xfrm>
            <a:off x="345056" y="966159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Левая круглая скобка 44"/>
          <p:cNvSpPr/>
          <p:nvPr/>
        </p:nvSpPr>
        <p:spPr>
          <a:xfrm>
            <a:off x="333555" y="2593676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267419" y="2786333"/>
            <a:ext cx="6650966" cy="44857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200" b="1" dirty="0" smtClean="0">
                <a:solidFill>
                  <a:schemeClr val="bg1"/>
                </a:solidFill>
              </a:rPr>
              <a:t>Штатные работники партии один раз в три года должны проходить обучение </a:t>
            </a:r>
          </a:p>
          <a:p>
            <a:pPr lvl="0" algn="ctr"/>
            <a:r>
              <a:rPr lang="ru-RU" sz="1200" b="1" dirty="0" smtClean="0">
                <a:solidFill>
                  <a:schemeClr val="bg1"/>
                </a:solidFill>
              </a:rPr>
              <a:t>по ППК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627517" y="1426235"/>
            <a:ext cx="3703607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Центральный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базе </a:t>
            </a:r>
            <a:r>
              <a:rPr lang="kk-KZ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Академии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(Астана)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952445" y="1837427"/>
            <a:ext cx="3715110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Региональный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базе РФП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42869" y="2257246"/>
            <a:ext cx="3864633" cy="299047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Территориальный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 на базе РФП и/или ТФП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88114" y="138269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8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309525" y="181976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556816" y="223958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6045" y="3371406"/>
            <a:ext cx="6625087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По специально разработанной программе обучение проходят </a:t>
            </a:r>
            <a:r>
              <a:rPr lang="ru-RU" sz="1200" i="1" dirty="0" smtClean="0">
                <a:solidFill>
                  <a:schemeClr val="bg2">
                    <a:lumMod val="75000"/>
                  </a:schemeClr>
                </a:solidFill>
              </a:rPr>
              <a:t>медиаторы партии</a:t>
            </a: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(члены ППО и работники общественных приемных)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621766" y="4011284"/>
            <a:ext cx="4123427" cy="86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b="1" dirty="0" smtClean="0">
                <a:solidFill>
                  <a:schemeClr val="bg2">
                    <a:lumMod val="75000"/>
                  </a:schemeClr>
                </a:solidFill>
              </a:rPr>
              <a:t>Обучение осуществляется в соответствии с: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рабочими программами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планом-графиком обучения</a:t>
            </a:r>
          </a:p>
          <a:p>
            <a:pPr>
              <a:buClr>
                <a:schemeClr val="accent4"/>
              </a:buClr>
              <a:buFont typeface="Wingdings" pitchFamily="2" charset="2"/>
              <a:buChar char="§"/>
            </a:pPr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 учебно-методическим комплексом</a:t>
            </a:r>
          </a:p>
          <a:p>
            <a:pPr algn="ctr"/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90422" y="806485"/>
            <a:ext cx="662508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Программы повышения квалификации (ППК)</a:t>
            </a:r>
            <a:endParaRPr lang="ru-R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3510951" y="1112807"/>
            <a:ext cx="172528" cy="22428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42180" y="1466491"/>
            <a:ext cx="667109" cy="2424023"/>
          </a:xfrm>
          <a:prstGeom prst="rect">
            <a:avLst/>
          </a:prstGeom>
          <a:ln>
            <a:solidFill>
              <a:srgbClr val="CFE02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0" algn="ctr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КАСКАДНЫЙ МЕТОД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95" y="4084478"/>
            <a:ext cx="882207" cy="642798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1782791" y="1512501"/>
            <a:ext cx="3763993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Центральный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базе </a:t>
            </a:r>
            <a:r>
              <a:rPr lang="kk-KZ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Академии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(Астана)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288873" y="2372267"/>
            <a:ext cx="3749615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Региональный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на базе РФП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60453" y="3257913"/>
            <a:ext cx="3864633" cy="2990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i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Территориальный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 на базе РФП и/или ТФП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43388" y="14689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18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723591" y="235460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255554" y="322299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ru-RU" sz="1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785668" y="1887448"/>
            <a:ext cx="3769742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Руководители РФП, лекторский состав АПМ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1231180" y="2029606"/>
            <a:ext cx="581073" cy="3692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274498" y="2764466"/>
            <a:ext cx="3769742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Работники ТФП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2" name="Соединительная линия уступом 34"/>
          <p:cNvCxnSpPr/>
          <p:nvPr/>
        </p:nvCxnSpPr>
        <p:spPr>
          <a:xfrm rot="16200000" flipH="1">
            <a:off x="1763142" y="2915253"/>
            <a:ext cx="581073" cy="3692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763328" y="3641485"/>
            <a:ext cx="3861758" cy="276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</a:rPr>
              <a:t>Руководители и члены ППО</a:t>
            </a:r>
            <a:endParaRPr lang="ru-RU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Левая круглая скобка 43"/>
          <p:cNvSpPr/>
          <p:nvPr/>
        </p:nvSpPr>
        <p:spPr>
          <a:xfrm>
            <a:off x="1682150" y="1613141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Левая круглая скобка 44"/>
          <p:cNvSpPr/>
          <p:nvPr/>
        </p:nvSpPr>
        <p:spPr>
          <a:xfrm>
            <a:off x="2162354" y="2498787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Левая круглая скобка 45"/>
          <p:cNvSpPr/>
          <p:nvPr/>
        </p:nvSpPr>
        <p:spPr>
          <a:xfrm>
            <a:off x="2654059" y="3378681"/>
            <a:ext cx="60385" cy="422694"/>
          </a:xfrm>
          <a:prstGeom prst="leftBracket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176</Words>
  <Application>Microsoft Office PowerPoint</Application>
  <PresentationFormat>Экран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Wingdings</vt:lpstr>
      <vt:lpstr>Times New Roman</vt:lpstr>
      <vt:lpstr>Montserrat</vt:lpstr>
      <vt:lpstr>Karla</vt:lpstr>
      <vt:lpstr>Arviragus template</vt:lpstr>
      <vt:lpstr>Слайд 1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многоуровневой системы партийного образования</dc:title>
  <dc:creator>Тулегенов Асулан Сабыржанович</dc:creator>
  <cp:lastModifiedBy>Абильда Мухит</cp:lastModifiedBy>
  <cp:revision>224</cp:revision>
  <dcterms:modified xsi:type="dcterms:W3CDTF">2018-11-27T05:42:40Z</dcterms:modified>
</cp:coreProperties>
</file>