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92" r:id="rId2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C7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E09C1-9C36-46E4-BA91-7A027FB0B972}" type="datetimeFigureOut">
              <a:rPr lang="ru-RU" smtClean="0"/>
              <a:t>06.12.2018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9EE7C-9263-47E4-B60A-6638BDDFB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24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E636-A346-44ED-823C-AFF6815D0C46}" type="datetime1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02B3-AA7B-4403-9CD2-5C96CEB673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7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CE46-B973-4BB1-880A-443A17583D31}" type="datetime1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02B3-AA7B-4403-9CD2-5C96CEB673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47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496C-5828-4247-BF86-9F85AA76FFBF}" type="datetime1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02B3-AA7B-4403-9CD2-5C96CEB673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02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9E9-F7EB-486E-BD70-BA0AE1AA3CC2}" type="datetime1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02B3-AA7B-4403-9CD2-5C96CEB673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54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8155-C80D-463F-B17B-B7243BF08AE4}" type="datetime1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02B3-AA7B-4403-9CD2-5C96CEB673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98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E802-24EC-4298-8A9E-E6EAD2B370E1}" type="datetime1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02B3-AA7B-4403-9CD2-5C96CEB673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51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D1F1-1A2E-4ACD-AB75-3F7A02C1DAEE}" type="datetime1">
              <a:rPr lang="ru-RU" smtClean="0"/>
              <a:t>06.12.2018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02B3-AA7B-4403-9CD2-5C96CEB673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33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9D49-C6E4-4D64-ABF8-F3BFB3BA74DA}" type="datetime1">
              <a:rPr lang="ru-RU" smtClean="0"/>
              <a:t>06.12.2018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02B3-AA7B-4403-9CD2-5C96CEB673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21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E390-0AC3-4A1B-8CB9-67B218C71103}" type="datetime1">
              <a:rPr lang="ru-RU" smtClean="0"/>
              <a:t>06.12.2018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02B3-AA7B-4403-9CD2-5C96CEB673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5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0F6A-3B63-4A3D-B691-1631BA246F56}" type="datetime1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02B3-AA7B-4403-9CD2-5C96CEB673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96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C059-ECE7-4186-8DD3-606F3CE89A68}" type="datetime1">
              <a:rPr lang="ru-RU" smtClean="0"/>
              <a:t>06.12.2018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02B3-AA7B-4403-9CD2-5C96CEB673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72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9FF6-2403-42F8-9E92-301F527F1E86}" type="datetime1">
              <a:rPr lang="ru-RU" smtClean="0"/>
              <a:t>06.12.2018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602B3-AA7B-4403-9CD2-5C96CEB673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75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2285334" y="6023775"/>
            <a:ext cx="4029741" cy="690163"/>
          </a:xfrm>
          <a:prstGeom prst="rect">
            <a:avLst/>
          </a:prstGeom>
          <a:solidFill>
            <a:srgbClr val="00B0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bg1"/>
                </a:solidFill>
                <a:latin typeface="Helvetica Neue Light"/>
              </a:rPr>
              <a:t>ФОРМИРОВАНИЕ СПИСКА </a:t>
            </a:r>
            <a:r>
              <a:rPr lang="ru-RU" sz="1400" b="1" dirty="0" smtClean="0">
                <a:solidFill>
                  <a:schemeClr val="bg1"/>
                </a:solidFill>
                <a:latin typeface="Helvetica Neue Light"/>
              </a:rPr>
              <a:t>КАНДИДАТОВ</a:t>
            </a:r>
            <a:endParaRPr lang="ru-RU" sz="1400" b="1" dirty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428354" y="5135271"/>
            <a:ext cx="4099242" cy="578498"/>
          </a:xfrm>
          <a:prstGeom prst="rect">
            <a:avLst/>
          </a:prstGeom>
          <a:solidFill>
            <a:srgbClr val="00B0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bg1"/>
                </a:solidFill>
                <a:latin typeface="Helvetica Neue Light"/>
              </a:rPr>
              <a:t>ОТБОР ПО СПРАВКАМ ОБЪЕКТИВКАМ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462093" y="3915126"/>
            <a:ext cx="5482007" cy="901332"/>
          </a:xfrm>
          <a:prstGeom prst="rect">
            <a:avLst/>
          </a:prstGeom>
          <a:solidFill>
            <a:srgbClr val="00B0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bg1"/>
                </a:solidFill>
                <a:latin typeface="Helvetica Neue Light"/>
              </a:rPr>
              <a:t>ЭССЕ </a:t>
            </a:r>
            <a:r>
              <a:rPr lang="ru-RU" sz="1200" b="1" dirty="0" smtClean="0">
                <a:solidFill>
                  <a:schemeClr val="bg1"/>
                </a:solidFill>
                <a:latin typeface="Helvetica Neue Light"/>
              </a:rPr>
              <a:t>(для кандидатов в республиканский и областной резерв)</a:t>
            </a:r>
          </a:p>
          <a:p>
            <a:endParaRPr lang="ru-RU" sz="700" b="1" dirty="0">
              <a:solidFill>
                <a:schemeClr val="bg1"/>
              </a:solidFill>
              <a:latin typeface="Helvetica Neue Light"/>
            </a:endParaRPr>
          </a:p>
          <a:p>
            <a:r>
              <a:rPr lang="ru-RU" sz="1400" b="1" dirty="0">
                <a:solidFill>
                  <a:schemeClr val="bg1"/>
                </a:solidFill>
                <a:latin typeface="Helvetica Neue Light"/>
              </a:rPr>
              <a:t>ТЕСТЫ </a:t>
            </a:r>
            <a:r>
              <a:rPr lang="ru-RU" sz="1200" b="1" dirty="0">
                <a:solidFill>
                  <a:schemeClr val="bg1"/>
                </a:solidFill>
                <a:latin typeface="Helvetica Neue Light"/>
              </a:rPr>
              <a:t>(для кандидатов в </a:t>
            </a:r>
            <a:r>
              <a:rPr lang="ru-RU" sz="1200" b="1" dirty="0" smtClean="0">
                <a:solidFill>
                  <a:schemeClr val="bg1"/>
                </a:solidFill>
                <a:latin typeface="Helvetica Neue Light"/>
              </a:rPr>
              <a:t>районный резерв</a:t>
            </a:r>
            <a:r>
              <a:rPr lang="ru-RU" sz="1200" b="1" dirty="0">
                <a:solidFill>
                  <a:schemeClr val="bg1"/>
                </a:solidFill>
                <a:latin typeface="Helvetica Neue Light"/>
              </a:rPr>
              <a:t>)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5829254" y="2927377"/>
            <a:ext cx="3652471" cy="677743"/>
          </a:xfrm>
          <a:prstGeom prst="rect">
            <a:avLst/>
          </a:prstGeom>
          <a:solidFill>
            <a:srgbClr val="00B0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bg1"/>
                </a:solidFill>
                <a:latin typeface="Helvetica Neue Light"/>
              </a:rPr>
              <a:t>ОЦЕНКА ПО ИТОГАМ ЭССЕ И ТЕСТОВ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880305" y="1910497"/>
            <a:ext cx="2601420" cy="637478"/>
          </a:xfrm>
          <a:prstGeom prst="rect">
            <a:avLst/>
          </a:prstGeom>
          <a:solidFill>
            <a:srgbClr val="00B0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Helvetica Neue Light"/>
              </a:rPr>
              <a:t>СОБЕСЕДОВАНИЕ</a:t>
            </a:r>
          </a:p>
        </p:txBody>
      </p:sp>
      <p:sp>
        <p:nvSpPr>
          <p:cNvPr id="24" name="Блок-схема: ссылка на другую страницу 23"/>
          <p:cNvSpPr/>
          <p:nvPr/>
        </p:nvSpPr>
        <p:spPr>
          <a:xfrm rot="16200000">
            <a:off x="1985862" y="4531465"/>
            <a:ext cx="795283" cy="1835624"/>
          </a:xfrm>
          <a:prstGeom prst="flowChartOffpageConnector">
            <a:avLst/>
          </a:prstGeom>
          <a:solidFill>
            <a:srgbClr val="00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ru-RU" sz="2000" b="1" dirty="0" smtClean="0">
              <a:solidFill>
                <a:schemeClr val="accent5">
                  <a:lumMod val="50000"/>
                </a:schemeClr>
              </a:solidFill>
              <a:latin typeface="Helvetica Neue Light"/>
            </a:endParaRPr>
          </a:p>
          <a:p>
            <a:pPr algn="ctr"/>
            <a:r>
              <a:rPr lang="en-US" sz="2000" b="1" u="sng" dirty="0" smtClean="0">
                <a:solidFill>
                  <a:schemeClr val="bg1"/>
                </a:solidFill>
                <a:latin typeface="Helvetica Neue Light"/>
              </a:rPr>
              <a:t>II </a:t>
            </a:r>
            <a:r>
              <a:rPr lang="ru-RU" sz="2000" b="1" u="sng" dirty="0" smtClean="0">
                <a:solidFill>
                  <a:schemeClr val="bg1"/>
                </a:solidFill>
                <a:latin typeface="Helvetica Neue Light"/>
              </a:rPr>
              <a:t>шаг</a:t>
            </a:r>
            <a:endParaRPr lang="kk-KZ" sz="2000" b="1" dirty="0" smtClean="0">
              <a:solidFill>
                <a:schemeClr val="bg1"/>
              </a:solidFill>
              <a:latin typeface="Helvetica Neue Light"/>
            </a:endParaRPr>
          </a:p>
          <a:p>
            <a:pPr algn="ctr"/>
            <a:endParaRPr lang="ru-RU" sz="2000" b="1" dirty="0">
              <a:solidFill>
                <a:schemeClr val="accent5">
                  <a:lumMod val="50000"/>
                </a:schemeClr>
              </a:solidFill>
              <a:latin typeface="Helvetica Neue Light"/>
            </a:endParaRPr>
          </a:p>
        </p:txBody>
      </p:sp>
      <p:sp>
        <p:nvSpPr>
          <p:cNvPr id="26" name="Подзаголовок 25"/>
          <p:cNvSpPr>
            <a:spLocks noGrp="1"/>
          </p:cNvSpPr>
          <p:nvPr>
            <p:ph type="subTitle" idx="1"/>
          </p:nvPr>
        </p:nvSpPr>
        <p:spPr>
          <a:xfrm rot="16200000">
            <a:off x="5340805" y="1335422"/>
            <a:ext cx="773845" cy="1851703"/>
          </a:xfrm>
          <a:prstGeom prst="flowChartOffpageConnector">
            <a:avLst/>
          </a:prstGeom>
          <a:solidFill>
            <a:srgbClr val="00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normAutofit/>
          </a:bodyPr>
          <a:lstStyle/>
          <a:p>
            <a:pPr algn="ctr"/>
            <a:r>
              <a:rPr lang="en-US" sz="2000" b="1" u="sng" dirty="0" smtClean="0">
                <a:solidFill>
                  <a:schemeClr val="bg1"/>
                </a:solidFill>
                <a:latin typeface="Helvetica Neue Light"/>
              </a:rPr>
              <a:t>V </a:t>
            </a:r>
            <a:r>
              <a:rPr lang="kk-KZ" sz="2000" b="1" u="sng" dirty="0" smtClean="0">
                <a:solidFill>
                  <a:schemeClr val="bg1"/>
                </a:solidFill>
                <a:latin typeface="Helvetica Neue Light"/>
              </a:rPr>
              <a:t>шаг</a:t>
            </a:r>
          </a:p>
        </p:txBody>
      </p:sp>
      <p:sp>
        <p:nvSpPr>
          <p:cNvPr id="27" name="Блок-схема: ссылка на другую страницу 26"/>
          <p:cNvSpPr/>
          <p:nvPr/>
        </p:nvSpPr>
        <p:spPr>
          <a:xfrm rot="16200000">
            <a:off x="3037850" y="3428964"/>
            <a:ext cx="781008" cy="1834177"/>
          </a:xfrm>
          <a:prstGeom prst="flowChartOffpageConnector">
            <a:avLst/>
          </a:prstGeom>
          <a:solidFill>
            <a:srgbClr val="00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b="1" u="sng" dirty="0" smtClean="0">
                <a:solidFill>
                  <a:schemeClr val="bg1"/>
                </a:solidFill>
                <a:latin typeface="Helvetica Neue Light"/>
              </a:rPr>
              <a:t>III</a:t>
            </a:r>
            <a:r>
              <a:rPr lang="ru-RU" sz="2000" b="1" u="sng" dirty="0" smtClean="0">
                <a:solidFill>
                  <a:schemeClr val="bg1"/>
                </a:solidFill>
                <a:latin typeface="Helvetica Neue Light"/>
              </a:rPr>
              <a:t> шаг</a:t>
            </a:r>
            <a:endParaRPr lang="kk-KZ" sz="2000" b="1" u="sng" dirty="0" smtClean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29" name="Блок-схема: ссылка на другую страницу 28"/>
          <p:cNvSpPr/>
          <p:nvPr/>
        </p:nvSpPr>
        <p:spPr>
          <a:xfrm rot="16200000">
            <a:off x="6679563" y="469717"/>
            <a:ext cx="700200" cy="1851705"/>
          </a:xfrm>
          <a:prstGeom prst="flowChartOffpageConnector">
            <a:avLst/>
          </a:prstGeom>
          <a:solidFill>
            <a:srgbClr val="00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b="1" u="sng" dirty="0" smtClean="0">
                <a:solidFill>
                  <a:schemeClr val="bg1"/>
                </a:solidFill>
                <a:latin typeface="Helvetica Neue Light"/>
              </a:rPr>
              <a:t>VI </a:t>
            </a:r>
            <a:r>
              <a:rPr lang="ru-RU" sz="2000" b="1" u="sng" dirty="0" smtClean="0">
                <a:solidFill>
                  <a:schemeClr val="bg1"/>
                </a:solidFill>
                <a:latin typeface="Helvetica Neue Light"/>
              </a:rPr>
              <a:t>шаг</a:t>
            </a:r>
            <a:endParaRPr lang="ru-RU" sz="2000" b="1" u="sng" dirty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30" name="Блок-схема: ссылка на другую страницу 29"/>
          <p:cNvSpPr/>
          <p:nvPr/>
        </p:nvSpPr>
        <p:spPr>
          <a:xfrm rot="16200000">
            <a:off x="801971" y="5443004"/>
            <a:ext cx="787785" cy="1851702"/>
          </a:xfrm>
          <a:prstGeom prst="flowChartOffpageConnector">
            <a:avLst/>
          </a:prstGeom>
          <a:solidFill>
            <a:srgbClr val="00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b="1" u="sng" dirty="0" smtClean="0">
                <a:solidFill>
                  <a:schemeClr val="bg1"/>
                </a:solidFill>
                <a:latin typeface="Helvetica Neue Light"/>
              </a:rPr>
              <a:t>I </a:t>
            </a:r>
            <a:r>
              <a:rPr lang="ru-RU" sz="2000" b="1" u="sng" dirty="0" smtClean="0">
                <a:solidFill>
                  <a:schemeClr val="bg1"/>
                </a:solidFill>
                <a:latin typeface="Helvetica Neue Light"/>
              </a:rPr>
              <a:t>шаг</a:t>
            </a:r>
            <a:endParaRPr lang="kk-KZ" sz="2000" b="1" u="sng" dirty="0" smtClean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31" name="Блок-схема: ссылка на другую страницу 30"/>
          <p:cNvSpPr/>
          <p:nvPr/>
        </p:nvSpPr>
        <p:spPr>
          <a:xfrm rot="16200000">
            <a:off x="4212452" y="2269552"/>
            <a:ext cx="809931" cy="2064640"/>
          </a:xfrm>
          <a:prstGeom prst="flowChartOffpageConnector">
            <a:avLst/>
          </a:prstGeom>
          <a:solidFill>
            <a:srgbClr val="00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b="1" u="sng" dirty="0" smtClean="0">
                <a:solidFill>
                  <a:schemeClr val="bg1"/>
                </a:solidFill>
                <a:latin typeface="Helvetica Neue Light"/>
              </a:rPr>
              <a:t>IV </a:t>
            </a:r>
            <a:r>
              <a:rPr lang="ru-RU" sz="2000" b="1" u="sng" dirty="0" smtClean="0">
                <a:solidFill>
                  <a:schemeClr val="bg1"/>
                </a:solidFill>
                <a:latin typeface="Helvetica Neue Light"/>
              </a:rPr>
              <a:t>шаг</a:t>
            </a:r>
            <a:endParaRPr lang="kk-KZ" sz="2000" b="1" u="sng" dirty="0" smtClean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465689" y="75641"/>
            <a:ext cx="9456311" cy="841785"/>
          </a:xfrm>
          <a:prstGeom prst="roundRect">
            <a:avLst/>
          </a:prstGeom>
          <a:solidFill>
            <a:srgbClr val="00B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Helvetica Neue Light"/>
              </a:rPr>
              <a:t>ОТБОР В ПАРТИЙНЫЙ КАДРОВЫЙ </a:t>
            </a:r>
            <a:r>
              <a:rPr lang="ru-RU" sz="2400" b="1" dirty="0" smtClean="0">
                <a:solidFill>
                  <a:schemeClr val="bg1"/>
                </a:solidFill>
                <a:latin typeface="Helvetica Neue Light"/>
              </a:rPr>
              <a:t>РЕЗЕРВ</a:t>
            </a:r>
            <a:endParaRPr lang="ru-RU" sz="2400" b="1" dirty="0" smtClean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5" name="Стрелка вправо 4"/>
          <p:cNvSpPr/>
          <p:nvPr/>
        </p:nvSpPr>
        <p:spPr>
          <a:xfrm rot="18783155">
            <a:off x="749596" y="2778789"/>
            <a:ext cx="5057219" cy="236233"/>
          </a:xfrm>
          <a:prstGeom prst="rightArrow">
            <a:avLst/>
          </a:prstGeom>
          <a:solidFill>
            <a:srgbClr val="00B0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 Ligh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185230" y="1045469"/>
            <a:ext cx="2473245" cy="614978"/>
          </a:xfrm>
          <a:prstGeom prst="rect">
            <a:avLst/>
          </a:prstGeom>
          <a:solidFill>
            <a:srgbClr val="00B0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Helvetica Neue Light"/>
              </a:rPr>
              <a:t>УТВЕРЖДЕНИЕ </a:t>
            </a: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5" y="97198"/>
            <a:ext cx="948271" cy="94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50</Words>
  <Application>Microsoft Office PowerPoint</Application>
  <PresentationFormat>Широкоэкранный</PresentationFormat>
  <Paragraphs>16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Утепова Гульнара Казиевна</dc:creator>
  <cp:lastModifiedBy>Жуманов Руслан Сенимханович</cp:lastModifiedBy>
  <cp:revision>186</cp:revision>
  <cp:lastPrinted>2018-11-23T03:02:00Z</cp:lastPrinted>
  <dcterms:created xsi:type="dcterms:W3CDTF">2018-04-05T04:08:55Z</dcterms:created>
  <dcterms:modified xsi:type="dcterms:W3CDTF">2018-12-06T14:23:05Z</dcterms:modified>
</cp:coreProperties>
</file>